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6699"/>
    <a:srgbClr val="FFCC99"/>
    <a:srgbClr val="FFCC66"/>
    <a:srgbClr val="FFFFCC"/>
    <a:srgbClr val="00FFFF"/>
    <a:srgbClr val="FF5050"/>
    <a:srgbClr val="33CC33"/>
    <a:srgbClr val="99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5" autoAdjust="0"/>
    <p:restoredTop sz="94714" autoAdjust="0"/>
  </p:normalViewPr>
  <p:slideViewPr>
    <p:cSldViewPr showGuides="1">
      <p:cViewPr varScale="1">
        <p:scale>
          <a:sx n="59" d="100"/>
          <a:sy n="59" d="100"/>
        </p:scale>
        <p:origin x="-8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70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09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78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38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4014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74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08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76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1353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8212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7758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10" Type="http://schemas.openxmlformats.org/officeDocument/2006/relationships/slide" Target="slide19.xml"/><Relationship Id="rId19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7.xml"/><Relationship Id="rId27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11" Type="http://schemas.openxmlformats.org/officeDocument/2006/relationships/slide" Target="slide2.xml"/><Relationship Id="rId5" Type="http://schemas.openxmlformats.org/officeDocument/2006/relationships/image" Target="../media/image8.jpeg"/><Relationship Id="rId10" Type="http://schemas.openxmlformats.org/officeDocument/2006/relationships/image" Target="../media/image2.gif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314700" y="3230562"/>
            <a:ext cx="2514600" cy="2865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200" b="1" dirty="0">
                <a:solidFill>
                  <a:srgbClr val="FFFFCC"/>
                </a:solidFill>
              </a:rPr>
              <a:t>?</a:t>
            </a:r>
            <a:endParaRPr lang="en-US" altLang="en-US" sz="1800" dirty="0">
              <a:solidFill>
                <a:srgbClr val="FFFFCC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609600"/>
            <a:ext cx="2590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6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3600"/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77000" y="55626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hlink"/>
                </a:solidFill>
                <a:latin typeface="Arial" charset="0"/>
              </a:defRPr>
            </a:lvl1pPr>
            <a:lvl2pPr>
              <a:defRPr sz="4400">
                <a:solidFill>
                  <a:schemeClr val="hlink"/>
                </a:solidFill>
                <a:latin typeface="Arial" charset="0"/>
              </a:defRPr>
            </a:lvl2pPr>
            <a:lvl3pPr>
              <a:defRPr sz="4400">
                <a:solidFill>
                  <a:schemeClr val="hlink"/>
                </a:solidFill>
                <a:latin typeface="Arial" charset="0"/>
              </a:defRPr>
            </a:lvl3pPr>
            <a:lvl4pPr>
              <a:defRPr sz="4400">
                <a:solidFill>
                  <a:schemeClr val="hlink"/>
                </a:solidFill>
                <a:latin typeface="Arial" charset="0"/>
              </a:defRPr>
            </a:lvl4pPr>
            <a:lvl5pPr>
              <a:defRPr sz="4400">
                <a:solidFill>
                  <a:schemeClr val="hlink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US" altLang="en-US" sz="18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Interactive Topic Test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733550" y="609600"/>
            <a:ext cx="56578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Motivation and </a:t>
            </a:r>
            <a:r>
              <a:rPr lang="en-US" altLang="en-US" sz="80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Emotion</a:t>
            </a:r>
            <a:endParaRPr lang="en-US" altLang="en-US" sz="80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489950" y="649128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rcg</a:t>
            </a:r>
          </a:p>
        </p:txBody>
      </p:sp>
      <p:pic>
        <p:nvPicPr>
          <p:cNvPr id="8" name="Picture 19" descr="2mickeymouse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76750"/>
            <a:ext cx="7429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miss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2" grpId="0"/>
      <p:bldP spid="2056" grpId="0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399" y="304800"/>
            <a:ext cx="19812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300</a:t>
            </a:r>
          </a:p>
        </p:txBody>
      </p:sp>
      <p:sp>
        <p:nvSpPr>
          <p:cNvPr id="133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4668" y="1676400"/>
            <a:ext cx="809466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Body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Mass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Index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 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person's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weight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kilograms (kg) divided by his or her height in meters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squared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person's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(weight in pounds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divided by his or her height in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inches squared) times 703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314700" y="914400"/>
            <a:ext cx="2476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BMI formula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" name="Picture 2" descr="Image result for BMI 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25982"/>
            <a:ext cx="4402138" cy="245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2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animBg="1"/>
      <p:bldP spid="13316" grpId="0" autoUpdateAnimBg="0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6238" y="2209800"/>
            <a:ext cx="3429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400 </a:t>
            </a:r>
          </a:p>
        </p:txBody>
      </p:sp>
      <p:sp>
        <p:nvSpPr>
          <p:cNvPr id="1433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847538" y="4219822"/>
            <a:ext cx="548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Emotion regulation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28207" y="2890391"/>
            <a:ext cx="7467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 __________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ability to successfully control our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emotions.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animBg="1"/>
      <p:bldP spid="14340" grpId="0" autoUpdateAnimBg="0"/>
      <p:bldP spid="14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0" y="304800"/>
            <a:ext cx="19050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500</a:t>
            </a:r>
          </a:p>
        </p:txBody>
      </p:sp>
      <p:sp>
        <p:nvSpPr>
          <p:cNvPr id="153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2050"/>
            <a:ext cx="758825" cy="612775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23900" y="4770438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display rules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90500" y="22860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Although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 facial expressions are pretty universal across the world, emotional 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 ______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terms of how much emotion you should express, tend to vary greatly across cultures.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  <p:bldP spid="15364" grpId="0" autoUpdateAnimBg="0"/>
      <p:bldP spid="15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0" y="1981200"/>
            <a:ext cx="16002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100</a:t>
            </a:r>
          </a:p>
        </p:txBody>
      </p:sp>
      <p:sp>
        <p:nvSpPr>
          <p:cNvPr id="163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943100" y="4449762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intrinsic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n-US" altLang="en-US" sz="3200" dirty="0" smtClean="0">
                <a:solidFill>
                  <a:srgbClr val="FFCC99"/>
                </a:solidFill>
                <a:latin typeface="Arial" charset="0"/>
              </a:rPr>
              <a:t> </a:t>
            </a:r>
            <a:endParaRPr lang="en-US" altLang="en-US" sz="3200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8600" y="269754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motivation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a person performs an action because the act is fun, challenging, or satisfying in an internal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manner.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animBg="1"/>
      <p:bldP spid="16388" grpId="0" autoUpdateAnimBg="0"/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0" y="2133600"/>
            <a:ext cx="17145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200</a:t>
            </a:r>
          </a:p>
        </p:txBody>
      </p:sp>
      <p:sp>
        <p:nvSpPr>
          <p:cNvPr id="174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44053" y="4394775"/>
            <a:ext cx="609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the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Yerkes-Dodson law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611" name="Text Box 1059"/>
          <p:cNvSpPr txBox="1">
            <a:spLocks noChangeArrowheads="1"/>
          </p:cNvSpPr>
          <p:nvPr/>
        </p:nvSpPr>
        <p:spPr bwMode="auto">
          <a:xfrm>
            <a:off x="533400" y="2890391"/>
            <a:ext cx="807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effect of the _____-_____ ___varies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with the difficulty of the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task.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animBg="1"/>
      <p:bldP spid="17412" grpId="0"/>
      <p:bldP spid="246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0" y="1219200"/>
            <a:ext cx="19050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300</a:t>
            </a:r>
          </a:p>
        </p:txBody>
      </p:sp>
      <p:sp>
        <p:nvSpPr>
          <p:cNvPr id="1843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81200" y="43434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Facial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feedback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8686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 ______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theory suggests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that when we physically express the appearance of an emotion, such as a smile, we also tend to experience the cognitive emotion as well.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autoUpdateAnimBg="0"/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95700" y="457200"/>
            <a:ext cx="17526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400 </a:t>
            </a:r>
          </a:p>
        </p:txBody>
      </p:sp>
      <p:sp>
        <p:nvSpPr>
          <p:cNvPr id="194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3193" y="4366201"/>
            <a:ext cx="883761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anxiety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 </a:t>
            </a:r>
            <a:endParaRPr lang="en-US" altLang="en-US" sz="3200" i="1" dirty="0" smtClean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Psychological 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research has </a:t>
            </a:r>
            <a:r>
              <a:rPr lang="en-US" altLang="en-US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classified 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six facial expressions which correspond to distinct universal emotions: disgust, sadness, happiness</a:t>
            </a:r>
            <a:r>
              <a:rPr lang="en-US" altLang="en-US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fear, anger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en-US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surprise. 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45661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Which one of the following is </a:t>
            </a:r>
            <a:r>
              <a:rPr lang="en-US" alt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not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one of the six universally recognizable, basic emotions described by Ekman and his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colleagues?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Surprise          Fear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Disgust        Anxiety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0" grpId="0"/>
      <p:bldP spid="194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0900" y="304800"/>
            <a:ext cx="2362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500</a:t>
            </a:r>
          </a:p>
        </p:txBody>
      </p:sp>
      <p:sp>
        <p:nvSpPr>
          <p:cNvPr id="204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94054" y="2641222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25280" y="9144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theory argues that we experience physiological arousal and emotion at the same time.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5"/>
          <a:stretch/>
        </p:blipFill>
        <p:spPr bwMode="auto">
          <a:xfrm>
            <a:off x="1439680" y="3255364"/>
            <a:ext cx="6324600" cy="31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1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84" grpId="0" autoUpdateAnimBg="0"/>
      <p:bldP spid="204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990600"/>
            <a:ext cx="3048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100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27534" y="5282625"/>
            <a:ext cx="56889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Instincts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Instinct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50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81000" y="1752600"/>
            <a:ext cx="8229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__________: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biologically determined and innate patterns of behavior that exist in both people and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animals.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approach: approach to motivation that assumes people are governed by instincts similar to those of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animals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 autoUpdateAnimBg="0"/>
      <p:bldP spid="21507" grpId="0" animBg="1"/>
      <p:bldP spid="215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752600"/>
            <a:ext cx="3200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200</a:t>
            </a:r>
          </a:p>
        </p:txBody>
      </p:sp>
      <p:sp>
        <p:nvSpPr>
          <p:cNvPr id="225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5205" y="4687162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Incentive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28598" y="2433697"/>
            <a:ext cx="853281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approaches are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theories of motivation in which behavior is explained as a response to the external stimulus and its rewarding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properties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animBg="1"/>
      <p:bldP spid="22533" grpId="0"/>
      <p:bldP spid="225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r>
              <a:rPr lang="en-US" altLang="en-US" sz="6600" i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288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6576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4864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3152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288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6576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4864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73152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8288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6576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54864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3152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8288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6576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4864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73152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8288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36576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4864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3152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18288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36576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54864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73152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142" name="Rectangle 70"/>
          <p:cNvSpPr>
            <a:spLocks noChangeArrowheads="1"/>
          </p:cNvSpPr>
          <p:nvPr/>
        </p:nvSpPr>
        <p:spPr bwMode="auto">
          <a:xfrm>
            <a:off x="18288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r>
              <a:rPr lang="en-US" altLang="en-US" sz="6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 useBgFill="1">
        <p:nvSpPr>
          <p:cNvPr id="3143" name="Rectangle 71"/>
          <p:cNvSpPr>
            <a:spLocks noChangeArrowheads="1"/>
          </p:cNvSpPr>
          <p:nvPr/>
        </p:nvSpPr>
        <p:spPr bwMode="auto">
          <a:xfrm>
            <a:off x="36576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altLang="en-US" sz="6600" i="1">
              <a:solidFill>
                <a:srgbClr val="00FFFF"/>
              </a:solidFill>
              <a:latin typeface="Arial" charset="0"/>
            </a:endParaRPr>
          </a:p>
        </p:txBody>
      </p:sp>
      <p:sp useBgFill="1">
        <p:nvSpPr>
          <p:cNvPr id="3144" name="Rectangle 72"/>
          <p:cNvSpPr>
            <a:spLocks noChangeArrowheads="1"/>
          </p:cNvSpPr>
          <p:nvPr/>
        </p:nvSpPr>
        <p:spPr bwMode="auto">
          <a:xfrm>
            <a:off x="54864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en-US" altLang="en-US" sz="6600" i="1">
              <a:solidFill>
                <a:srgbClr val="99FF66"/>
              </a:solidFill>
              <a:latin typeface="Arial" charset="0"/>
            </a:endParaRPr>
          </a:p>
        </p:txBody>
      </p:sp>
      <p:sp useBgFill="1">
        <p:nvSpPr>
          <p:cNvPr id="3145" name="Rectangle 73"/>
          <p:cNvSpPr>
            <a:spLocks noChangeArrowheads="1"/>
          </p:cNvSpPr>
          <p:nvPr/>
        </p:nvSpPr>
        <p:spPr bwMode="auto">
          <a:xfrm>
            <a:off x="73152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altLang="en-US" sz="6600" i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0" y="1295400"/>
            <a:ext cx="9144000" cy="228600"/>
          </a:xfrm>
          <a:prstGeom prst="rect">
            <a:avLst/>
          </a:prstGeom>
          <a:solidFill>
            <a:srgbClr val="FFCC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147" name="Rectangle 75"/>
          <p:cNvSpPr>
            <a:spLocks noChangeArrowheads="1"/>
          </p:cNvSpPr>
          <p:nvPr/>
        </p:nvSpPr>
        <p:spPr bwMode="auto">
          <a:xfrm>
            <a:off x="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48" name="Rectangle 76"/>
          <p:cNvSpPr>
            <a:spLocks noChangeArrowheads="1"/>
          </p:cNvSpPr>
          <p:nvPr/>
        </p:nvSpPr>
        <p:spPr bwMode="auto">
          <a:xfrm>
            <a:off x="18288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49" name="Rectangle 77"/>
          <p:cNvSpPr>
            <a:spLocks noChangeArrowheads="1"/>
          </p:cNvSpPr>
          <p:nvPr/>
        </p:nvSpPr>
        <p:spPr bwMode="auto">
          <a:xfrm>
            <a:off x="36576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0" name="Rectangle 78"/>
          <p:cNvSpPr>
            <a:spLocks noChangeArrowheads="1"/>
          </p:cNvSpPr>
          <p:nvPr/>
        </p:nvSpPr>
        <p:spPr bwMode="auto">
          <a:xfrm>
            <a:off x="54864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5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1" name="Rectangle 79"/>
          <p:cNvSpPr>
            <a:spLocks noChangeArrowheads="1"/>
          </p:cNvSpPr>
          <p:nvPr/>
        </p:nvSpPr>
        <p:spPr bwMode="auto">
          <a:xfrm>
            <a:off x="73152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6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2" name="Rectangle 80"/>
          <p:cNvSpPr>
            <a:spLocks noChangeArrowheads="1"/>
          </p:cNvSpPr>
          <p:nvPr/>
        </p:nvSpPr>
        <p:spPr bwMode="auto">
          <a:xfrm>
            <a:off x="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7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3" name="Rectangle 81"/>
          <p:cNvSpPr>
            <a:spLocks noChangeArrowheads="1"/>
          </p:cNvSpPr>
          <p:nvPr/>
        </p:nvSpPr>
        <p:spPr bwMode="auto">
          <a:xfrm>
            <a:off x="18288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8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4" name="Rectangle 82"/>
          <p:cNvSpPr>
            <a:spLocks noChangeArrowheads="1"/>
          </p:cNvSpPr>
          <p:nvPr/>
        </p:nvSpPr>
        <p:spPr bwMode="auto">
          <a:xfrm>
            <a:off x="36576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9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5" name="Rectangle 83"/>
          <p:cNvSpPr>
            <a:spLocks noChangeArrowheads="1"/>
          </p:cNvSpPr>
          <p:nvPr/>
        </p:nvSpPr>
        <p:spPr bwMode="auto">
          <a:xfrm>
            <a:off x="54864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0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6" name="Rectangle 84"/>
          <p:cNvSpPr>
            <a:spLocks noChangeArrowheads="1"/>
          </p:cNvSpPr>
          <p:nvPr/>
        </p:nvSpPr>
        <p:spPr bwMode="auto">
          <a:xfrm>
            <a:off x="73152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1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7" name="Rectangle 85"/>
          <p:cNvSpPr>
            <a:spLocks noChangeArrowheads="1"/>
          </p:cNvSpPr>
          <p:nvPr/>
        </p:nvSpPr>
        <p:spPr bwMode="auto">
          <a:xfrm>
            <a:off x="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2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8" name="Rectangle 86"/>
          <p:cNvSpPr>
            <a:spLocks noChangeArrowheads="1"/>
          </p:cNvSpPr>
          <p:nvPr/>
        </p:nvSpPr>
        <p:spPr bwMode="auto">
          <a:xfrm>
            <a:off x="18288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3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9" name="Rectangle 87"/>
          <p:cNvSpPr>
            <a:spLocks noChangeArrowheads="1"/>
          </p:cNvSpPr>
          <p:nvPr/>
        </p:nvSpPr>
        <p:spPr bwMode="auto">
          <a:xfrm>
            <a:off x="36576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4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0" name="Rectangle 88"/>
          <p:cNvSpPr>
            <a:spLocks noChangeArrowheads="1"/>
          </p:cNvSpPr>
          <p:nvPr/>
        </p:nvSpPr>
        <p:spPr bwMode="auto">
          <a:xfrm>
            <a:off x="54864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5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1" name="Rectangle 89"/>
          <p:cNvSpPr>
            <a:spLocks noChangeArrowheads="1"/>
          </p:cNvSpPr>
          <p:nvPr/>
        </p:nvSpPr>
        <p:spPr bwMode="auto">
          <a:xfrm>
            <a:off x="73152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6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2" name="Rectangle 90"/>
          <p:cNvSpPr>
            <a:spLocks noChangeArrowheads="1"/>
          </p:cNvSpPr>
          <p:nvPr/>
        </p:nvSpPr>
        <p:spPr bwMode="auto">
          <a:xfrm>
            <a:off x="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7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3" name="Rectangle 91"/>
          <p:cNvSpPr>
            <a:spLocks noChangeArrowheads="1"/>
          </p:cNvSpPr>
          <p:nvPr/>
        </p:nvSpPr>
        <p:spPr bwMode="auto">
          <a:xfrm>
            <a:off x="18288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8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4" name="Rectangle 92"/>
          <p:cNvSpPr>
            <a:spLocks noChangeArrowheads="1"/>
          </p:cNvSpPr>
          <p:nvPr/>
        </p:nvSpPr>
        <p:spPr bwMode="auto">
          <a:xfrm>
            <a:off x="36576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9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5" name="Rectangle 93"/>
          <p:cNvSpPr>
            <a:spLocks noChangeArrowheads="1"/>
          </p:cNvSpPr>
          <p:nvPr/>
        </p:nvSpPr>
        <p:spPr bwMode="auto">
          <a:xfrm>
            <a:off x="54864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0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6" name="Rectangle 94"/>
          <p:cNvSpPr>
            <a:spLocks noChangeArrowheads="1"/>
          </p:cNvSpPr>
          <p:nvPr/>
        </p:nvSpPr>
        <p:spPr bwMode="auto">
          <a:xfrm>
            <a:off x="73152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1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7" name="Rectangle 95"/>
          <p:cNvSpPr>
            <a:spLocks noChangeArrowheads="1"/>
          </p:cNvSpPr>
          <p:nvPr/>
        </p:nvSpPr>
        <p:spPr bwMode="auto">
          <a:xfrm>
            <a:off x="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2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8" name="Rectangle 96"/>
          <p:cNvSpPr>
            <a:spLocks noChangeArrowheads="1"/>
          </p:cNvSpPr>
          <p:nvPr/>
        </p:nvSpPr>
        <p:spPr bwMode="auto">
          <a:xfrm>
            <a:off x="18288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3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9" name="Rectangle 97"/>
          <p:cNvSpPr>
            <a:spLocks noChangeArrowheads="1"/>
          </p:cNvSpPr>
          <p:nvPr/>
        </p:nvSpPr>
        <p:spPr bwMode="auto">
          <a:xfrm>
            <a:off x="36576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4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70" name="Rectangle 98"/>
          <p:cNvSpPr>
            <a:spLocks noChangeArrowheads="1"/>
          </p:cNvSpPr>
          <p:nvPr/>
        </p:nvSpPr>
        <p:spPr bwMode="auto">
          <a:xfrm>
            <a:off x="54864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5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71" name="Rectangle 99">
            <a:hlinkClick r:id="rId26" action="ppaction://hlinksldjump">
              <a:snd r:embed="rId27" name="WHOOSH.WAV"/>
            </a:hlinkClick>
          </p:cNvPr>
          <p:cNvSpPr>
            <a:spLocks noChangeArrowheads="1"/>
          </p:cNvSpPr>
          <p:nvPr/>
        </p:nvSpPr>
        <p:spPr bwMode="auto">
          <a:xfrm>
            <a:off x="73152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6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05000"/>
            <a:ext cx="5029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300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743200" y="4368225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affect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42900" y="267471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is 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experience of feeling or emotion. Components are emotion and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motivation.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5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utoUpdateAnimBg="0"/>
      <p:bldP spid="23561" grpId="0"/>
      <p:bldP spid="235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7097" y="2362200"/>
            <a:ext cx="23622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400</a:t>
            </a:r>
          </a:p>
        </p:txBody>
      </p:sp>
      <p:sp>
        <p:nvSpPr>
          <p:cNvPr id="2457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4155119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James-Lange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theory?</a:t>
            </a:r>
            <a:r>
              <a:rPr lang="en-US" altLang="en-US" sz="3200" dirty="0" smtClean="0">
                <a:solidFill>
                  <a:srgbClr val="FFCC99"/>
                </a:solidFill>
                <a:latin typeface="Arial" charset="0"/>
              </a:rPr>
              <a:t> </a:t>
            </a:r>
            <a:endParaRPr lang="en-US" altLang="en-US" sz="3200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182897" y="2890391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statement We are afraid because we tremble is explained by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theory of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emotion.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animBg="1"/>
      <p:bldP spid="24580" grpId="0" autoUpdateAnimBg="0"/>
      <p:bldP spid="246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2376" y="2362200"/>
            <a:ext cx="1943100" cy="304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500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13239" y="4191000"/>
            <a:ext cx="84481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err="1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Schachter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-Singer</a:t>
            </a:r>
            <a:r>
              <a:rPr lang="en-US" altLang="en-US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theory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86226" y="2890391"/>
            <a:ext cx="8915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This theory has clearly been the most widely accepted theory of emotion.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6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autoUpdateAnimBg="0"/>
      <p:bldP spid="25608" grpId="0"/>
      <p:bldP spid="256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0" y="1676400"/>
            <a:ext cx="16002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100</a:t>
            </a:r>
          </a:p>
        </p:txBody>
      </p:sp>
      <p:sp>
        <p:nvSpPr>
          <p:cNvPr id="2662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90700" y="4673025"/>
            <a:ext cx="556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Drive-reduction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42900" y="2362200"/>
            <a:ext cx="845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theory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assumes behavior arises from physiological needs that cause internal drives to push the organism to satisfy the need and reduce tension and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arousal.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  <p:bldP spid="26628" grpId="0" autoUpdateAnimBg="0"/>
      <p:bldP spid="266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81000"/>
            <a:ext cx="2133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200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7174" y="1600200"/>
            <a:ext cx="868521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hat are </a:t>
            </a:r>
          </a:p>
          <a:p>
            <a:pPr>
              <a:spcBef>
                <a:spcPct val="50000"/>
              </a:spcBef>
            </a:pP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altLang="en-US" sz="3200" i="1" dirty="0" smtClean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altLang="en-US" sz="3200" i="1" dirty="0" smtClean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altLang="en-US" sz="3200" i="1" dirty="0" smtClean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altLang="en-US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Drive-Reduction 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Theory of Motivation </a:t>
            </a:r>
            <a:r>
              <a:rPr lang="en-US" altLang="en-US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expanded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333500" y="3200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04800" y="914400"/>
            <a:ext cx="85328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Maslow’s Hierarchy of Needs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92" y="2286000"/>
            <a:ext cx="5187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autoUpdateAnimBg="0"/>
      <p:bldP spid="27658" grpId="0"/>
      <p:bldP spid="276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5174" y="2286000"/>
            <a:ext cx="22098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300</a:t>
            </a:r>
          </a:p>
        </p:txBody>
      </p:sp>
      <p:sp>
        <p:nvSpPr>
          <p:cNvPr id="2867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32974" y="4045495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the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amygdala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75774" y="2793723"/>
            <a:ext cx="7848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part of the limbic system involved in regulating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emotion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animBg="1"/>
      <p:bldP spid="28676" grpId="0" autoUpdateAnimBg="0"/>
      <p:bldP spid="286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0" y="1600200"/>
            <a:ext cx="16002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400</a:t>
            </a:r>
          </a:p>
        </p:txBody>
      </p:sp>
      <p:sp>
        <p:nvSpPr>
          <p:cNvPr id="296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710113" y="4739481"/>
            <a:ext cx="3771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Who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Lazarus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0526" y="2397948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According to the cognitive-mediational theory, proposed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by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stimulus leads to the personal meaning arrived at using cognition that leads to both the arousal and the emotion.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animBg="1"/>
      <p:bldP spid="29701" grpId="0" autoUpdateAnimBg="0"/>
      <p:bldP spid="297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03350" y="2209800"/>
            <a:ext cx="2286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500</a:t>
            </a:r>
          </a:p>
        </p:txBody>
      </p:sp>
      <p:sp>
        <p:nvSpPr>
          <p:cNvPr id="307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19200" y="4191000"/>
            <a:ext cx="670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Who are </a:t>
            </a:r>
            <a:r>
              <a:rPr lang="en-US" altLang="en-US" sz="3200" i="1" dirty="0" err="1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Schachter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and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Singer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36350" y="2885182"/>
            <a:ext cx="762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two-factor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theory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emotion was proposed by these two men.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animBg="1"/>
      <p:bldP spid="30724" grpId="0" autoUpdateAnimBg="0"/>
      <p:bldP spid="307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095500" y="2590800"/>
            <a:ext cx="4953000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>
                <a:solidFill>
                  <a:schemeClr val="hlink"/>
                </a:solidFill>
                <a:latin typeface="Arial" charset="0"/>
              </a:rPr>
              <a:t>The End</a:t>
            </a:r>
            <a:r>
              <a:rPr lang="en-US" altLang="en-US" sz="320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8499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934200" y="6248400"/>
            <a:ext cx="762000" cy="609600"/>
          </a:xfrm>
          <a:prstGeom prst="actionButtonHom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85800" cy="609600"/>
          </a:xfrm>
          <a:prstGeom prst="actionButtonInformatio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2" name="Picture 10" descr="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600200"/>
            <a:ext cx="635000" cy="889000"/>
          </a:xfrm>
          <a:prstGeom prst="rect">
            <a:avLst/>
          </a:prstGeom>
          <a:noFill/>
          <a:effectLst>
            <a:outerShdw dist="45791" dir="3378596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g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609600" cy="914400"/>
          </a:xfrm>
          <a:prstGeom prst="rect">
            <a:avLst/>
          </a:prstGeom>
          <a:noFill/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lifespan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635000" cy="889000"/>
          </a:xfrm>
          <a:prstGeom prst="rect">
            <a:avLst/>
          </a:prstGeom>
          <a:noFill/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2mickeymous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904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 descr="2mickeymouse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10100"/>
            <a:ext cx="8953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9" name="Picture 17" descr="2mickeymouse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648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0" name="Picture 18" descr="2mickeymous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1" name="Picture 19" descr="2mickeymouse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648200"/>
            <a:ext cx="7429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12" name="AutoShape 2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100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animBg="1"/>
      <p:bldP spid="84997" grpId="0" animBg="1"/>
      <p:bldP spid="850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828800"/>
            <a:ext cx="22860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100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2400" y="2632135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: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process by which activities are started, directed, and continued so that physical or psychological needs or wants are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085474" y="4572000"/>
            <a:ext cx="502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Motivation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 </a:t>
            </a:r>
          </a:p>
        </p:txBody>
      </p:sp>
      <p:sp>
        <p:nvSpPr>
          <p:cNvPr id="40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4" grpId="0"/>
      <p:bldP spid="4105" grpId="0"/>
      <p:bldP spid="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81000"/>
            <a:ext cx="19812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200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599" y="5092005"/>
            <a:ext cx="86868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latin typeface="Arial" charset="0"/>
              </a:rPr>
              <a:t>What are </a:t>
            </a:r>
            <a:r>
              <a:rPr lang="en-US" altLang="en-US" sz="3200" i="1" dirty="0">
                <a:solidFill>
                  <a:srgbClr val="00FF99"/>
                </a:solidFill>
                <a:latin typeface="Arial" charset="0"/>
              </a:rPr>
              <a:t>three needs </a:t>
            </a:r>
            <a:r>
              <a:rPr lang="en-US" altLang="en-US" sz="3200" i="1" dirty="0">
                <a:solidFill>
                  <a:srgbClr val="FFCC99"/>
                </a:solidFill>
                <a:latin typeface="Arial" charset="0"/>
              </a:rPr>
              <a:t>(</a:t>
            </a:r>
            <a:r>
              <a:rPr lang="en-US" altLang="en-US" sz="2000" i="1" dirty="0" smtClean="0">
                <a:solidFill>
                  <a:srgbClr val="FFCC99"/>
                </a:solidFill>
                <a:latin typeface="Arial" charset="0"/>
              </a:rPr>
              <a:t>McClelland's Human Motivation Theory is also known as Three Needs Theory, Acquired Needs Theory, Motivational Needs Theory, and Learned Needs Theory)</a:t>
            </a:r>
            <a:r>
              <a:rPr lang="en-US" altLang="en-US" sz="3200" i="1" dirty="0" smtClean="0">
                <a:solidFill>
                  <a:srgbClr val="FFCC99"/>
                </a:solidFill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28599" y="1066800"/>
            <a:ext cx="8532813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Need for achievement (</a:t>
            </a:r>
            <a:r>
              <a:rPr lang="en-US" altLang="en-US" sz="32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nAch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): </a:t>
            </a:r>
            <a:r>
              <a:rPr lang="en-US" altLang="en-US" sz="2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involves a strong desire to succeed in attaining </a:t>
            </a:r>
            <a:r>
              <a:rPr lang="en-US" altLang="en-US" sz="28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goals - not </a:t>
            </a:r>
            <a:r>
              <a:rPr lang="en-US" altLang="en-US" sz="2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only realistic ones, but also challenging ones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Need for affiliation (</a:t>
            </a:r>
            <a:r>
              <a:rPr lang="en-US" altLang="en-US" sz="32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nAff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): </a:t>
            </a:r>
            <a:r>
              <a:rPr lang="en-US" altLang="en-US" sz="2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need for friendly social interactions and relationships with others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Need for power (</a:t>
            </a:r>
            <a:r>
              <a:rPr lang="en-US" altLang="en-US" sz="32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nPow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): </a:t>
            </a:r>
            <a:r>
              <a:rPr lang="en-US" altLang="en-US" sz="2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need to have control or influence over </a:t>
            </a:r>
            <a:r>
              <a:rPr lang="en-US" altLang="en-US" sz="28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others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autoUpdateAnimBg="0"/>
      <p:bldP spid="81924" grpId="0"/>
      <p:bldP spid="51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0605" y="304800"/>
            <a:ext cx="1828800" cy="304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300</a:t>
            </a:r>
          </a:p>
        </p:txBody>
      </p:sp>
      <p:sp>
        <p:nvSpPr>
          <p:cNvPr id="614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850" y="1905000"/>
            <a:ext cx="84963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Basal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Metabolic R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altLang="en-US" sz="3200" i="1" dirty="0" smtClean="0">
              <a:solidFill>
                <a:srgbClr val="00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BMR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the amount of energy expended while at rest in a neutrally temperate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environment.  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BMR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the number of calories you'd burn if you stayed in bed all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day.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Daily Calorie Needs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based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 your activity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level.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22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BMR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 autoUpdateAnimBg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73527" y="1143000"/>
            <a:ext cx="1866900" cy="457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400</a:t>
            </a:r>
          </a:p>
        </p:txBody>
      </p:sp>
      <p:sp>
        <p:nvSpPr>
          <p:cNvPr id="71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87377" y="1906012"/>
            <a:ext cx="8839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_______,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everyday speech, is any relatively brief conscious experience characterized by intense mental activity and a high degree of pleasure or displeasure. Scientific discourse has drifted to other meanings and there is no consensus on a definition. 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849411" y="51054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Emotion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  <p:bldP spid="7175" grpId="0"/>
      <p:bldP spid="71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14700" y="381000"/>
            <a:ext cx="25146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500</a:t>
            </a:r>
          </a:p>
        </p:txBody>
      </p:sp>
      <p:sp>
        <p:nvSpPr>
          <p:cNvPr id="81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CC99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52400" y="3276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Misattribution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arousal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Misattribution of arousal is a term in psychology which describes the process whereby people make a mistake in assuming what is causing them to feel aroused.</a:t>
            </a:r>
            <a:r>
              <a:rPr lang="en-US" altLang="en-US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en-US" altLang="en-US" dirty="0">
              <a:solidFill>
                <a:srgbClr val="FFCC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95300" y="13716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When we incorrectly label the source of the arousal that we are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experiencing it’s called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arousal.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8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201" grpId="0"/>
      <p:bldP spid="8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3774" y="1905000"/>
            <a:ext cx="16764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100</a:t>
            </a:r>
          </a:p>
        </p:txBody>
      </p:sp>
      <p:sp>
        <p:nvSpPr>
          <p:cNvPr id="1126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68429" y="4465638"/>
            <a:ext cx="4991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extrinsic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85011" y="2644170"/>
            <a:ext cx="83539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motivation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a person performs an action because it leads to an outcome that is separate from or external to the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person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animBg="1"/>
      <p:bldP spid="11268" grpId="0" autoUpdateAnimBg="0"/>
      <p:bldP spid="112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1752600"/>
            <a:ext cx="16764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200</a:t>
            </a:r>
          </a:p>
        </p:txBody>
      </p:sp>
      <p:sp>
        <p:nvSpPr>
          <p:cNvPr id="1229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0" y="4678362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the </a:t>
            </a:r>
            <a:r>
              <a:rPr lang="en-US" altLang="en-US" sz="32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Yerkes-Dodson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law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" y="2326451"/>
            <a:ext cx="853281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law: law stating performance is related to arousal; moderate levels of arousal lead to better performance than do levels of arousal that are too low or too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high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2" grpId="0" autoUpdateAnimBg="0"/>
      <p:bldP spid="12293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66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B8AA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00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2055</TotalTime>
  <Words>841</Words>
  <Application>Microsoft Office PowerPoint</Application>
  <PresentationFormat>On-screen Show (4:3)</PresentationFormat>
  <Paragraphs>128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 </vt:lpstr>
      <vt:lpstr>PowerPoint Presentation</vt:lpstr>
      <vt:lpstr>1 for 100</vt:lpstr>
      <vt:lpstr>1 for 200</vt:lpstr>
      <vt:lpstr>1 for 300</vt:lpstr>
      <vt:lpstr>1 for 400</vt:lpstr>
      <vt:lpstr>1 for 500</vt:lpstr>
      <vt:lpstr>2 for 100</vt:lpstr>
      <vt:lpstr>2 for 200</vt:lpstr>
      <vt:lpstr>2 for 300</vt:lpstr>
      <vt:lpstr>2 for 400 </vt:lpstr>
      <vt:lpstr>2 for 500</vt:lpstr>
      <vt:lpstr>3 for 100</vt:lpstr>
      <vt:lpstr>3 for 200</vt:lpstr>
      <vt:lpstr>3 for 300</vt:lpstr>
      <vt:lpstr>3 for 400 </vt:lpstr>
      <vt:lpstr>3 for 500</vt:lpstr>
      <vt:lpstr>4 for 100</vt:lpstr>
      <vt:lpstr>4 for 200</vt:lpstr>
      <vt:lpstr>4 for 300</vt:lpstr>
      <vt:lpstr>4 for 400</vt:lpstr>
      <vt:lpstr>4 for 500</vt:lpstr>
      <vt:lpstr>5 for 100</vt:lpstr>
      <vt:lpstr>5 for 200</vt:lpstr>
      <vt:lpstr>5 for 300</vt:lpstr>
      <vt:lpstr>5 for 400</vt:lpstr>
      <vt:lpstr>5 for 500</vt:lpstr>
      <vt:lpstr>PowerPoint Presentation</vt:lpstr>
      <vt:lpstr>PowerPoint Presentation</vt:lpstr>
    </vt:vector>
  </TitlesOfParts>
  <Company>CJC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CCNA Jeopardy Template</dc:title>
  <dc:subject>Review and Quiz</dc:subject>
  <dc:creator>Robert C. Gates</dc:creator>
  <cp:lastModifiedBy>Robert Gates</cp:lastModifiedBy>
  <cp:revision>389</cp:revision>
  <dcterms:created xsi:type="dcterms:W3CDTF">2000-06-26T17:56:44Z</dcterms:created>
  <dcterms:modified xsi:type="dcterms:W3CDTF">2017-01-07T17:06:16Z</dcterms:modified>
</cp:coreProperties>
</file>