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8" r:id="rId3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FFCC99"/>
    <a:srgbClr val="FFCC66"/>
    <a:srgbClr val="FFFFCC"/>
    <a:srgbClr val="00FFFF"/>
    <a:srgbClr val="FF5050"/>
    <a:srgbClr val="33CC33"/>
    <a:srgbClr val="99FF66"/>
    <a:srgbClr val="FFFF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8" autoAdjust="0"/>
    <p:restoredTop sz="94714" autoAdjust="0"/>
  </p:normalViewPr>
  <p:slideViewPr>
    <p:cSldViewPr showGuides="1">
      <p:cViewPr varScale="1">
        <p:scale>
          <a:sx n="62" d="100"/>
          <a:sy n="62" d="100"/>
        </p:scale>
        <p:origin x="-72"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371570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83109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4878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70938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714014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95574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908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93176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1353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98212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17758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hlink"/>
          </a:solidFill>
          <a:latin typeface="+mj-lt"/>
          <a:ea typeface="+mj-ea"/>
          <a:cs typeface="+mj-cs"/>
        </a:defRPr>
      </a:lvl1pPr>
      <a:lvl2pPr algn="ctr" rtl="0" eaLnBrk="0" fontAlgn="base" hangingPunct="0">
        <a:spcBef>
          <a:spcPct val="0"/>
        </a:spcBef>
        <a:spcAft>
          <a:spcPct val="0"/>
        </a:spcAft>
        <a:defRPr sz="4400">
          <a:solidFill>
            <a:schemeClr val="hlink"/>
          </a:solidFill>
          <a:latin typeface="Arial" charset="0"/>
        </a:defRPr>
      </a:lvl2pPr>
      <a:lvl3pPr algn="ctr" rtl="0" eaLnBrk="0" fontAlgn="base" hangingPunct="0">
        <a:spcBef>
          <a:spcPct val="0"/>
        </a:spcBef>
        <a:spcAft>
          <a:spcPct val="0"/>
        </a:spcAft>
        <a:defRPr sz="4400">
          <a:solidFill>
            <a:schemeClr val="hlink"/>
          </a:solidFill>
          <a:latin typeface="Arial" charset="0"/>
        </a:defRPr>
      </a:lvl3pPr>
      <a:lvl4pPr algn="ctr" rtl="0" eaLnBrk="0" fontAlgn="base" hangingPunct="0">
        <a:spcBef>
          <a:spcPct val="0"/>
        </a:spcBef>
        <a:spcAft>
          <a:spcPct val="0"/>
        </a:spcAft>
        <a:defRPr sz="4400">
          <a:solidFill>
            <a:schemeClr val="hlink"/>
          </a:solidFill>
          <a:latin typeface="Arial" charset="0"/>
        </a:defRPr>
      </a:lvl4pPr>
      <a:lvl5pPr algn="ctr" rtl="0" eaLnBrk="0" fontAlgn="base" hangingPunct="0">
        <a:spcBef>
          <a:spcPct val="0"/>
        </a:spcBef>
        <a:spcAft>
          <a:spcPct val="0"/>
        </a:spcAft>
        <a:defRPr sz="4400">
          <a:solidFill>
            <a:schemeClr val="hlink"/>
          </a:solidFill>
          <a:latin typeface="Arial" charset="0"/>
        </a:defRPr>
      </a:lvl5pPr>
      <a:lvl6pPr marL="457200" algn="ctr" rtl="0" eaLnBrk="0" fontAlgn="base" hangingPunct="0">
        <a:spcBef>
          <a:spcPct val="0"/>
        </a:spcBef>
        <a:spcAft>
          <a:spcPct val="0"/>
        </a:spcAft>
        <a:defRPr sz="4400">
          <a:solidFill>
            <a:schemeClr val="hlink"/>
          </a:solidFill>
          <a:latin typeface="Arial" charset="0"/>
        </a:defRPr>
      </a:lvl6pPr>
      <a:lvl7pPr marL="914400" algn="ctr" rtl="0" eaLnBrk="0" fontAlgn="base" hangingPunct="0">
        <a:spcBef>
          <a:spcPct val="0"/>
        </a:spcBef>
        <a:spcAft>
          <a:spcPct val="0"/>
        </a:spcAft>
        <a:defRPr sz="4400">
          <a:solidFill>
            <a:schemeClr val="hlink"/>
          </a:solidFill>
          <a:latin typeface="Arial" charset="0"/>
        </a:defRPr>
      </a:lvl7pPr>
      <a:lvl8pPr marL="1371600" algn="ctr" rtl="0" eaLnBrk="0" fontAlgn="base" hangingPunct="0">
        <a:spcBef>
          <a:spcPct val="0"/>
        </a:spcBef>
        <a:spcAft>
          <a:spcPct val="0"/>
        </a:spcAft>
        <a:defRPr sz="4400">
          <a:solidFill>
            <a:schemeClr val="hlink"/>
          </a:solidFill>
          <a:latin typeface="Arial" charset="0"/>
        </a:defRPr>
      </a:lvl8pPr>
      <a:lvl9pPr marL="1828800" algn="ctr" rtl="0" eaLnBrk="0" fontAlgn="base" hangingPunct="0">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hlink"/>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hlink"/>
          </a:solidFill>
          <a:latin typeface="+mn-lt"/>
        </a:defRPr>
      </a:lvl2pPr>
      <a:lvl3pPr marL="1143000" indent="-228600" algn="l" rtl="0" eaLnBrk="0" fontAlgn="base" hangingPunct="0">
        <a:spcBef>
          <a:spcPct val="20000"/>
        </a:spcBef>
        <a:spcAft>
          <a:spcPct val="0"/>
        </a:spcAft>
        <a:buFont typeface="Wingdings" pitchFamily="2" charset="2"/>
        <a:buChar char="Ø"/>
        <a:defRPr sz="2400">
          <a:solidFill>
            <a:schemeClr val="hlink"/>
          </a:solidFill>
          <a:latin typeface="+mn-lt"/>
        </a:defRPr>
      </a:lvl3pPr>
      <a:lvl4pPr marL="1600200" indent="-228600" algn="l" rtl="0" eaLnBrk="0" fontAlgn="base" hangingPunct="0">
        <a:spcBef>
          <a:spcPct val="20000"/>
        </a:spcBef>
        <a:spcAft>
          <a:spcPct val="0"/>
        </a:spcAft>
        <a:buFont typeface="Wingdings" pitchFamily="2" charset="2"/>
        <a:buChar char="Ø"/>
        <a:defRPr sz="2000">
          <a:solidFill>
            <a:schemeClr val="hlink"/>
          </a:solidFill>
          <a:latin typeface="+mn-lt"/>
        </a:defRPr>
      </a:lvl4pPr>
      <a:lvl5pPr marL="2057400" indent="-228600" algn="l" rtl="0" eaLnBrk="0" fontAlgn="base" hangingPunct="0">
        <a:spcBef>
          <a:spcPct val="20000"/>
        </a:spcBef>
        <a:spcAft>
          <a:spcPct val="0"/>
        </a:spcAft>
        <a:buFont typeface="Wingdings" pitchFamily="2" charset="2"/>
        <a:buChar char="Ø"/>
        <a:defRPr sz="2000">
          <a:solidFill>
            <a:schemeClr val="hlink"/>
          </a:solidFill>
          <a:latin typeface="+mn-lt"/>
        </a:defRPr>
      </a:lvl5pPr>
      <a:lvl6pPr marL="2514600" indent="-228600" algn="l" rtl="0" eaLnBrk="0" fontAlgn="base" hangingPunct="0">
        <a:spcBef>
          <a:spcPct val="20000"/>
        </a:spcBef>
        <a:spcAft>
          <a:spcPct val="0"/>
        </a:spcAft>
        <a:buFont typeface="Wingdings" pitchFamily="2" charset="2"/>
        <a:buChar char="Ø"/>
        <a:defRPr sz="2000">
          <a:solidFill>
            <a:schemeClr val="hlink"/>
          </a:solidFill>
          <a:latin typeface="+mn-lt"/>
        </a:defRPr>
      </a:lvl6pPr>
      <a:lvl7pPr marL="2971800" indent="-228600" algn="l" rtl="0" eaLnBrk="0" fontAlgn="base" hangingPunct="0">
        <a:spcBef>
          <a:spcPct val="20000"/>
        </a:spcBef>
        <a:spcAft>
          <a:spcPct val="0"/>
        </a:spcAft>
        <a:buFont typeface="Wingdings" pitchFamily="2" charset="2"/>
        <a:buChar char="Ø"/>
        <a:defRPr sz="2000">
          <a:solidFill>
            <a:schemeClr val="hlink"/>
          </a:solidFill>
          <a:latin typeface="+mn-lt"/>
        </a:defRPr>
      </a:lvl7pPr>
      <a:lvl8pPr marL="3429000" indent="-228600" algn="l" rtl="0" eaLnBrk="0" fontAlgn="base" hangingPunct="0">
        <a:spcBef>
          <a:spcPct val="20000"/>
        </a:spcBef>
        <a:spcAft>
          <a:spcPct val="0"/>
        </a:spcAft>
        <a:buFont typeface="Wingdings" pitchFamily="2" charset="2"/>
        <a:buChar char="Ø"/>
        <a:defRPr sz="2000">
          <a:solidFill>
            <a:schemeClr val="hlink"/>
          </a:solidFill>
          <a:latin typeface="+mn-lt"/>
        </a:defRPr>
      </a:lvl8pPr>
      <a:lvl9pPr marL="3886200" indent="-228600" algn="l" rtl="0" eaLnBrk="0" fontAlgn="base" hangingPunct="0">
        <a:spcBef>
          <a:spcPct val="20000"/>
        </a:spcBef>
        <a:spcAft>
          <a:spcPct val="0"/>
        </a:spcAft>
        <a:buFont typeface="Wingdings" pitchFamily="2" charset="2"/>
        <a:buChar char="Ø"/>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0.xml"/><Relationship Id="rId18" Type="http://schemas.openxmlformats.org/officeDocument/2006/relationships/slide" Target="slide11.xml"/><Relationship Id="rId26" Type="http://schemas.openxmlformats.org/officeDocument/2006/relationships/slide" Target="slide27.xml"/><Relationship Id="rId3" Type="http://schemas.openxmlformats.org/officeDocument/2006/relationships/slide" Target="slide8.xml"/><Relationship Id="rId21" Type="http://schemas.openxmlformats.org/officeDocument/2006/relationships/slide" Target="slide26.xml"/><Relationship Id="rId7" Type="http://schemas.openxmlformats.org/officeDocument/2006/relationships/slide" Target="slide4.xml"/><Relationship Id="rId12" Type="http://schemas.openxmlformats.org/officeDocument/2006/relationships/slide" Target="slide5.xml"/><Relationship Id="rId17" Type="http://schemas.openxmlformats.org/officeDocument/2006/relationships/slide" Target="slide6.xml"/><Relationship Id="rId25" Type="http://schemas.openxmlformats.org/officeDocument/2006/relationships/slide" Target="slide22.xml"/><Relationship Id="rId2" Type="http://schemas.openxmlformats.org/officeDocument/2006/relationships/slide" Target="slide3.xml"/><Relationship Id="rId16" Type="http://schemas.openxmlformats.org/officeDocument/2006/relationships/slide" Target="slide25.xml"/><Relationship Id="rId20"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4.xml"/><Relationship Id="rId24" Type="http://schemas.openxmlformats.org/officeDocument/2006/relationships/slide" Target="slide17.xml"/><Relationship Id="rId5" Type="http://schemas.openxmlformats.org/officeDocument/2006/relationships/slide" Target="slide18.xml"/><Relationship Id="rId15" Type="http://schemas.openxmlformats.org/officeDocument/2006/relationships/slide" Target="slide20.xml"/><Relationship Id="rId23" Type="http://schemas.openxmlformats.org/officeDocument/2006/relationships/slide" Target="slide12.xml"/><Relationship Id="rId10" Type="http://schemas.openxmlformats.org/officeDocument/2006/relationships/slide" Target="slide19.xml"/><Relationship Id="rId19" Type="http://schemas.openxmlformats.org/officeDocument/2006/relationships/slide" Target="slide16.xml"/><Relationship Id="rId4" Type="http://schemas.openxmlformats.org/officeDocument/2006/relationships/slide" Target="slide13.xml"/><Relationship Id="rId9" Type="http://schemas.openxmlformats.org/officeDocument/2006/relationships/slide" Target="slide14.xml"/><Relationship Id="rId14" Type="http://schemas.openxmlformats.org/officeDocument/2006/relationships/slide" Target="slide15.xml"/><Relationship Id="rId22" Type="http://schemas.openxmlformats.org/officeDocument/2006/relationships/slide" Target="slide7.xml"/><Relationship Id="rId27"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3.jpeg"/><Relationship Id="rId7" Type="http://schemas.openxmlformats.org/officeDocument/2006/relationships/image" Target="../media/image16.gif"/><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image" Target="../media/image15.gif"/><Relationship Id="rId10" Type="http://schemas.openxmlformats.org/officeDocument/2006/relationships/image" Target="../media/image3.png"/><Relationship Id="rId4" Type="http://schemas.openxmlformats.org/officeDocument/2006/relationships/image" Target="../media/image14.jpeg"/><Relationship Id="rId9" Type="http://schemas.openxmlformats.org/officeDocument/2006/relationships/image" Target="../media/image18.gif"/></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3314700" y="3230562"/>
            <a:ext cx="2514600" cy="2865438"/>
          </a:xfrm>
          <a:prstGeom prst="rect">
            <a:avLst/>
          </a:prstGeom>
          <a:noFill/>
          <a:ln>
            <a:noFill/>
          </a:ln>
          <a:effectLst>
            <a:outerShdw dist="53882" dir="2700000" algn="ctr" rotWithShape="0">
              <a:schemeClr val="folHlink">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200" b="1" dirty="0">
                <a:solidFill>
                  <a:srgbClr val="FFFFCC"/>
                </a:solidFill>
              </a:rPr>
              <a:t>?</a:t>
            </a:r>
            <a:endParaRPr lang="en-US" altLang="en-US" sz="1800" dirty="0">
              <a:solidFill>
                <a:srgbClr val="FFFFCC"/>
              </a:solidFill>
            </a:endParaRPr>
          </a:p>
        </p:txBody>
      </p:sp>
      <p:sp>
        <p:nvSpPr>
          <p:cNvPr id="2050" name="Rectangle 2"/>
          <p:cNvSpPr>
            <a:spLocks noGrp="1" noChangeArrowheads="1"/>
          </p:cNvSpPr>
          <p:nvPr>
            <p:ph type="ctrTitle"/>
          </p:nvPr>
        </p:nvSpPr>
        <p:spPr>
          <a:xfrm>
            <a:off x="3276600" y="609600"/>
            <a:ext cx="2590800" cy="1143000"/>
          </a:xfrm>
          <a:effectLst>
            <a:outerShdw dist="35921" dir="2700000" algn="ctr" rotWithShape="0">
              <a:schemeClr val="tx1"/>
            </a:outerShdw>
          </a:effectLst>
        </p:spPr>
        <p:txBody>
          <a:bodyPr/>
          <a:lstStyle/>
          <a:p>
            <a:r>
              <a:rPr lang="en-US" altLang="en-US" sz="6000"/>
              <a:t> </a:t>
            </a:r>
          </a:p>
        </p:txBody>
      </p:sp>
      <p:sp>
        <p:nvSpPr>
          <p:cNvPr id="2051" name="Rectangle 3"/>
          <p:cNvSpPr>
            <a:spLocks noGrp="1" noChangeArrowheads="1"/>
          </p:cNvSpPr>
          <p:nvPr>
            <p:ph type="subTitle" idx="1"/>
          </p:nvPr>
        </p:nvSpPr>
        <p:spPr>
          <a:xfrm>
            <a:off x="1371600" y="4876800"/>
            <a:ext cx="6400800" cy="685800"/>
          </a:xfrm>
          <a:effectLst>
            <a:outerShdw dist="35921" dir="2700000" algn="ctr" rotWithShape="0">
              <a:schemeClr val="tx1"/>
            </a:outerShdw>
          </a:effectLst>
        </p:spPr>
        <p:txBody>
          <a:bodyPr/>
          <a:lstStyle/>
          <a:p>
            <a:r>
              <a:rPr lang="en-US" altLang="en-US" sz="3600"/>
              <a:t> </a:t>
            </a:r>
          </a:p>
        </p:txBody>
      </p:sp>
      <p:sp>
        <p:nvSpPr>
          <p:cNvPr id="2052" name="Rectangle 4"/>
          <p:cNvSpPr>
            <a:spLocks noChangeArrowheads="1"/>
          </p:cNvSpPr>
          <p:nvPr/>
        </p:nvSpPr>
        <p:spPr bwMode="auto">
          <a:xfrm>
            <a:off x="6477000" y="5562600"/>
            <a:ext cx="152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alpha val="50000"/>
                    </a:schemeClr>
                  </a:outerShdw>
                </a:effectLst>
              </a14:hiddenEffects>
            </a:ext>
          </a:extLst>
        </p:spPr>
        <p:txBody>
          <a:bodyPr anchor="ctr"/>
          <a:lstStyle>
            <a:lvl1pPr>
              <a:defRPr sz="4400">
                <a:solidFill>
                  <a:schemeClr val="hlink"/>
                </a:solidFill>
                <a:latin typeface="Arial" charset="0"/>
              </a:defRPr>
            </a:lvl1pPr>
            <a:lvl2pPr>
              <a:defRPr sz="4400">
                <a:solidFill>
                  <a:schemeClr val="hlink"/>
                </a:solidFill>
                <a:latin typeface="Arial" charset="0"/>
              </a:defRPr>
            </a:lvl2pPr>
            <a:lvl3pPr>
              <a:defRPr sz="4400">
                <a:solidFill>
                  <a:schemeClr val="hlink"/>
                </a:solidFill>
                <a:latin typeface="Arial" charset="0"/>
              </a:defRPr>
            </a:lvl3pPr>
            <a:lvl4pPr>
              <a:defRPr sz="4400">
                <a:solidFill>
                  <a:schemeClr val="hlink"/>
                </a:solidFill>
                <a:latin typeface="Arial" charset="0"/>
              </a:defRPr>
            </a:lvl4pPr>
            <a:lvl5pPr>
              <a:defRPr sz="4400">
                <a:solidFill>
                  <a:schemeClr val="hlink"/>
                </a:solidFill>
                <a:latin typeface="Arial" charset="0"/>
              </a:defRPr>
            </a:lvl5pPr>
            <a:lvl6pPr marL="457200" algn="ctr" eaLnBrk="0" fontAlgn="base" hangingPunct="0">
              <a:spcBef>
                <a:spcPct val="0"/>
              </a:spcBef>
              <a:spcAft>
                <a:spcPct val="0"/>
              </a:spcAft>
              <a:defRPr sz="4400">
                <a:solidFill>
                  <a:schemeClr val="hlink"/>
                </a:solidFill>
                <a:latin typeface="Arial" charset="0"/>
              </a:defRPr>
            </a:lvl6pPr>
            <a:lvl7pPr marL="914400" algn="ctr" eaLnBrk="0" fontAlgn="base" hangingPunct="0">
              <a:spcBef>
                <a:spcPct val="0"/>
              </a:spcBef>
              <a:spcAft>
                <a:spcPct val="0"/>
              </a:spcAft>
              <a:defRPr sz="4400">
                <a:solidFill>
                  <a:schemeClr val="hlink"/>
                </a:solidFill>
                <a:latin typeface="Arial" charset="0"/>
              </a:defRPr>
            </a:lvl7pPr>
            <a:lvl8pPr marL="1371600" algn="ctr" eaLnBrk="0" fontAlgn="base" hangingPunct="0">
              <a:spcBef>
                <a:spcPct val="0"/>
              </a:spcBef>
              <a:spcAft>
                <a:spcPct val="0"/>
              </a:spcAft>
              <a:defRPr sz="4400">
                <a:solidFill>
                  <a:schemeClr val="hlink"/>
                </a:solidFill>
                <a:latin typeface="Arial" charset="0"/>
              </a:defRPr>
            </a:lvl8pPr>
            <a:lvl9pPr marL="1828800" algn="ctr" eaLnBrk="0" fontAlgn="base" hangingPunct="0">
              <a:spcBef>
                <a:spcPct val="0"/>
              </a:spcBef>
              <a:spcAft>
                <a:spcPct val="0"/>
              </a:spcAft>
              <a:defRPr sz="4400">
                <a:solidFill>
                  <a:schemeClr val="hlink"/>
                </a:solidFill>
                <a:latin typeface="Arial" charset="0"/>
              </a:defRPr>
            </a:lvl9pPr>
          </a:lstStyle>
          <a:p>
            <a:r>
              <a:rPr lang="en-US" altLang="en-US" sz="1800" i="1">
                <a:solidFill>
                  <a:srgbClr val="FFCC99"/>
                </a:solidFill>
                <a:effectLst>
                  <a:outerShdw blurRad="38100" dist="38100" dir="2700000" algn="tl">
                    <a:srgbClr val="000000"/>
                  </a:outerShdw>
                </a:effectLst>
              </a:rPr>
              <a:t>Interactive Topic Test</a:t>
            </a:r>
          </a:p>
        </p:txBody>
      </p:sp>
      <p:sp>
        <p:nvSpPr>
          <p:cNvPr id="2056" name="Text Box 8"/>
          <p:cNvSpPr txBox="1">
            <a:spLocks noChangeArrowheads="1"/>
          </p:cNvSpPr>
          <p:nvPr/>
        </p:nvSpPr>
        <p:spPr bwMode="auto">
          <a:xfrm>
            <a:off x="430212" y="417255"/>
            <a:ext cx="8283575" cy="255454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8000" i="1" dirty="0" smtClean="0">
                <a:solidFill>
                  <a:schemeClr val="hlink"/>
                </a:solidFill>
                <a:effectLst>
                  <a:outerShdw blurRad="38100" dist="38100" dir="2700000" algn="tl">
                    <a:srgbClr val="000000"/>
                  </a:outerShdw>
                </a:effectLst>
              </a:rPr>
              <a:t>Development </a:t>
            </a:r>
            <a:r>
              <a:rPr lang="en-US" altLang="en-US" sz="8000" i="1" dirty="0">
                <a:solidFill>
                  <a:schemeClr val="hlink"/>
                </a:solidFill>
                <a:effectLst>
                  <a:outerShdw blurRad="38100" dist="38100" dir="2700000" algn="tl">
                    <a:srgbClr val="000000"/>
                  </a:outerShdw>
                </a:effectLst>
              </a:rPr>
              <a:t>across the life span</a:t>
            </a:r>
          </a:p>
        </p:txBody>
      </p:sp>
      <p:sp>
        <p:nvSpPr>
          <p:cNvPr id="2057" name="Text Box 9"/>
          <p:cNvSpPr txBox="1">
            <a:spLocks noChangeArrowheads="1"/>
          </p:cNvSpPr>
          <p:nvPr/>
        </p:nvSpPr>
        <p:spPr bwMode="auto">
          <a:xfrm>
            <a:off x="8489950" y="6491288"/>
            <a:ext cx="501650" cy="3667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r>
              <a:rPr lang="en-US" altLang="en-US" sz="1800" i="1">
                <a:solidFill>
                  <a:srgbClr val="FFCC99"/>
                </a:solidFill>
                <a:effectLst>
                  <a:outerShdw blurRad="38100" dist="38100" dir="2700000" algn="tl">
                    <a:srgbClr val="000000"/>
                  </a:outerShdw>
                </a:effectLst>
                <a:latin typeface="Arial" charset="0"/>
              </a:rPr>
              <a:t>rcg</a:t>
            </a:r>
          </a:p>
        </p:txBody>
      </p:sp>
      <p:pic>
        <p:nvPicPr>
          <p:cNvPr id="8" name="Picture 16" descr="2mickeymouse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91325" y="4191000"/>
            <a:ext cx="89535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013200"/>
            <a:ext cx="154781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miss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2000"/>
                                        <p:tgtEl>
                                          <p:spTgt spid="205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2000"/>
                                        <p:tgtEl>
                                          <p:spTgt spid="2054"/>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2000"/>
                                        <p:tgtEl>
                                          <p:spTgt spid="2052"/>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057"/>
                                        </p:tgtEl>
                                        <p:attrNameLst>
                                          <p:attrName>style.visibility</p:attrName>
                                        </p:attrNameLst>
                                      </p:cBhvr>
                                      <p:to>
                                        <p:strVal val="visible"/>
                                      </p:to>
                                    </p:set>
                                    <p:animEffect transition="in" filter="fade">
                                      <p:cBhvr>
                                        <p:cTn id="23" dur="2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2" grpId="0"/>
      <p:bldP spid="2056" grpId="0"/>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581400" y="1295400"/>
            <a:ext cx="19812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300</a:t>
            </a:r>
          </a:p>
        </p:txBody>
      </p:sp>
      <p:sp>
        <p:nvSpPr>
          <p:cNvPr id="1331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Text Box 4"/>
          <p:cNvSpPr txBox="1">
            <a:spLocks noChangeArrowheads="1"/>
          </p:cNvSpPr>
          <p:nvPr/>
        </p:nvSpPr>
        <p:spPr bwMode="auto">
          <a:xfrm>
            <a:off x="266700" y="2667000"/>
            <a:ext cx="8610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t>
            </a:r>
            <a:r>
              <a:rPr lang="en-US" altLang="en-US" sz="3200" i="1" dirty="0" smtClean="0">
                <a:solidFill>
                  <a:srgbClr val="FFCC99"/>
                </a:solidFill>
                <a:effectLst>
                  <a:outerShdw blurRad="38100" dist="38100" dir="2700000" algn="tl">
                    <a:srgbClr val="000000"/>
                  </a:outerShdw>
                </a:effectLst>
                <a:latin typeface="Arial" charset="0"/>
              </a:rPr>
              <a:t>are: </a:t>
            </a:r>
            <a:r>
              <a:rPr lang="en-US" altLang="en-US" sz="3200" i="1" dirty="0">
                <a:solidFill>
                  <a:srgbClr val="FFCC99"/>
                </a:solidFill>
                <a:effectLst>
                  <a:outerShdw blurRad="38100" dist="38100" dir="2700000" algn="tl">
                    <a:srgbClr val="000000"/>
                  </a:outerShdw>
                </a:effectLst>
                <a:latin typeface="Arial" charset="0"/>
              </a:rPr>
              <a:t>The </a:t>
            </a:r>
            <a:r>
              <a:rPr lang="en-US" altLang="en-US" sz="3200" i="1" dirty="0">
                <a:solidFill>
                  <a:schemeClr val="bg1">
                    <a:lumMod val="60000"/>
                    <a:lumOff val="40000"/>
                  </a:schemeClr>
                </a:solidFill>
                <a:effectLst>
                  <a:outerShdw blurRad="38100" dist="38100" dir="2700000" algn="tl">
                    <a:srgbClr val="000000"/>
                  </a:outerShdw>
                </a:effectLst>
                <a:latin typeface="Arial" charset="0"/>
              </a:rPr>
              <a:t>sensorimotor</a:t>
            </a:r>
            <a:r>
              <a:rPr lang="en-US" altLang="en-US" sz="3200" i="1" dirty="0">
                <a:solidFill>
                  <a:srgbClr val="FFCC99"/>
                </a:solidFill>
                <a:effectLst>
                  <a:outerShdw blurRad="38100" dist="38100" dir="2700000" algn="tl">
                    <a:srgbClr val="000000"/>
                  </a:outerShdw>
                </a:effectLst>
                <a:latin typeface="Arial" charset="0"/>
              </a:rPr>
              <a:t> stage, from birth to age 2. The </a:t>
            </a:r>
            <a:r>
              <a:rPr lang="en-US" altLang="en-US" sz="3200" i="1" dirty="0">
                <a:solidFill>
                  <a:schemeClr val="bg1">
                    <a:lumMod val="60000"/>
                    <a:lumOff val="40000"/>
                  </a:schemeClr>
                </a:solidFill>
                <a:effectLst>
                  <a:outerShdw blurRad="38100" dist="38100" dir="2700000" algn="tl">
                    <a:srgbClr val="000000"/>
                  </a:outerShdw>
                </a:effectLst>
                <a:latin typeface="Arial" charset="0"/>
              </a:rPr>
              <a:t>preoperational</a:t>
            </a:r>
            <a:r>
              <a:rPr lang="en-US" altLang="en-US" sz="3200" i="1" dirty="0">
                <a:solidFill>
                  <a:srgbClr val="FFCC99"/>
                </a:solidFill>
                <a:effectLst>
                  <a:outerShdw blurRad="38100" dist="38100" dir="2700000" algn="tl">
                    <a:srgbClr val="000000"/>
                  </a:outerShdw>
                </a:effectLst>
                <a:latin typeface="Arial" charset="0"/>
              </a:rPr>
              <a:t> stage, from </a:t>
            </a:r>
            <a:r>
              <a:rPr lang="en-US" altLang="en-US" sz="3200" i="1" dirty="0" smtClean="0">
                <a:solidFill>
                  <a:srgbClr val="FFCC99"/>
                </a:solidFill>
                <a:effectLst>
                  <a:outerShdw blurRad="38100" dist="38100" dir="2700000" algn="tl">
                    <a:srgbClr val="000000"/>
                  </a:outerShdw>
                </a:effectLst>
                <a:latin typeface="Arial" charset="0"/>
              </a:rPr>
              <a:t>age  </a:t>
            </a:r>
            <a:r>
              <a:rPr lang="en-US" altLang="en-US" sz="3200" i="1" dirty="0">
                <a:solidFill>
                  <a:srgbClr val="FFCC99"/>
                </a:solidFill>
                <a:effectLst>
                  <a:outerShdw blurRad="38100" dist="38100" dir="2700000" algn="tl">
                    <a:srgbClr val="000000"/>
                  </a:outerShdw>
                </a:effectLst>
                <a:latin typeface="Arial" charset="0"/>
              </a:rPr>
              <a:t>2 to about age 7. The </a:t>
            </a:r>
            <a:r>
              <a:rPr lang="en-US" altLang="en-US" sz="3200" i="1" dirty="0">
                <a:solidFill>
                  <a:schemeClr val="bg1">
                    <a:lumMod val="60000"/>
                    <a:lumOff val="40000"/>
                  </a:schemeClr>
                </a:solidFill>
                <a:effectLst>
                  <a:outerShdw blurRad="38100" dist="38100" dir="2700000" algn="tl">
                    <a:srgbClr val="000000"/>
                  </a:outerShdw>
                </a:effectLst>
                <a:latin typeface="Arial" charset="0"/>
              </a:rPr>
              <a:t>concrete</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a:solidFill>
                  <a:schemeClr val="bg1">
                    <a:lumMod val="60000"/>
                    <a:lumOff val="40000"/>
                  </a:schemeClr>
                </a:solidFill>
                <a:effectLst>
                  <a:outerShdw blurRad="38100" dist="38100" dir="2700000" algn="tl">
                    <a:srgbClr val="000000"/>
                  </a:outerShdw>
                </a:effectLst>
                <a:latin typeface="Arial" charset="0"/>
              </a:rPr>
              <a:t>operational</a:t>
            </a:r>
            <a:r>
              <a:rPr lang="en-US" altLang="en-US" sz="3200" i="1" dirty="0">
                <a:solidFill>
                  <a:srgbClr val="FFCC99"/>
                </a:solidFill>
                <a:effectLst>
                  <a:outerShdw blurRad="38100" dist="38100" dir="2700000" algn="tl">
                    <a:srgbClr val="000000"/>
                  </a:outerShdw>
                </a:effectLst>
                <a:latin typeface="Arial" charset="0"/>
              </a:rPr>
              <a:t> stage, from age 7 to 11, The </a:t>
            </a:r>
            <a:r>
              <a:rPr lang="en-US" altLang="en-US" sz="3200" i="1" dirty="0">
                <a:solidFill>
                  <a:schemeClr val="bg1">
                    <a:lumMod val="60000"/>
                    <a:lumOff val="40000"/>
                  </a:schemeClr>
                </a:solidFill>
                <a:effectLst>
                  <a:outerShdw blurRad="38100" dist="38100" dir="2700000" algn="tl">
                    <a:srgbClr val="000000"/>
                  </a:outerShdw>
                </a:effectLst>
                <a:latin typeface="Arial" charset="0"/>
              </a:rPr>
              <a:t>formal operational </a:t>
            </a:r>
            <a:r>
              <a:rPr lang="en-US" altLang="en-US" sz="3200" i="1" dirty="0">
                <a:solidFill>
                  <a:srgbClr val="FFCC99"/>
                </a:solidFill>
                <a:effectLst>
                  <a:outerShdw blurRad="38100" dist="38100" dir="2700000" algn="tl">
                    <a:srgbClr val="000000"/>
                  </a:outerShdw>
                </a:effectLst>
                <a:latin typeface="Arial" charset="0"/>
              </a:rPr>
              <a:t>stage, which begins in adolescence and spans into </a:t>
            </a:r>
            <a:r>
              <a:rPr lang="en-US" altLang="en-US" sz="3200" i="1" dirty="0" smtClean="0">
                <a:solidFill>
                  <a:srgbClr val="FFCC99"/>
                </a:solidFill>
                <a:effectLst>
                  <a:outerShdw blurRad="38100" dist="38100" dir="2700000" algn="tl">
                    <a:srgbClr val="000000"/>
                  </a:outerShdw>
                </a:effectLst>
                <a:latin typeface="Arial" charset="0"/>
              </a:rPr>
              <a:t>adulthood?</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3317" name="Text Box 5"/>
          <p:cNvSpPr txBox="1">
            <a:spLocks noChangeArrowheads="1"/>
          </p:cNvSpPr>
          <p:nvPr/>
        </p:nvSpPr>
        <p:spPr bwMode="auto">
          <a:xfrm>
            <a:off x="315132" y="1834009"/>
            <a:ext cx="86002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Piaget’s four stages of cognitive development.</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3316"/>
                                        </p:tgtEl>
                                        <p:attrNameLst>
                                          <p:attrName>style.visibility</p:attrName>
                                        </p:attrNameLst>
                                      </p:cBhvr>
                                      <p:to>
                                        <p:strVal val="visible"/>
                                      </p:to>
                                    </p:set>
                                  </p:childTnLst>
                                </p:cTn>
                              </p:par>
                            </p:childTnLst>
                          </p:cTn>
                        </p:par>
                        <p:par>
                          <p:cTn id="15" fill="hold" nodeType="afterGroup">
                            <p:stCondLst>
                              <p:cond delay="20100"/>
                            </p:stCondLst>
                            <p:childTnLst>
                              <p:par>
                                <p:cTn id="16" presetID="37" presetClass="entr" presetSubtype="0" fill="hold" grpId="0" nodeType="after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fade">
                                      <p:cBhvr>
                                        <p:cTn id="18" dur="2000"/>
                                        <p:tgtEl>
                                          <p:spTgt spid="13315"/>
                                        </p:tgtEl>
                                      </p:cBhvr>
                                    </p:animEffect>
                                    <p:anim calcmode="lin" valueType="num">
                                      <p:cBhvr>
                                        <p:cTn id="19" dur="2000" fill="hold"/>
                                        <p:tgtEl>
                                          <p:spTgt spid="13315"/>
                                        </p:tgtEl>
                                        <p:attrNameLst>
                                          <p:attrName>ppt_x</p:attrName>
                                        </p:attrNameLst>
                                      </p:cBhvr>
                                      <p:tavLst>
                                        <p:tav tm="0">
                                          <p:val>
                                            <p:strVal val="#ppt_x"/>
                                          </p:val>
                                        </p:tav>
                                        <p:tav tm="100000">
                                          <p:val>
                                            <p:strVal val="#ppt_x"/>
                                          </p:val>
                                        </p:tav>
                                      </p:tavLst>
                                    </p:anim>
                                    <p:anim calcmode="lin" valueType="num">
                                      <p:cBhvr>
                                        <p:cTn id="20" dur="1800" decel="100000" fill="hold"/>
                                        <p:tgtEl>
                                          <p:spTgt spid="1331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33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animBg="1"/>
      <p:bldP spid="13316" grpId="0" autoUpdateAnimBg="0"/>
      <p:bldP spid="133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856706" y="990600"/>
            <a:ext cx="34290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400 </a:t>
            </a:r>
          </a:p>
        </p:txBody>
      </p:sp>
      <p:sp>
        <p:nvSpPr>
          <p:cNvPr id="1433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Text Box 4"/>
          <p:cNvSpPr txBox="1">
            <a:spLocks noChangeArrowheads="1"/>
          </p:cNvSpPr>
          <p:nvPr/>
        </p:nvSpPr>
        <p:spPr bwMode="auto">
          <a:xfrm>
            <a:off x="1828800" y="5410200"/>
            <a:ext cx="548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chemeClr val="bg1">
                    <a:lumMod val="60000"/>
                    <a:lumOff val="40000"/>
                  </a:schemeClr>
                </a:solidFill>
                <a:effectLst>
                  <a:outerShdw blurRad="38100" dist="38100" dir="2700000" algn="tl">
                    <a:srgbClr val="000000"/>
                  </a:outerShdw>
                </a:effectLst>
                <a:latin typeface="Arial" charset="0"/>
              </a:rPr>
              <a:t>sociocultural</a:t>
            </a:r>
            <a:r>
              <a:rPr lang="en-US" altLang="en-US" sz="3200" i="1" dirty="0">
                <a:solidFill>
                  <a:srgbClr val="FFCC99"/>
                </a:solidFill>
                <a:effectLst>
                  <a:outerShdw blurRad="38100" dist="38100" dir="2700000" algn="tl">
                    <a:srgbClr val="000000"/>
                  </a:outerShdw>
                </a:effectLst>
                <a:latin typeface="Arial" charset="0"/>
              </a:rPr>
              <a:t>?</a:t>
            </a:r>
          </a:p>
        </p:txBody>
      </p:sp>
      <p:sp>
        <p:nvSpPr>
          <p:cNvPr id="14341" name="Text Box 5"/>
          <p:cNvSpPr txBox="1">
            <a:spLocks noChangeArrowheads="1"/>
          </p:cNvSpPr>
          <p:nvPr/>
        </p:nvSpPr>
        <p:spPr bwMode="auto">
          <a:xfrm>
            <a:off x="381000" y="1642170"/>
            <a:ext cx="838041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Vygotsky’s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__________</a:t>
            </a:r>
            <a:r>
              <a:rPr lang="en-US" altLang="en-US" sz="3200" i="1" dirty="0" smtClean="0">
                <a:solidFill>
                  <a:schemeClr val="hlink"/>
                </a:solidFill>
                <a:effectLst>
                  <a:outerShdw blurRad="38100" dist="38100" dir="2700000" algn="tl">
                    <a:srgbClr val="000000"/>
                  </a:outerShdw>
                </a:effectLst>
                <a:latin typeface="Arial" charset="0"/>
              </a:rPr>
              <a:t> theory </a:t>
            </a:r>
            <a:r>
              <a:rPr lang="en-US" altLang="en-US" sz="3200" i="1" dirty="0">
                <a:solidFill>
                  <a:schemeClr val="hlink"/>
                </a:solidFill>
                <a:effectLst>
                  <a:outerShdw blurRad="38100" dist="38100" dir="2700000" algn="tl">
                    <a:srgbClr val="000000"/>
                  </a:outerShdw>
                </a:effectLst>
                <a:latin typeface="Arial" charset="0"/>
              </a:rPr>
              <a:t>of human learning describes learning as a social process and the origination of human intelligence in society or culture. The major theme of Vygotsky’s theoretical framework is that social interaction plays a fundamental role in the development of cognition.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4340"/>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4339"/>
                                        </p:tgtEl>
                                        <p:attrNameLst>
                                          <p:attrName>style.visibility</p:attrName>
                                        </p:attrNameLst>
                                      </p:cBhvr>
                                      <p:to>
                                        <p:strVal val="visible"/>
                                      </p:to>
                                    </p:set>
                                    <p:animEffect transition="in" filter="fade">
                                      <p:cBhvr>
                                        <p:cTn id="18" dur="2000"/>
                                        <p:tgtEl>
                                          <p:spTgt spid="14339"/>
                                        </p:tgtEl>
                                      </p:cBhvr>
                                    </p:animEffect>
                                    <p:anim calcmode="lin" valueType="num">
                                      <p:cBhvr>
                                        <p:cTn id="19" dur="2000" fill="hold"/>
                                        <p:tgtEl>
                                          <p:spTgt spid="14339"/>
                                        </p:tgtEl>
                                        <p:attrNameLst>
                                          <p:attrName>ppt_x</p:attrName>
                                        </p:attrNameLst>
                                      </p:cBhvr>
                                      <p:tavLst>
                                        <p:tav tm="0">
                                          <p:val>
                                            <p:strVal val="#ppt_x"/>
                                          </p:val>
                                        </p:tav>
                                        <p:tav tm="100000">
                                          <p:val>
                                            <p:strVal val="#ppt_x"/>
                                          </p:val>
                                        </p:tav>
                                      </p:tavLst>
                                    </p:anim>
                                    <p:anim calcmode="lin" valueType="num">
                                      <p:cBhvr>
                                        <p:cTn id="20" dur="1800" decel="100000" fill="hold"/>
                                        <p:tgtEl>
                                          <p:spTgt spid="1433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43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animBg="1"/>
      <p:bldP spid="14340" grpId="0" autoUpdateAnimBg="0"/>
      <p:bldP spid="143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582194" y="1600200"/>
            <a:ext cx="19050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500</a:t>
            </a:r>
          </a:p>
        </p:txBody>
      </p:sp>
      <p:sp>
        <p:nvSpPr>
          <p:cNvPr id="15363" name="AutoShape 3">
            <a:hlinkClick r:id="rId2" action="ppaction://hlinksldjump" highlightClick="1"/>
          </p:cNvPr>
          <p:cNvSpPr>
            <a:spLocks noChangeArrowheads="1"/>
          </p:cNvSpPr>
          <p:nvPr/>
        </p:nvSpPr>
        <p:spPr bwMode="auto">
          <a:xfrm>
            <a:off x="8382000" y="6242050"/>
            <a:ext cx="758825" cy="612775"/>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Text Box 4"/>
          <p:cNvSpPr txBox="1">
            <a:spLocks noChangeArrowheads="1"/>
          </p:cNvSpPr>
          <p:nvPr/>
        </p:nvSpPr>
        <p:spPr bwMode="auto">
          <a:xfrm>
            <a:off x="609600" y="46482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chemeClr val="bg1">
                    <a:lumMod val="60000"/>
                    <a:lumOff val="40000"/>
                  </a:schemeClr>
                </a:solidFill>
                <a:effectLst>
                  <a:outerShdw blurRad="38100" dist="38100" dir="2700000" algn="tl">
                    <a:srgbClr val="000000"/>
                  </a:outerShdw>
                </a:effectLst>
                <a:latin typeface="Arial" charset="0"/>
              </a:rPr>
              <a:t>Scaffolding</a:t>
            </a:r>
            <a:r>
              <a:rPr lang="en-US" altLang="en-US" sz="3200" i="1" dirty="0">
                <a:solidFill>
                  <a:srgbClr val="FFCC99"/>
                </a:solidFill>
                <a:effectLst>
                  <a:outerShdw blurRad="38100" dist="38100" dir="2700000" algn="tl">
                    <a:srgbClr val="000000"/>
                  </a:outerShdw>
                </a:effectLst>
                <a:latin typeface="Arial" charset="0"/>
              </a:rPr>
              <a:t>?</a:t>
            </a:r>
          </a:p>
        </p:txBody>
      </p:sp>
      <p:sp>
        <p:nvSpPr>
          <p:cNvPr id="15365" name="Text Box 5"/>
          <p:cNvSpPr txBox="1">
            <a:spLocks noChangeArrowheads="1"/>
          </p:cNvSpPr>
          <p:nvPr/>
        </p:nvSpPr>
        <p:spPr bwMode="auto">
          <a:xfrm>
            <a:off x="306388" y="2433697"/>
            <a:ext cx="845661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 : </a:t>
            </a:r>
            <a:r>
              <a:rPr lang="en-US" altLang="en-US" sz="3200" i="1" dirty="0">
                <a:solidFill>
                  <a:schemeClr val="hlink"/>
                </a:solidFill>
                <a:effectLst>
                  <a:outerShdw blurRad="38100" dist="38100" dir="2700000" algn="tl">
                    <a:srgbClr val="000000"/>
                  </a:outerShdw>
                </a:effectLst>
                <a:latin typeface="Arial" charset="0"/>
              </a:rPr>
              <a:t>process in which a more skilled learner gives help to a less skilled learner, then reduces the amount of help as the less skilled learner becomes more capable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5364"/>
                                        </p:tgtEl>
                                        <p:attrNameLst>
                                          <p:attrName>style.visibility</p:attrName>
                                        </p:attrNameLst>
                                      </p:cBhvr>
                                      <p:to>
                                        <p:strVal val="visible"/>
                                      </p:to>
                                    </p:set>
                                  </p:childTnLst>
                                </p:cTn>
                              </p:par>
                            </p:childTnLst>
                          </p:cTn>
                        </p:par>
                        <p:par>
                          <p:cTn id="15" fill="hold" nodeType="afterGroup">
                            <p:stCondLst>
                              <p:cond delay="1700"/>
                            </p:stCondLst>
                            <p:childTnLst>
                              <p:par>
                                <p:cTn id="16" presetID="37" presetClass="entr" presetSubtype="0" fill="hold" grpId="0" nodeType="afterEffect">
                                  <p:stCondLst>
                                    <p:cond delay="0"/>
                                  </p:stCondLst>
                                  <p:childTnLst>
                                    <p:set>
                                      <p:cBhvr>
                                        <p:cTn id="17" dur="1" fill="hold">
                                          <p:stCondLst>
                                            <p:cond delay="0"/>
                                          </p:stCondLst>
                                        </p:cTn>
                                        <p:tgtEl>
                                          <p:spTgt spid="15363"/>
                                        </p:tgtEl>
                                        <p:attrNameLst>
                                          <p:attrName>style.visibility</p:attrName>
                                        </p:attrNameLst>
                                      </p:cBhvr>
                                      <p:to>
                                        <p:strVal val="visible"/>
                                      </p:to>
                                    </p:set>
                                    <p:animEffect transition="in" filter="fade">
                                      <p:cBhvr>
                                        <p:cTn id="18" dur="2000"/>
                                        <p:tgtEl>
                                          <p:spTgt spid="15363"/>
                                        </p:tgtEl>
                                      </p:cBhvr>
                                    </p:animEffect>
                                    <p:anim calcmode="lin" valueType="num">
                                      <p:cBhvr>
                                        <p:cTn id="19" dur="2000" fill="hold"/>
                                        <p:tgtEl>
                                          <p:spTgt spid="15363"/>
                                        </p:tgtEl>
                                        <p:attrNameLst>
                                          <p:attrName>ppt_x</p:attrName>
                                        </p:attrNameLst>
                                      </p:cBhvr>
                                      <p:tavLst>
                                        <p:tav tm="0">
                                          <p:val>
                                            <p:strVal val="#ppt_x"/>
                                          </p:val>
                                        </p:tav>
                                        <p:tav tm="100000">
                                          <p:val>
                                            <p:strVal val="#ppt_x"/>
                                          </p:val>
                                        </p:tav>
                                      </p:tavLst>
                                    </p:anim>
                                    <p:anim calcmode="lin" valueType="num">
                                      <p:cBhvr>
                                        <p:cTn id="20" dur="1800" decel="100000" fill="hold"/>
                                        <p:tgtEl>
                                          <p:spTgt spid="1536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53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animBg="1"/>
      <p:bldP spid="15364" grpId="0" autoUpdateAnimBg="0"/>
      <p:bldP spid="153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771900" y="3429000"/>
            <a:ext cx="16002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smtClean="0">
                <a:solidFill>
                  <a:srgbClr val="FFCC99"/>
                </a:solidFill>
                <a:effectLst>
                  <a:outerShdw blurRad="38100" dist="38100" dir="2700000" algn="tl">
                    <a:srgbClr val="000000"/>
                  </a:outerShdw>
                </a:effectLst>
              </a:rPr>
              <a:t>3 for 100</a:t>
            </a:r>
            <a:endParaRPr lang="en-US" altLang="en-US" sz="2000" i="1" dirty="0">
              <a:solidFill>
                <a:srgbClr val="FFCC99"/>
              </a:solidFill>
              <a:effectLst>
                <a:outerShdw blurRad="38100" dist="38100" dir="2700000" algn="tl">
                  <a:srgbClr val="000000"/>
                </a:outerShdw>
              </a:effectLst>
            </a:endParaRPr>
          </a:p>
        </p:txBody>
      </p:sp>
      <p:sp>
        <p:nvSpPr>
          <p:cNvPr id="1638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Text Box 4"/>
          <p:cNvSpPr txBox="1">
            <a:spLocks noChangeArrowheads="1"/>
          </p:cNvSpPr>
          <p:nvPr/>
        </p:nvSpPr>
        <p:spPr bwMode="auto">
          <a:xfrm>
            <a:off x="1943100" y="5821362"/>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Longitudinal</a:t>
            </a:r>
            <a:r>
              <a:rPr lang="en-US" altLang="en-US" sz="3200" i="1" dirty="0">
                <a:solidFill>
                  <a:srgbClr val="FFCC99"/>
                </a:solidFill>
                <a:effectLst>
                  <a:outerShdw blurRad="38100" dist="38100" dir="2700000" algn="tl">
                    <a:srgbClr val="000000"/>
                  </a:outerShdw>
                </a:effectLst>
                <a:latin typeface="Arial" charset="0"/>
              </a:rPr>
              <a:t>?</a:t>
            </a:r>
            <a:r>
              <a:rPr lang="en-US" altLang="en-US" sz="3200" dirty="0" smtClean="0">
                <a:solidFill>
                  <a:srgbClr val="FFCC99"/>
                </a:solidFill>
                <a:latin typeface="Arial" charset="0"/>
              </a:rPr>
              <a:t> </a:t>
            </a:r>
            <a:endParaRPr lang="en-US" altLang="en-US" sz="3200" dirty="0">
              <a:solidFill>
                <a:srgbClr val="FFCC99"/>
              </a:solidFill>
              <a:latin typeface="Arial" charset="0"/>
            </a:endParaRPr>
          </a:p>
        </p:txBody>
      </p:sp>
      <p:sp>
        <p:nvSpPr>
          <p:cNvPr id="16389" name="Rectangle 5"/>
          <p:cNvSpPr>
            <a:spLocks noChangeArrowheads="1"/>
          </p:cNvSpPr>
          <p:nvPr/>
        </p:nvSpPr>
        <p:spPr bwMode="auto">
          <a:xfrm>
            <a:off x="304800" y="4069140"/>
            <a:ext cx="853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___________ design</a:t>
            </a:r>
            <a:r>
              <a:rPr lang="en-US" altLang="en-US" sz="3200" i="1" dirty="0">
                <a:solidFill>
                  <a:schemeClr val="hlink"/>
                </a:solidFill>
                <a:effectLst>
                  <a:outerShdw blurRad="38100" dist="38100" dir="2700000" algn="tl">
                    <a:srgbClr val="000000"/>
                  </a:outerShdw>
                </a:effectLst>
                <a:latin typeface="Arial" charset="0"/>
              </a:rPr>
              <a:t>: research design in which one participant or group of participants is studied over a long period of </a:t>
            </a:r>
            <a:r>
              <a:rPr lang="en-US" altLang="en-US" sz="3200" i="1" dirty="0" smtClean="0">
                <a:solidFill>
                  <a:schemeClr val="hlink"/>
                </a:solidFill>
                <a:effectLst>
                  <a:outerShdw blurRad="38100" dist="38100" dir="2700000" algn="tl">
                    <a:srgbClr val="000000"/>
                  </a:outerShdw>
                </a:effectLst>
                <a:latin typeface="Arial" charset="0"/>
              </a:rPr>
              <a:t>time</a:t>
            </a:r>
            <a:r>
              <a:rPr lang="en-US" altLang="en-US" sz="3200" i="1" dirty="0">
                <a:solidFill>
                  <a:schemeClr val="hlink"/>
                </a:solidFill>
                <a:effectLst>
                  <a:outerShdw blurRad="38100" dist="38100" dir="2700000" algn="tl">
                    <a:srgbClr val="000000"/>
                  </a:outerShdw>
                </a:effectLst>
                <a:latin typeface="Arial" charset="0"/>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356" y="304800"/>
            <a:ext cx="7253288" cy="279083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6388"/>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6387"/>
                                        </p:tgtEl>
                                        <p:attrNameLst>
                                          <p:attrName>style.visibility</p:attrName>
                                        </p:attrNameLst>
                                      </p:cBhvr>
                                      <p:to>
                                        <p:strVal val="visible"/>
                                      </p:to>
                                    </p:set>
                                    <p:animEffect transition="in" filter="fade">
                                      <p:cBhvr>
                                        <p:cTn id="18" dur="2000"/>
                                        <p:tgtEl>
                                          <p:spTgt spid="16387"/>
                                        </p:tgtEl>
                                      </p:cBhvr>
                                    </p:animEffect>
                                    <p:anim calcmode="lin" valueType="num">
                                      <p:cBhvr>
                                        <p:cTn id="19" dur="2000" fill="hold"/>
                                        <p:tgtEl>
                                          <p:spTgt spid="16387"/>
                                        </p:tgtEl>
                                        <p:attrNameLst>
                                          <p:attrName>ppt_x</p:attrName>
                                        </p:attrNameLst>
                                      </p:cBhvr>
                                      <p:tavLst>
                                        <p:tav tm="0">
                                          <p:val>
                                            <p:strVal val="#ppt_x"/>
                                          </p:val>
                                        </p:tav>
                                        <p:tav tm="100000">
                                          <p:val>
                                            <p:strVal val="#ppt_x"/>
                                          </p:val>
                                        </p:tav>
                                      </p:tavLst>
                                    </p:anim>
                                    <p:anim calcmode="lin" valueType="num">
                                      <p:cBhvr>
                                        <p:cTn id="20" dur="1800" decel="100000" fill="hold"/>
                                        <p:tgtEl>
                                          <p:spTgt spid="1638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638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animBg="1"/>
      <p:bldP spid="16388" grpId="0" autoUpdateAnimBg="0"/>
      <p:bldP spid="163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94763" y="1828800"/>
            <a:ext cx="17145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200</a:t>
            </a:r>
          </a:p>
        </p:txBody>
      </p:sp>
      <p:sp>
        <p:nvSpPr>
          <p:cNvPr id="1741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Text Box 4"/>
          <p:cNvSpPr txBox="1">
            <a:spLocks noChangeArrowheads="1"/>
          </p:cNvSpPr>
          <p:nvPr/>
        </p:nvSpPr>
        <p:spPr bwMode="auto">
          <a:xfrm>
            <a:off x="1961213" y="4572000"/>
            <a:ext cx="5181600" cy="5794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chemeClr val="bg1">
                    <a:lumMod val="60000"/>
                    <a:lumOff val="40000"/>
                  </a:schemeClr>
                </a:solidFill>
                <a:effectLst>
                  <a:outerShdw blurRad="38100" dist="38100" dir="2700000" algn="tl">
                    <a:srgbClr val="000000"/>
                  </a:outerShdw>
                </a:effectLst>
                <a:latin typeface="Arial" charset="0"/>
              </a:rPr>
              <a:t>Monozygotic</a:t>
            </a:r>
            <a:r>
              <a:rPr lang="en-US" altLang="en-US" sz="3200" i="1" dirty="0">
                <a:solidFill>
                  <a:srgbClr val="FFCC99"/>
                </a:solidFill>
                <a:effectLst>
                  <a:outerShdw blurRad="38100" dist="38100" dir="2700000" algn="tl">
                    <a:srgbClr val="000000"/>
                  </a:outerShdw>
                </a:effectLst>
                <a:latin typeface="Arial" charset="0"/>
              </a:rPr>
              <a:t>?</a:t>
            </a:r>
          </a:p>
        </p:txBody>
      </p:sp>
      <p:sp>
        <p:nvSpPr>
          <p:cNvPr id="24611" name="Text Box 1059"/>
          <p:cNvSpPr txBox="1">
            <a:spLocks noChangeArrowheads="1"/>
          </p:cNvSpPr>
          <p:nvPr/>
        </p:nvSpPr>
        <p:spPr bwMode="auto">
          <a:xfrm>
            <a:off x="533400" y="2357497"/>
            <a:ext cx="8077200" cy="206210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___________ </a:t>
            </a:r>
            <a:r>
              <a:rPr lang="en-US" altLang="en-US" sz="3200" i="1" dirty="0">
                <a:solidFill>
                  <a:schemeClr val="hlink"/>
                </a:solidFill>
                <a:effectLst>
                  <a:outerShdw blurRad="38100" dist="38100" dir="2700000" algn="tl">
                    <a:srgbClr val="000000"/>
                  </a:outerShdw>
                </a:effectLst>
                <a:latin typeface="Arial" charset="0"/>
              </a:rPr>
              <a:t>twins: identical </a:t>
            </a:r>
            <a:r>
              <a:rPr lang="en-US" altLang="en-US" sz="3200" i="1" dirty="0" smtClean="0">
                <a:solidFill>
                  <a:schemeClr val="hlink"/>
                </a:solidFill>
                <a:effectLst>
                  <a:outerShdw blurRad="38100" dist="38100" dir="2700000" algn="tl">
                    <a:srgbClr val="000000"/>
                  </a:outerShdw>
                </a:effectLst>
                <a:latin typeface="Arial" charset="0"/>
              </a:rPr>
              <a:t>twins formed </a:t>
            </a:r>
            <a:r>
              <a:rPr lang="en-US" altLang="en-US" sz="3200" i="1" dirty="0">
                <a:solidFill>
                  <a:schemeClr val="hlink"/>
                </a:solidFill>
                <a:effectLst>
                  <a:outerShdw blurRad="38100" dist="38100" dir="2700000" algn="tl">
                    <a:srgbClr val="000000"/>
                  </a:outerShdw>
                </a:effectLst>
                <a:latin typeface="Arial" charset="0"/>
              </a:rPr>
              <a:t>when one zygote splits into two separate masses of cells, each of which develops into a separate </a:t>
            </a:r>
            <a:r>
              <a:rPr lang="en-US" altLang="en-US" sz="3200" i="1" dirty="0" smtClean="0">
                <a:solidFill>
                  <a:schemeClr val="hlink"/>
                </a:solidFill>
                <a:effectLst>
                  <a:outerShdw blurRad="38100" dist="38100" dir="2700000" algn="tl">
                    <a:srgbClr val="000000"/>
                  </a:outerShdw>
                </a:effectLst>
                <a:latin typeface="Arial" charset="0"/>
              </a:rPr>
              <a:t>embryo.</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46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7412"/>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7411"/>
                                        </p:tgtEl>
                                        <p:attrNameLst>
                                          <p:attrName>style.visibility</p:attrName>
                                        </p:attrNameLst>
                                      </p:cBhvr>
                                      <p:to>
                                        <p:strVal val="visible"/>
                                      </p:to>
                                    </p:set>
                                    <p:animEffect transition="in" filter="fade">
                                      <p:cBhvr>
                                        <p:cTn id="18" dur="2000"/>
                                        <p:tgtEl>
                                          <p:spTgt spid="17411"/>
                                        </p:tgtEl>
                                      </p:cBhvr>
                                    </p:animEffect>
                                    <p:anim calcmode="lin" valueType="num">
                                      <p:cBhvr>
                                        <p:cTn id="19" dur="2000" fill="hold"/>
                                        <p:tgtEl>
                                          <p:spTgt spid="17411"/>
                                        </p:tgtEl>
                                        <p:attrNameLst>
                                          <p:attrName>ppt_x</p:attrName>
                                        </p:attrNameLst>
                                      </p:cBhvr>
                                      <p:tavLst>
                                        <p:tav tm="0">
                                          <p:val>
                                            <p:strVal val="#ppt_x"/>
                                          </p:val>
                                        </p:tav>
                                        <p:tav tm="100000">
                                          <p:val>
                                            <p:strVal val="#ppt_x"/>
                                          </p:val>
                                        </p:tav>
                                      </p:tavLst>
                                    </p:anim>
                                    <p:anim calcmode="lin" valueType="num">
                                      <p:cBhvr>
                                        <p:cTn id="20" dur="1800" decel="100000" fill="hold"/>
                                        <p:tgtEl>
                                          <p:spTgt spid="1741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74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animBg="1"/>
      <p:bldP spid="17412" grpId="0"/>
      <p:bldP spid="246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19499" y="990600"/>
            <a:ext cx="19050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300</a:t>
            </a:r>
          </a:p>
        </p:txBody>
      </p:sp>
      <p:sp>
        <p:nvSpPr>
          <p:cNvPr id="1843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Text Box 4"/>
          <p:cNvSpPr txBox="1">
            <a:spLocks noChangeArrowheads="1"/>
          </p:cNvSpPr>
          <p:nvPr/>
        </p:nvSpPr>
        <p:spPr bwMode="auto">
          <a:xfrm>
            <a:off x="1981200" y="54102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chemeClr val="bg1">
                    <a:lumMod val="60000"/>
                    <a:lumOff val="40000"/>
                  </a:schemeClr>
                </a:solidFill>
                <a:effectLst>
                  <a:outerShdw blurRad="38100" dist="38100" dir="2700000" algn="tl">
                    <a:srgbClr val="000000"/>
                  </a:outerShdw>
                </a:effectLst>
                <a:latin typeface="Arial" charset="0"/>
              </a:rPr>
              <a:t>Temperament</a:t>
            </a:r>
            <a:r>
              <a:rPr lang="en-US" altLang="en-US" sz="3200" i="1" dirty="0">
                <a:solidFill>
                  <a:srgbClr val="FFCC99"/>
                </a:solidFill>
                <a:effectLst>
                  <a:outerShdw blurRad="38100" dist="38100" dir="2700000" algn="tl">
                    <a:srgbClr val="000000"/>
                  </a:outerShdw>
                </a:effectLst>
                <a:latin typeface="Arial" charset="0"/>
              </a:rPr>
              <a:t>?</a:t>
            </a:r>
          </a:p>
        </p:txBody>
      </p:sp>
      <p:sp>
        <p:nvSpPr>
          <p:cNvPr id="18437" name="Text Box 5"/>
          <p:cNvSpPr txBox="1">
            <a:spLocks noChangeArrowheads="1"/>
          </p:cNvSpPr>
          <p:nvPr/>
        </p:nvSpPr>
        <p:spPr bwMode="auto">
          <a:xfrm>
            <a:off x="152400" y="1797635"/>
            <a:ext cx="8762999"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____________ influences </a:t>
            </a:r>
            <a:r>
              <a:rPr lang="en-US" altLang="en-US" sz="3200" i="1" dirty="0">
                <a:solidFill>
                  <a:schemeClr val="hlink"/>
                </a:solidFill>
                <a:effectLst>
                  <a:outerShdw blurRad="38100" dist="38100" dir="2700000" algn="tl">
                    <a:srgbClr val="000000"/>
                  </a:outerShdw>
                </a:effectLst>
                <a:latin typeface="Arial" charset="0"/>
              </a:rPr>
              <a:t>how a child behaves toward individuals and objects around them and how the environment affects them.  </a:t>
            </a:r>
            <a:endParaRPr lang="en-US" altLang="en-US" sz="3200" i="1" dirty="0" smtClean="0">
              <a:solidFill>
                <a:schemeClr val="hlink"/>
              </a:solidFill>
              <a:effectLst>
                <a:outerShdw blurRad="38100" dist="38100" dir="2700000" algn="tl">
                  <a:srgbClr val="000000"/>
                </a:outerShdw>
              </a:effectLst>
              <a:latin typeface="Arial" charset="0"/>
            </a:endParaRPr>
          </a:p>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This </a:t>
            </a:r>
            <a:r>
              <a:rPr lang="en-US" altLang="en-US" sz="3200" i="1" dirty="0">
                <a:solidFill>
                  <a:schemeClr val="hlink"/>
                </a:solidFill>
                <a:effectLst>
                  <a:outerShdw blurRad="38100" dist="38100" dir="2700000" algn="tl">
                    <a:srgbClr val="000000"/>
                  </a:outerShdw>
                </a:effectLst>
                <a:latin typeface="Arial" charset="0"/>
              </a:rPr>
              <a:t>concept also indicates that many behavioral tendencies are inborn – </a:t>
            </a:r>
            <a:r>
              <a:rPr lang="en-US" altLang="en-US" sz="3200" i="1" dirty="0">
                <a:solidFill>
                  <a:srgbClr val="FFCC99"/>
                </a:solidFill>
                <a:effectLst>
                  <a:outerShdw blurRad="38100" dist="38100" dir="2700000" algn="tl">
                    <a:srgbClr val="000000"/>
                  </a:outerShdw>
                </a:effectLst>
                <a:latin typeface="Arial" charset="0"/>
              </a:rPr>
              <a:t>not</a:t>
            </a:r>
            <a:r>
              <a:rPr lang="en-US" altLang="en-US" sz="3200" i="1" dirty="0">
                <a:solidFill>
                  <a:schemeClr val="hlink"/>
                </a:solidFill>
                <a:effectLst>
                  <a:outerShdw blurRad="38100" dist="38100" dir="2700000" algn="tl">
                    <a:srgbClr val="000000"/>
                  </a:outerShdw>
                </a:effectLst>
                <a:latin typeface="Arial" charset="0"/>
              </a:rPr>
              <a:t> the result of faulty parenting.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8436"/>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fade">
                                      <p:cBhvr>
                                        <p:cTn id="18" dur="2000"/>
                                        <p:tgtEl>
                                          <p:spTgt spid="18435"/>
                                        </p:tgtEl>
                                      </p:cBhvr>
                                    </p:animEffect>
                                    <p:anim calcmode="lin" valueType="num">
                                      <p:cBhvr>
                                        <p:cTn id="19" dur="2000" fill="hold"/>
                                        <p:tgtEl>
                                          <p:spTgt spid="18435"/>
                                        </p:tgtEl>
                                        <p:attrNameLst>
                                          <p:attrName>ppt_x</p:attrName>
                                        </p:attrNameLst>
                                      </p:cBhvr>
                                      <p:tavLst>
                                        <p:tav tm="0">
                                          <p:val>
                                            <p:strVal val="#ppt_x"/>
                                          </p:val>
                                        </p:tav>
                                        <p:tav tm="100000">
                                          <p:val>
                                            <p:strVal val="#ppt_x"/>
                                          </p:val>
                                        </p:tav>
                                      </p:tavLst>
                                    </p:anim>
                                    <p:anim calcmode="lin" valueType="num">
                                      <p:cBhvr>
                                        <p:cTn id="20" dur="1800" decel="100000" fill="hold"/>
                                        <p:tgtEl>
                                          <p:spTgt spid="1843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84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animBg="1"/>
      <p:bldP spid="18436" grpId="0" autoUpdateAnimBg="0"/>
      <p:bldP spid="184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695700" y="304800"/>
            <a:ext cx="17526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400 </a:t>
            </a:r>
          </a:p>
        </p:txBody>
      </p:sp>
      <p:sp>
        <p:nvSpPr>
          <p:cNvPr id="19460" name="Text Box 4"/>
          <p:cNvSpPr txBox="1">
            <a:spLocks noChangeArrowheads="1"/>
          </p:cNvSpPr>
          <p:nvPr/>
        </p:nvSpPr>
        <p:spPr bwMode="auto">
          <a:xfrm>
            <a:off x="128338" y="1676400"/>
            <a:ext cx="8939462" cy="5847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are </a:t>
            </a:r>
            <a:r>
              <a:rPr lang="en-US" altLang="en-US" sz="3200" i="1" dirty="0" smtClean="0">
                <a:solidFill>
                  <a:srgbClr val="FFCC99"/>
                </a:solidFill>
                <a:effectLst>
                  <a:outerShdw blurRad="38100" dist="38100" dir="2700000" algn="tl">
                    <a:srgbClr val="000000"/>
                  </a:outerShdw>
                </a:effectLst>
                <a:latin typeface="Arial" charset="0"/>
              </a:rPr>
              <a:t>the patterns </a:t>
            </a:r>
            <a:r>
              <a:rPr lang="en-US" altLang="en-US" sz="3200" i="1" dirty="0">
                <a:solidFill>
                  <a:srgbClr val="FFCC99"/>
                </a:solidFill>
                <a:effectLst>
                  <a:outerShdw blurRad="38100" dist="38100" dir="2700000" algn="tl">
                    <a:srgbClr val="000000"/>
                  </a:outerShdw>
                </a:effectLst>
                <a:latin typeface="Arial" charset="0"/>
              </a:rPr>
              <a:t>of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attachment </a:t>
            </a:r>
            <a:r>
              <a:rPr lang="en-US" altLang="en-US" sz="3200" i="1" dirty="0" smtClean="0">
                <a:solidFill>
                  <a:srgbClr val="FFCC99"/>
                </a:solidFill>
                <a:effectLst>
                  <a:outerShdw blurRad="38100" dist="38100" dir="2700000" algn="tl">
                    <a:srgbClr val="000000"/>
                  </a:outerShdw>
                </a:effectLst>
                <a:latin typeface="Arial" charset="0"/>
              </a:rPr>
              <a:t>in children?</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9461" name="Text Box 5"/>
          <p:cNvSpPr txBox="1">
            <a:spLocks noChangeArrowheads="1"/>
          </p:cNvSpPr>
          <p:nvPr/>
        </p:nvSpPr>
        <p:spPr bwMode="auto">
          <a:xfrm>
            <a:off x="121920" y="901987"/>
            <a:ext cx="8839200" cy="5847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Secure, Ambivalent, Avoidant, &amp; Disorganized</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3074" name="Picture 2" descr="Image result for patterns of attach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70" y="2514600"/>
            <a:ext cx="8788650" cy="3944064"/>
          </a:xfrm>
          <a:prstGeom prst="rect">
            <a:avLst/>
          </a:prstGeom>
          <a:noFill/>
          <a:extLst>
            <a:ext uri="{909E8E84-426E-40DD-AFC4-6F175D3DCCD1}">
              <a14:hiddenFill xmlns:a14="http://schemas.microsoft.com/office/drawing/2010/main">
                <a:solidFill>
                  <a:srgbClr val="FFFFFF"/>
                </a:solidFill>
              </a14:hiddenFill>
            </a:ext>
          </a:extLst>
        </p:spPr>
      </p:pic>
      <p:sp>
        <p:nvSpPr>
          <p:cNvPr id="19459" name="AutoShape 3">
            <a:hlinkClick r:id="rId3"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9460"/>
                                        </p:tgtEl>
                                        <p:attrNameLst>
                                          <p:attrName>style.visibility</p:attrName>
                                        </p:attrNameLst>
                                      </p:cBhvr>
                                      <p:to>
                                        <p:strVal val="visible"/>
                                      </p:to>
                                    </p:set>
                                  </p:childTnLst>
                                </p:cTn>
                              </p:par>
                            </p:childTnLst>
                          </p:cTn>
                        </p:par>
                        <p:par>
                          <p:cTn id="15" fill="hold" nodeType="afterGroup">
                            <p:stCondLst>
                              <p:cond delay="3201"/>
                            </p:stCondLst>
                            <p:childTnLst>
                              <p:par>
                                <p:cTn id="16" presetID="10" presetClass="entr" presetSubtype="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par>
                          <p:cTn id="19" fill="hold">
                            <p:stCondLst>
                              <p:cond delay="3701"/>
                            </p:stCondLst>
                            <p:childTnLst>
                              <p:par>
                                <p:cTn id="20" presetID="37" presetClass="entr" presetSubtype="0" fill="hold" grpId="0" nodeType="afterEffect">
                                  <p:stCondLst>
                                    <p:cond delay="0"/>
                                  </p:stCondLst>
                                  <p:childTnLst>
                                    <p:set>
                                      <p:cBhvr>
                                        <p:cTn id="21" dur="1" fill="hold">
                                          <p:stCondLst>
                                            <p:cond delay="0"/>
                                          </p:stCondLst>
                                        </p:cTn>
                                        <p:tgtEl>
                                          <p:spTgt spid="19459"/>
                                        </p:tgtEl>
                                        <p:attrNameLst>
                                          <p:attrName>style.visibility</p:attrName>
                                        </p:attrNameLst>
                                      </p:cBhvr>
                                      <p:to>
                                        <p:strVal val="visible"/>
                                      </p:to>
                                    </p:set>
                                    <p:animEffect transition="in" filter="fade">
                                      <p:cBhvr>
                                        <p:cTn id="22" dur="2000"/>
                                        <p:tgtEl>
                                          <p:spTgt spid="19459"/>
                                        </p:tgtEl>
                                      </p:cBhvr>
                                    </p:animEffect>
                                    <p:anim calcmode="lin" valueType="num">
                                      <p:cBhvr>
                                        <p:cTn id="23" dur="2000" fill="hold"/>
                                        <p:tgtEl>
                                          <p:spTgt spid="19459"/>
                                        </p:tgtEl>
                                        <p:attrNameLst>
                                          <p:attrName>ppt_x</p:attrName>
                                        </p:attrNameLst>
                                      </p:cBhvr>
                                      <p:tavLst>
                                        <p:tav tm="0">
                                          <p:val>
                                            <p:strVal val="#ppt_x"/>
                                          </p:val>
                                        </p:tav>
                                        <p:tav tm="100000">
                                          <p:val>
                                            <p:strVal val="#ppt_x"/>
                                          </p:val>
                                        </p:tav>
                                      </p:tavLst>
                                    </p:anim>
                                    <p:anim calcmode="lin" valueType="num">
                                      <p:cBhvr>
                                        <p:cTn id="24" dur="1800" decel="100000" fill="hold"/>
                                        <p:tgtEl>
                                          <p:spTgt spid="19459"/>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194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0" grpId="0"/>
      <p:bldP spid="19461" grpId="0"/>
      <p:bldP spid="194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390900" y="152400"/>
            <a:ext cx="23622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500</a:t>
            </a:r>
          </a:p>
        </p:txBody>
      </p:sp>
      <p:sp>
        <p:nvSpPr>
          <p:cNvPr id="2048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Text Box 4"/>
          <p:cNvSpPr txBox="1">
            <a:spLocks noChangeArrowheads="1"/>
          </p:cNvSpPr>
          <p:nvPr/>
        </p:nvSpPr>
        <p:spPr bwMode="auto">
          <a:xfrm>
            <a:off x="1023391" y="1500902"/>
            <a:ext cx="7097218"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i="1" dirty="0">
                <a:solidFill>
                  <a:srgbClr val="FFCC99"/>
                </a:solidFill>
                <a:effectLst>
                  <a:outerShdw blurRad="38100" dist="38100" dir="2700000" algn="tl">
                    <a:srgbClr val="000000"/>
                  </a:outerShdw>
                </a:effectLst>
                <a:latin typeface="Arial" charset="0"/>
              </a:rPr>
              <a:t>What </a:t>
            </a:r>
            <a:r>
              <a:rPr lang="en-US" altLang="en-US" sz="2800" i="1" dirty="0" smtClean="0">
                <a:solidFill>
                  <a:srgbClr val="FFCC99"/>
                </a:solidFill>
                <a:effectLst>
                  <a:outerShdw blurRad="38100" dist="38100" dir="2700000" algn="tl">
                    <a:srgbClr val="000000"/>
                  </a:outerShdw>
                </a:effectLst>
                <a:latin typeface="Arial" charset="0"/>
              </a:rPr>
              <a:t>are </a:t>
            </a:r>
            <a:r>
              <a:rPr lang="en-US" altLang="en-US" sz="2800" i="1" dirty="0" smtClean="0">
                <a:solidFill>
                  <a:schemeClr val="bg1">
                    <a:lumMod val="60000"/>
                    <a:lumOff val="40000"/>
                  </a:schemeClr>
                </a:solidFill>
                <a:effectLst>
                  <a:outerShdw blurRad="38100" dist="38100" dir="2700000" algn="tl">
                    <a:srgbClr val="000000"/>
                  </a:outerShdw>
                </a:effectLst>
                <a:latin typeface="Arial" charset="0"/>
              </a:rPr>
              <a:t>trust </a:t>
            </a:r>
            <a:r>
              <a:rPr lang="en-US" altLang="en-US" sz="2800" i="1" dirty="0">
                <a:solidFill>
                  <a:schemeClr val="bg1">
                    <a:lumMod val="60000"/>
                    <a:lumOff val="40000"/>
                  </a:schemeClr>
                </a:solidFill>
                <a:effectLst>
                  <a:outerShdw blurRad="38100" dist="38100" dir="2700000" algn="tl">
                    <a:srgbClr val="000000"/>
                  </a:outerShdw>
                </a:effectLst>
                <a:latin typeface="Arial" charset="0"/>
              </a:rPr>
              <a:t>vs. mistrust, </a:t>
            </a:r>
            <a:endParaRPr lang="en-US" altLang="en-US" sz="2800" i="1" dirty="0" smtClean="0">
              <a:solidFill>
                <a:schemeClr val="bg1">
                  <a:lumMod val="60000"/>
                  <a:lumOff val="40000"/>
                </a:schemeClr>
              </a:solidFill>
              <a:effectLst>
                <a:outerShdw blurRad="38100" dist="38100" dir="2700000" algn="tl">
                  <a:srgbClr val="000000"/>
                </a:outerShdw>
              </a:effectLst>
              <a:latin typeface="Arial" charset="0"/>
            </a:endParaRPr>
          </a:p>
          <a:p>
            <a:pPr>
              <a:spcBef>
                <a:spcPct val="50000"/>
              </a:spcBef>
            </a:pPr>
            <a:r>
              <a:rPr lang="en-US" altLang="en-US" sz="2800" i="1" dirty="0" smtClean="0">
                <a:solidFill>
                  <a:schemeClr val="bg1">
                    <a:lumMod val="60000"/>
                    <a:lumOff val="40000"/>
                  </a:schemeClr>
                </a:solidFill>
                <a:effectLst>
                  <a:outerShdw blurRad="38100" dist="38100" dir="2700000" algn="tl">
                    <a:srgbClr val="000000"/>
                  </a:outerShdw>
                </a:effectLst>
                <a:latin typeface="Arial" charset="0"/>
              </a:rPr>
              <a:t>autonomy </a:t>
            </a:r>
            <a:r>
              <a:rPr lang="en-US" altLang="en-US" sz="2800" i="1" dirty="0">
                <a:solidFill>
                  <a:schemeClr val="bg1">
                    <a:lumMod val="60000"/>
                    <a:lumOff val="40000"/>
                  </a:schemeClr>
                </a:solidFill>
                <a:effectLst>
                  <a:outerShdw blurRad="38100" dist="38100" dir="2700000" algn="tl">
                    <a:srgbClr val="000000"/>
                  </a:outerShdw>
                </a:effectLst>
                <a:latin typeface="Arial" charset="0"/>
              </a:rPr>
              <a:t>vs. shame/doubt, </a:t>
            </a:r>
            <a:endParaRPr lang="en-US" altLang="en-US" sz="2800" i="1" dirty="0" smtClean="0">
              <a:solidFill>
                <a:schemeClr val="bg1">
                  <a:lumMod val="60000"/>
                  <a:lumOff val="40000"/>
                </a:schemeClr>
              </a:solidFill>
              <a:effectLst>
                <a:outerShdw blurRad="38100" dist="38100" dir="2700000" algn="tl">
                  <a:srgbClr val="000000"/>
                </a:outerShdw>
              </a:effectLst>
              <a:latin typeface="Arial" charset="0"/>
            </a:endParaRPr>
          </a:p>
          <a:p>
            <a:pPr>
              <a:spcBef>
                <a:spcPct val="50000"/>
              </a:spcBef>
            </a:pPr>
            <a:r>
              <a:rPr lang="en-US" altLang="en-US" sz="2800" i="1" dirty="0" smtClean="0">
                <a:solidFill>
                  <a:schemeClr val="bg1">
                    <a:lumMod val="60000"/>
                    <a:lumOff val="40000"/>
                  </a:schemeClr>
                </a:solidFill>
                <a:effectLst>
                  <a:outerShdw blurRad="38100" dist="38100" dir="2700000" algn="tl">
                    <a:srgbClr val="000000"/>
                  </a:outerShdw>
                </a:effectLst>
                <a:latin typeface="Arial" charset="0"/>
              </a:rPr>
              <a:t>initiative </a:t>
            </a:r>
            <a:r>
              <a:rPr lang="en-US" altLang="en-US" sz="2800" i="1" dirty="0">
                <a:solidFill>
                  <a:schemeClr val="bg1">
                    <a:lumMod val="60000"/>
                    <a:lumOff val="40000"/>
                  </a:schemeClr>
                </a:solidFill>
                <a:effectLst>
                  <a:outerShdw blurRad="38100" dist="38100" dir="2700000" algn="tl">
                    <a:srgbClr val="000000"/>
                  </a:outerShdw>
                </a:effectLst>
                <a:latin typeface="Arial" charset="0"/>
              </a:rPr>
              <a:t>vs. guilt, </a:t>
            </a:r>
            <a:endParaRPr lang="en-US" altLang="en-US" sz="2800" i="1" dirty="0" smtClean="0">
              <a:solidFill>
                <a:schemeClr val="bg1">
                  <a:lumMod val="60000"/>
                  <a:lumOff val="40000"/>
                </a:schemeClr>
              </a:solidFill>
              <a:effectLst>
                <a:outerShdw blurRad="38100" dist="38100" dir="2700000" algn="tl">
                  <a:srgbClr val="000000"/>
                </a:outerShdw>
              </a:effectLst>
              <a:latin typeface="Arial" charset="0"/>
            </a:endParaRPr>
          </a:p>
          <a:p>
            <a:pPr>
              <a:spcBef>
                <a:spcPct val="50000"/>
              </a:spcBef>
            </a:pPr>
            <a:r>
              <a:rPr lang="en-US" altLang="en-US" sz="2800" i="1" dirty="0" smtClean="0">
                <a:solidFill>
                  <a:schemeClr val="bg1">
                    <a:lumMod val="60000"/>
                    <a:lumOff val="40000"/>
                  </a:schemeClr>
                </a:solidFill>
                <a:effectLst>
                  <a:outerShdw blurRad="38100" dist="38100" dir="2700000" algn="tl">
                    <a:srgbClr val="000000"/>
                  </a:outerShdw>
                </a:effectLst>
                <a:latin typeface="Arial" charset="0"/>
              </a:rPr>
              <a:t>industry </a:t>
            </a:r>
            <a:r>
              <a:rPr lang="en-US" altLang="en-US" sz="2800" i="1" dirty="0">
                <a:solidFill>
                  <a:schemeClr val="bg1">
                    <a:lumMod val="60000"/>
                    <a:lumOff val="40000"/>
                  </a:schemeClr>
                </a:solidFill>
                <a:effectLst>
                  <a:outerShdw blurRad="38100" dist="38100" dir="2700000" algn="tl">
                    <a:srgbClr val="000000"/>
                  </a:outerShdw>
                </a:effectLst>
                <a:latin typeface="Arial" charset="0"/>
              </a:rPr>
              <a:t>vs. inferiority, </a:t>
            </a:r>
            <a:endParaRPr lang="en-US" altLang="en-US" sz="2800" i="1" dirty="0" smtClean="0">
              <a:solidFill>
                <a:schemeClr val="bg1">
                  <a:lumMod val="60000"/>
                  <a:lumOff val="40000"/>
                </a:schemeClr>
              </a:solidFill>
              <a:effectLst>
                <a:outerShdw blurRad="38100" dist="38100" dir="2700000" algn="tl">
                  <a:srgbClr val="000000"/>
                </a:outerShdw>
              </a:effectLst>
              <a:latin typeface="Arial" charset="0"/>
            </a:endParaRPr>
          </a:p>
          <a:p>
            <a:pPr>
              <a:spcBef>
                <a:spcPct val="50000"/>
              </a:spcBef>
            </a:pPr>
            <a:r>
              <a:rPr lang="en-US" altLang="en-US" sz="2800" i="1" dirty="0" smtClean="0">
                <a:solidFill>
                  <a:schemeClr val="bg1">
                    <a:lumMod val="60000"/>
                    <a:lumOff val="40000"/>
                  </a:schemeClr>
                </a:solidFill>
                <a:effectLst>
                  <a:outerShdw blurRad="38100" dist="38100" dir="2700000" algn="tl">
                    <a:srgbClr val="000000"/>
                  </a:outerShdw>
                </a:effectLst>
                <a:latin typeface="Arial" charset="0"/>
              </a:rPr>
              <a:t>identity </a:t>
            </a:r>
            <a:r>
              <a:rPr lang="en-US" altLang="en-US" sz="2800" i="1" dirty="0">
                <a:solidFill>
                  <a:schemeClr val="bg1">
                    <a:lumMod val="60000"/>
                    <a:lumOff val="40000"/>
                  </a:schemeClr>
                </a:solidFill>
                <a:effectLst>
                  <a:outerShdw blurRad="38100" dist="38100" dir="2700000" algn="tl">
                    <a:srgbClr val="000000"/>
                  </a:outerShdw>
                </a:effectLst>
                <a:latin typeface="Arial" charset="0"/>
              </a:rPr>
              <a:t>vs. role confusion</a:t>
            </a:r>
            <a:r>
              <a:rPr lang="en-US" altLang="en-US" sz="2800" i="1" dirty="0" smtClean="0">
                <a:solidFill>
                  <a:schemeClr val="bg1">
                    <a:lumMod val="60000"/>
                    <a:lumOff val="40000"/>
                  </a:schemeClr>
                </a:solidFill>
                <a:effectLst>
                  <a:outerShdw blurRad="38100" dist="38100" dir="2700000" algn="tl">
                    <a:srgbClr val="000000"/>
                  </a:outerShdw>
                </a:effectLst>
                <a:latin typeface="Arial" charset="0"/>
              </a:rPr>
              <a:t>,</a:t>
            </a:r>
          </a:p>
          <a:p>
            <a:pPr>
              <a:spcBef>
                <a:spcPct val="50000"/>
              </a:spcBef>
            </a:pPr>
            <a:r>
              <a:rPr lang="en-US" altLang="en-US" sz="2800" i="1" dirty="0" smtClean="0">
                <a:solidFill>
                  <a:schemeClr val="bg1">
                    <a:lumMod val="60000"/>
                    <a:lumOff val="40000"/>
                  </a:schemeClr>
                </a:solidFill>
                <a:effectLst>
                  <a:outerShdw blurRad="38100" dist="38100" dir="2700000" algn="tl">
                    <a:srgbClr val="000000"/>
                  </a:outerShdw>
                </a:effectLst>
                <a:latin typeface="Arial" charset="0"/>
              </a:rPr>
              <a:t> </a:t>
            </a:r>
            <a:r>
              <a:rPr lang="en-US" altLang="en-US" sz="2800" i="1" dirty="0">
                <a:solidFill>
                  <a:schemeClr val="bg1">
                    <a:lumMod val="60000"/>
                    <a:lumOff val="40000"/>
                  </a:schemeClr>
                </a:solidFill>
                <a:effectLst>
                  <a:outerShdw blurRad="38100" dist="38100" dir="2700000" algn="tl">
                    <a:srgbClr val="000000"/>
                  </a:outerShdw>
                </a:effectLst>
                <a:latin typeface="Arial" charset="0"/>
              </a:rPr>
              <a:t>intimacy vs. isolation, </a:t>
            </a:r>
            <a:endParaRPr lang="en-US" altLang="en-US" sz="2800" i="1" dirty="0" smtClean="0">
              <a:solidFill>
                <a:schemeClr val="bg1">
                  <a:lumMod val="60000"/>
                  <a:lumOff val="40000"/>
                </a:schemeClr>
              </a:solidFill>
              <a:effectLst>
                <a:outerShdw blurRad="38100" dist="38100" dir="2700000" algn="tl">
                  <a:srgbClr val="000000"/>
                </a:outerShdw>
              </a:effectLst>
              <a:latin typeface="Arial" charset="0"/>
            </a:endParaRPr>
          </a:p>
          <a:p>
            <a:pPr>
              <a:spcBef>
                <a:spcPct val="50000"/>
              </a:spcBef>
            </a:pPr>
            <a:r>
              <a:rPr lang="en-US" altLang="en-US" sz="2800" i="1" dirty="0" smtClean="0">
                <a:solidFill>
                  <a:schemeClr val="bg1">
                    <a:lumMod val="60000"/>
                    <a:lumOff val="40000"/>
                  </a:schemeClr>
                </a:solidFill>
                <a:effectLst>
                  <a:outerShdw blurRad="38100" dist="38100" dir="2700000" algn="tl">
                    <a:srgbClr val="000000"/>
                  </a:outerShdw>
                </a:effectLst>
                <a:latin typeface="Arial" charset="0"/>
              </a:rPr>
              <a:t>generativity </a:t>
            </a:r>
            <a:r>
              <a:rPr lang="en-US" altLang="en-US" sz="2800" i="1" dirty="0">
                <a:solidFill>
                  <a:schemeClr val="bg1">
                    <a:lumMod val="60000"/>
                    <a:lumOff val="40000"/>
                  </a:schemeClr>
                </a:solidFill>
                <a:effectLst>
                  <a:outerShdw blurRad="38100" dist="38100" dir="2700000" algn="tl">
                    <a:srgbClr val="000000"/>
                  </a:outerShdw>
                </a:effectLst>
                <a:latin typeface="Arial" charset="0"/>
              </a:rPr>
              <a:t>vs. stagnation, </a:t>
            </a:r>
            <a:endParaRPr lang="en-US" altLang="en-US" sz="2800" i="1" dirty="0" smtClean="0">
              <a:solidFill>
                <a:schemeClr val="bg1">
                  <a:lumMod val="60000"/>
                  <a:lumOff val="40000"/>
                </a:schemeClr>
              </a:solidFill>
              <a:effectLst>
                <a:outerShdw blurRad="38100" dist="38100" dir="2700000" algn="tl">
                  <a:srgbClr val="000000"/>
                </a:outerShdw>
              </a:effectLst>
              <a:latin typeface="Arial" charset="0"/>
            </a:endParaRPr>
          </a:p>
          <a:p>
            <a:pPr>
              <a:spcBef>
                <a:spcPct val="50000"/>
              </a:spcBef>
            </a:pPr>
            <a:r>
              <a:rPr lang="en-US" altLang="en-US" sz="2800" i="1" dirty="0" smtClean="0">
                <a:solidFill>
                  <a:schemeClr val="bg1">
                    <a:lumMod val="60000"/>
                    <a:lumOff val="40000"/>
                  </a:schemeClr>
                </a:solidFill>
                <a:effectLst>
                  <a:outerShdw blurRad="38100" dist="38100" dir="2700000" algn="tl">
                    <a:srgbClr val="000000"/>
                  </a:outerShdw>
                </a:effectLst>
                <a:latin typeface="Arial" charset="0"/>
              </a:rPr>
              <a:t>and </a:t>
            </a:r>
            <a:r>
              <a:rPr lang="en-US" altLang="en-US" sz="2800" i="1" dirty="0">
                <a:solidFill>
                  <a:schemeClr val="bg1">
                    <a:lumMod val="60000"/>
                    <a:lumOff val="40000"/>
                  </a:schemeClr>
                </a:solidFill>
                <a:effectLst>
                  <a:outerShdw blurRad="38100" dist="38100" dir="2700000" algn="tl">
                    <a:srgbClr val="000000"/>
                  </a:outerShdw>
                </a:effectLst>
                <a:latin typeface="Arial" charset="0"/>
              </a:rPr>
              <a:t>integrity vs. </a:t>
            </a:r>
            <a:r>
              <a:rPr lang="en-US" altLang="en-US" sz="2800" i="1" dirty="0" smtClean="0">
                <a:solidFill>
                  <a:schemeClr val="bg1">
                    <a:lumMod val="60000"/>
                    <a:lumOff val="40000"/>
                  </a:schemeClr>
                </a:solidFill>
                <a:effectLst>
                  <a:outerShdw blurRad="38100" dist="38100" dir="2700000" algn="tl">
                    <a:srgbClr val="000000"/>
                  </a:outerShdw>
                </a:effectLst>
                <a:latin typeface="Arial" charset="0"/>
              </a:rPr>
              <a:t>despair</a:t>
            </a:r>
            <a:r>
              <a:rPr lang="en-US" altLang="en-US" sz="2800" i="1" dirty="0" smtClean="0">
                <a:solidFill>
                  <a:srgbClr val="FFCC99"/>
                </a:solidFill>
                <a:effectLst>
                  <a:outerShdw blurRad="38100" dist="38100" dir="2700000" algn="tl">
                    <a:srgbClr val="000000"/>
                  </a:outerShdw>
                </a:effectLst>
                <a:latin typeface="Arial" charset="0"/>
              </a:rPr>
              <a:t>?</a:t>
            </a:r>
            <a:endParaRPr lang="en-US" altLang="en-US" sz="2800" i="1" dirty="0">
              <a:solidFill>
                <a:srgbClr val="FFCC99"/>
              </a:solidFill>
              <a:effectLst>
                <a:outerShdw blurRad="38100" dist="38100" dir="2700000" algn="tl">
                  <a:srgbClr val="000000"/>
                </a:outerShdw>
              </a:effectLst>
              <a:latin typeface="Arial" charset="0"/>
            </a:endParaRPr>
          </a:p>
        </p:txBody>
      </p:sp>
      <p:sp>
        <p:nvSpPr>
          <p:cNvPr id="20485" name="Text Box 5"/>
          <p:cNvSpPr txBox="1">
            <a:spLocks noChangeArrowheads="1"/>
          </p:cNvSpPr>
          <p:nvPr/>
        </p:nvSpPr>
        <p:spPr bwMode="auto">
          <a:xfrm>
            <a:off x="495300" y="715962"/>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Erikson’s </a:t>
            </a:r>
            <a:r>
              <a:rPr lang="en-US" altLang="en-US" sz="3200" i="1" dirty="0" smtClean="0">
                <a:solidFill>
                  <a:schemeClr val="hlink"/>
                </a:solidFill>
                <a:effectLst>
                  <a:outerShdw blurRad="38100" dist="38100" dir="2700000" algn="tl">
                    <a:srgbClr val="000000"/>
                  </a:outerShdw>
                </a:effectLst>
                <a:latin typeface="Arial" charset="0"/>
              </a:rPr>
              <a:t>8 Stages</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0484"/>
                                        </p:tgtEl>
                                        <p:attrNameLst>
                                          <p:attrName>style.visibility</p:attrName>
                                        </p:attrNameLst>
                                      </p:cBhvr>
                                      <p:to>
                                        <p:strVal val="visible"/>
                                      </p:to>
                                    </p:set>
                                  </p:childTnLst>
                                </p:cTn>
                              </p:par>
                            </p:childTnLst>
                          </p:cTn>
                        </p:par>
                        <p:par>
                          <p:cTn id="15" fill="hold" nodeType="afterGroup">
                            <p:stCondLst>
                              <p:cond delay="17601"/>
                            </p:stCondLst>
                            <p:childTnLst>
                              <p:par>
                                <p:cTn id="16" presetID="37" presetClass="entr" presetSubtype="0" fill="hold" grpId="0" nodeType="afterEffect">
                                  <p:stCondLst>
                                    <p:cond delay="0"/>
                                  </p:stCondLst>
                                  <p:childTnLst>
                                    <p:set>
                                      <p:cBhvr>
                                        <p:cTn id="17" dur="1" fill="hold">
                                          <p:stCondLst>
                                            <p:cond delay="0"/>
                                          </p:stCondLst>
                                        </p:cTn>
                                        <p:tgtEl>
                                          <p:spTgt spid="20483"/>
                                        </p:tgtEl>
                                        <p:attrNameLst>
                                          <p:attrName>style.visibility</p:attrName>
                                        </p:attrNameLst>
                                      </p:cBhvr>
                                      <p:to>
                                        <p:strVal val="visible"/>
                                      </p:to>
                                    </p:set>
                                    <p:animEffect transition="in" filter="fade">
                                      <p:cBhvr>
                                        <p:cTn id="18" dur="2000"/>
                                        <p:tgtEl>
                                          <p:spTgt spid="20483"/>
                                        </p:tgtEl>
                                      </p:cBhvr>
                                    </p:animEffect>
                                    <p:anim calcmode="lin" valueType="num">
                                      <p:cBhvr>
                                        <p:cTn id="19" dur="2000" fill="hold"/>
                                        <p:tgtEl>
                                          <p:spTgt spid="20483"/>
                                        </p:tgtEl>
                                        <p:attrNameLst>
                                          <p:attrName>ppt_x</p:attrName>
                                        </p:attrNameLst>
                                      </p:cBhvr>
                                      <p:tavLst>
                                        <p:tav tm="0">
                                          <p:val>
                                            <p:strVal val="#ppt_x"/>
                                          </p:val>
                                        </p:tav>
                                        <p:tav tm="100000">
                                          <p:val>
                                            <p:strVal val="#ppt_x"/>
                                          </p:val>
                                        </p:tav>
                                      </p:tavLst>
                                    </p:anim>
                                    <p:anim calcmode="lin" valueType="num">
                                      <p:cBhvr>
                                        <p:cTn id="20" dur="1800" decel="100000" fill="hold"/>
                                        <p:tgtEl>
                                          <p:spTgt spid="2048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04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animBg="1"/>
      <p:bldP spid="20484" grpId="0" autoUpdateAnimBg="0"/>
      <p:bldP spid="204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0" y="304800"/>
            <a:ext cx="30480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100</a:t>
            </a:r>
          </a:p>
        </p:txBody>
      </p:sp>
      <p:sp>
        <p:nvSpPr>
          <p:cNvPr id="21509" name="Text Box 5"/>
          <p:cNvSpPr txBox="1">
            <a:spLocks noChangeArrowheads="1"/>
          </p:cNvSpPr>
          <p:nvPr/>
        </p:nvSpPr>
        <p:spPr bwMode="auto">
          <a:xfrm>
            <a:off x="1981200" y="2667000"/>
            <a:ext cx="510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t>
            </a:r>
            <a:r>
              <a:rPr lang="en-US" altLang="en-US" sz="3200" i="1" dirty="0" smtClean="0">
                <a:solidFill>
                  <a:srgbClr val="FFCC99"/>
                </a:solidFill>
                <a:effectLst>
                  <a:outerShdw blurRad="38100" dist="38100" dir="2700000" algn="tl">
                    <a:srgbClr val="000000"/>
                  </a:outerShdw>
                </a:effectLst>
                <a:latin typeface="Arial" charset="0"/>
              </a:rPr>
              <a:t>is a </a:t>
            </a:r>
            <a:r>
              <a:rPr lang="en-US" altLang="en-US" sz="3200" i="1" dirty="0" smtClean="0">
                <a:solidFill>
                  <a:srgbClr val="66FF99"/>
                </a:solidFill>
                <a:effectLst>
                  <a:outerShdw blurRad="38100" dist="38100" dir="2700000" algn="tl">
                    <a:srgbClr val="000000"/>
                  </a:outerShdw>
                </a:effectLst>
                <a:latin typeface="Arial" charset="0"/>
              </a:rPr>
              <a:t>Cohort</a:t>
            </a:r>
            <a:r>
              <a:rPr lang="en-US" altLang="en-US" sz="3200" i="1" dirty="0">
                <a:solidFill>
                  <a:srgbClr val="FFCC99"/>
                </a:solidFill>
                <a:effectLst>
                  <a:outerShdw blurRad="38100" dist="38100" dir="2700000" algn="tl">
                    <a:srgbClr val="000000"/>
                  </a:outerShdw>
                </a:effectLst>
                <a:latin typeface="Arial" charset="0"/>
              </a:rPr>
              <a:t>?</a:t>
            </a:r>
          </a:p>
        </p:txBody>
      </p:sp>
      <p:sp>
        <p:nvSpPr>
          <p:cNvPr id="2150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Text Box 9"/>
          <p:cNvSpPr txBox="1">
            <a:spLocks noChangeArrowheads="1"/>
          </p:cNvSpPr>
          <p:nvPr/>
        </p:nvSpPr>
        <p:spPr bwMode="auto">
          <a:xfrm>
            <a:off x="798226" y="914400"/>
            <a:ext cx="7620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 </a:t>
            </a:r>
            <a:r>
              <a:rPr lang="en-US" altLang="en-US" sz="3200" i="1" dirty="0">
                <a:solidFill>
                  <a:schemeClr val="hlink"/>
                </a:solidFill>
                <a:effectLst>
                  <a:outerShdw blurRad="38100" dist="38100" dir="2700000" algn="tl">
                    <a:srgbClr val="000000"/>
                  </a:outerShdw>
                </a:effectLst>
                <a:latin typeface="Arial" charset="0"/>
              </a:rPr>
              <a:t>effect: impact on development when a group of people share </a:t>
            </a:r>
            <a:r>
              <a:rPr lang="en-US" altLang="en-US" sz="3200" i="1" dirty="0" smtClean="0">
                <a:solidFill>
                  <a:schemeClr val="hlink"/>
                </a:solidFill>
                <a:effectLst>
                  <a:outerShdw blurRad="38100" dist="38100" dir="2700000" algn="tl">
                    <a:srgbClr val="000000"/>
                  </a:outerShdw>
                </a:effectLst>
                <a:latin typeface="Arial" charset="0"/>
              </a:rPr>
              <a:t>a common </a:t>
            </a:r>
            <a:r>
              <a:rPr lang="en-US" altLang="en-US" sz="3200" i="1" dirty="0">
                <a:solidFill>
                  <a:schemeClr val="hlink"/>
                </a:solidFill>
                <a:effectLst>
                  <a:outerShdw blurRad="38100" dist="38100" dir="2700000" algn="tl">
                    <a:srgbClr val="000000"/>
                  </a:outerShdw>
                </a:effectLst>
                <a:latin typeface="Arial" charset="0"/>
              </a:rPr>
              <a:t>time period or life </a:t>
            </a:r>
            <a:r>
              <a:rPr lang="en-US" altLang="en-US" sz="3200" i="1" dirty="0" smtClean="0">
                <a:solidFill>
                  <a:schemeClr val="hlink"/>
                </a:solidFill>
                <a:effectLst>
                  <a:outerShdw blurRad="38100" dist="38100" dir="2700000" algn="tl">
                    <a:srgbClr val="000000"/>
                  </a:outerShdw>
                </a:effectLst>
                <a:latin typeface="Arial" charset="0"/>
              </a:rPr>
              <a:t>experience.</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799798"/>
            <a:ext cx="610235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1513"/>
                                        </p:tgtEl>
                                        <p:attrNameLst>
                                          <p:attrName>style.visibility</p:attrName>
                                        </p:attrNameLst>
                                      </p:cBhvr>
                                      <p:to>
                                        <p:strVal val="visible"/>
                                      </p:to>
                                    </p:set>
                                  </p:childTnLst>
                                </p:cTn>
                              </p:par>
                            </p:childTnLst>
                          </p:cTn>
                        </p:par>
                        <p:par>
                          <p:cTn id="11" fill="hold" nodeType="withGroup">
                            <p:stCondLst>
                              <p:cond delay="9601"/>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400"/>
                                  </p:iterate>
                                  <p:childTnLst>
                                    <p:set>
                                      <p:cBhvr>
                                        <p:cTn id="18" dur="1" fill="hold">
                                          <p:stCondLst>
                                            <p:cond delay="0"/>
                                          </p:stCondLst>
                                        </p:cTn>
                                        <p:tgtEl>
                                          <p:spTgt spid="21509"/>
                                        </p:tgtEl>
                                        <p:attrNameLst>
                                          <p:attrName>style.visibility</p:attrName>
                                        </p:attrNameLst>
                                      </p:cBhvr>
                                      <p:to>
                                        <p:strVal val="visible"/>
                                      </p:to>
                                    </p:set>
                                  </p:childTnLst>
                                </p:cTn>
                              </p:par>
                            </p:childTnLst>
                          </p:cTn>
                        </p:par>
                        <p:par>
                          <p:cTn id="19" fill="hold">
                            <p:stCondLst>
                              <p:cond delay="1601"/>
                            </p:stCondLst>
                            <p:childTnLst>
                              <p:par>
                                <p:cTn id="20" presetID="37" presetClass="entr" presetSubtype="0" fill="hold" grpId="0" nodeType="afterEffect">
                                  <p:stCondLst>
                                    <p:cond delay="0"/>
                                  </p:stCondLst>
                                  <p:childTnLst>
                                    <p:set>
                                      <p:cBhvr>
                                        <p:cTn id="21" dur="1" fill="hold">
                                          <p:stCondLst>
                                            <p:cond delay="0"/>
                                          </p:stCondLst>
                                        </p:cTn>
                                        <p:tgtEl>
                                          <p:spTgt spid="21507"/>
                                        </p:tgtEl>
                                        <p:attrNameLst>
                                          <p:attrName>style.visibility</p:attrName>
                                        </p:attrNameLst>
                                      </p:cBhvr>
                                      <p:to>
                                        <p:strVal val="visible"/>
                                      </p:to>
                                    </p:set>
                                    <p:animEffect transition="in" filter="fade">
                                      <p:cBhvr>
                                        <p:cTn id="22" dur="2000"/>
                                        <p:tgtEl>
                                          <p:spTgt spid="21507"/>
                                        </p:tgtEl>
                                      </p:cBhvr>
                                    </p:animEffect>
                                    <p:anim calcmode="lin" valueType="num">
                                      <p:cBhvr>
                                        <p:cTn id="23" dur="2000" fill="hold"/>
                                        <p:tgtEl>
                                          <p:spTgt spid="21507"/>
                                        </p:tgtEl>
                                        <p:attrNameLst>
                                          <p:attrName>ppt_x</p:attrName>
                                        </p:attrNameLst>
                                      </p:cBhvr>
                                      <p:tavLst>
                                        <p:tav tm="0">
                                          <p:val>
                                            <p:strVal val="#ppt_x"/>
                                          </p:val>
                                        </p:tav>
                                        <p:tav tm="100000">
                                          <p:val>
                                            <p:strVal val="#ppt_x"/>
                                          </p:val>
                                        </p:tav>
                                      </p:tavLst>
                                    </p:anim>
                                    <p:anim calcmode="lin" valueType="num">
                                      <p:cBhvr>
                                        <p:cTn id="24" dur="1800" decel="100000" fill="hold"/>
                                        <p:tgtEl>
                                          <p:spTgt spid="21507"/>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215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9" grpId="0" autoUpdateAnimBg="0"/>
      <p:bldP spid="21507" grpId="0" animBg="1"/>
      <p:bldP spid="215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926830" y="3124200"/>
            <a:ext cx="32004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200</a:t>
            </a:r>
          </a:p>
        </p:txBody>
      </p:sp>
      <p:sp>
        <p:nvSpPr>
          <p:cNvPr id="2253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Text Box 5"/>
          <p:cNvSpPr txBox="1">
            <a:spLocks noChangeArrowheads="1"/>
          </p:cNvSpPr>
          <p:nvPr/>
        </p:nvSpPr>
        <p:spPr bwMode="auto">
          <a:xfrm>
            <a:off x="647700" y="4800600"/>
            <a:ext cx="7848600" cy="1077218"/>
          </a:xfrm>
          <a:prstGeom prst="rect">
            <a:avLst/>
          </a:prstGeom>
          <a:noFill/>
          <a:ln>
            <a:noFill/>
          </a:ln>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are the </a:t>
            </a:r>
            <a:r>
              <a:rPr lang="en-US" altLang="en-US" sz="3200" i="1" dirty="0">
                <a:solidFill>
                  <a:schemeClr val="bg1">
                    <a:lumMod val="60000"/>
                    <a:lumOff val="40000"/>
                  </a:schemeClr>
                </a:solidFill>
                <a:effectLst>
                  <a:outerShdw blurRad="38100" dist="38100" dir="2700000" algn="tl">
                    <a:srgbClr val="000000"/>
                  </a:outerShdw>
                </a:effectLst>
                <a:latin typeface="Arial" charset="0"/>
              </a:rPr>
              <a:t>germinal</a:t>
            </a:r>
            <a:r>
              <a:rPr lang="en-US" altLang="en-US" sz="3200" i="1" dirty="0">
                <a:solidFill>
                  <a:srgbClr val="FFCC99"/>
                </a:solidFill>
                <a:effectLst>
                  <a:outerShdw blurRad="38100" dist="38100" dir="2700000" algn="tl">
                    <a:srgbClr val="000000"/>
                  </a:outerShdw>
                </a:effectLst>
                <a:latin typeface="Arial" charset="0"/>
              </a:rPr>
              <a:t> stage, the </a:t>
            </a:r>
            <a:r>
              <a:rPr lang="en-US" altLang="en-US" sz="3200" i="1" dirty="0">
                <a:solidFill>
                  <a:schemeClr val="bg1">
                    <a:lumMod val="60000"/>
                    <a:lumOff val="40000"/>
                  </a:schemeClr>
                </a:solidFill>
                <a:effectLst>
                  <a:outerShdw blurRad="38100" dist="38100" dir="2700000" algn="tl">
                    <a:srgbClr val="000000"/>
                  </a:outerShdw>
                </a:effectLst>
                <a:latin typeface="Arial" charset="0"/>
              </a:rPr>
              <a:t>embryonic</a:t>
            </a:r>
            <a:r>
              <a:rPr lang="en-US" altLang="en-US" sz="3200" i="1" dirty="0">
                <a:solidFill>
                  <a:srgbClr val="FFCC99"/>
                </a:solidFill>
                <a:effectLst>
                  <a:outerShdw blurRad="38100" dist="38100" dir="2700000" algn="tl">
                    <a:srgbClr val="000000"/>
                  </a:outerShdw>
                </a:effectLst>
                <a:latin typeface="Arial" charset="0"/>
              </a:rPr>
              <a:t> stage, and the </a:t>
            </a:r>
            <a:r>
              <a:rPr lang="en-US" altLang="en-US" sz="3200" i="1" dirty="0">
                <a:solidFill>
                  <a:schemeClr val="bg1">
                    <a:lumMod val="60000"/>
                    <a:lumOff val="40000"/>
                  </a:schemeClr>
                </a:solidFill>
                <a:effectLst>
                  <a:outerShdw blurRad="38100" dist="38100" dir="2700000" algn="tl">
                    <a:srgbClr val="000000"/>
                  </a:outerShdw>
                </a:effectLst>
                <a:latin typeface="Arial" charset="0"/>
              </a:rPr>
              <a:t>fetal</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smtClean="0">
                <a:solidFill>
                  <a:srgbClr val="FFCC99"/>
                </a:solidFill>
                <a:effectLst>
                  <a:outerShdw blurRad="38100" dist="38100" dir="2700000" algn="tl">
                    <a:srgbClr val="000000"/>
                  </a:outerShdw>
                </a:effectLst>
                <a:latin typeface="Arial" charset="0"/>
              </a:rPr>
              <a:t>stage?</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2542" name="Text Box 14"/>
          <p:cNvSpPr txBox="1">
            <a:spLocks noChangeArrowheads="1"/>
          </p:cNvSpPr>
          <p:nvPr/>
        </p:nvSpPr>
        <p:spPr bwMode="auto">
          <a:xfrm>
            <a:off x="533400" y="3723382"/>
            <a:ext cx="7847013" cy="1077218"/>
          </a:xfrm>
          <a:prstGeom prst="rect">
            <a:avLst/>
          </a:prstGeom>
          <a:noFill/>
          <a:ln>
            <a:noFill/>
          </a:ln>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three periods </a:t>
            </a:r>
            <a:r>
              <a:rPr lang="en-US" altLang="en-US" sz="3200" i="1" dirty="0">
                <a:solidFill>
                  <a:schemeClr val="hlink"/>
                </a:solidFill>
                <a:effectLst>
                  <a:outerShdw blurRad="38100" dist="38100" dir="2700000" algn="tl">
                    <a:srgbClr val="000000"/>
                  </a:outerShdw>
                </a:effectLst>
                <a:latin typeface="Arial" charset="0"/>
              </a:rPr>
              <a:t>of </a:t>
            </a:r>
            <a:r>
              <a:rPr lang="en-US" altLang="en-US" sz="3200" i="1" dirty="0" smtClean="0">
                <a:solidFill>
                  <a:schemeClr val="hlink"/>
                </a:solidFill>
                <a:effectLst>
                  <a:outerShdw blurRad="38100" dist="38100" dir="2700000" algn="tl">
                    <a:srgbClr val="000000"/>
                  </a:outerShdw>
                </a:effectLst>
                <a:latin typeface="Arial" charset="0"/>
              </a:rPr>
              <a:t>prenatal development </a:t>
            </a:r>
            <a:r>
              <a:rPr lang="en-US" altLang="en-US" i="1" dirty="0" smtClean="0">
                <a:solidFill>
                  <a:schemeClr val="hlink"/>
                </a:solidFill>
                <a:effectLst>
                  <a:outerShdw blurRad="38100" dist="38100" dir="2700000" algn="tl">
                    <a:srgbClr val="000000"/>
                  </a:outerShdw>
                </a:effectLst>
                <a:latin typeface="Arial" charset="0"/>
              </a:rPr>
              <a:t>(not trimesters)</a:t>
            </a:r>
            <a:r>
              <a:rPr lang="en-US" altLang="en-US" sz="3200" i="1" dirty="0" smtClean="0">
                <a:solidFill>
                  <a:schemeClr val="hlink"/>
                </a:solidFill>
                <a:effectLst>
                  <a:outerShdw blurRad="38100" dist="38100" dir="2700000" algn="tl">
                    <a:srgbClr val="000000"/>
                  </a:outerShdw>
                </a:effectLst>
                <a:latin typeface="Arial" charset="0"/>
              </a:rPr>
              <a:t>.</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1026" name="Picture 2" descr="Image result for cute 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003" y="372256"/>
            <a:ext cx="2705993" cy="27059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25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2533"/>
                                        </p:tgtEl>
                                        <p:attrNameLst>
                                          <p:attrName>style.visibility</p:attrName>
                                        </p:attrNameLst>
                                      </p:cBhvr>
                                      <p:to>
                                        <p:strVal val="visible"/>
                                      </p:to>
                                    </p:set>
                                  </p:childTnLst>
                                </p:cTn>
                              </p:par>
                            </p:childTnLst>
                          </p:cTn>
                        </p:par>
                        <p:par>
                          <p:cTn id="15" fill="hold" nodeType="afterGroup">
                            <p:stCondLst>
                              <p:cond delay="5601"/>
                            </p:stCondLst>
                            <p:childTnLst>
                              <p:par>
                                <p:cTn id="16" presetID="37" presetClass="entr" presetSubtype="0" fill="hold" grpId="0" nodeType="afterEffect">
                                  <p:stCondLst>
                                    <p:cond delay="0"/>
                                  </p:stCondLst>
                                  <p:childTnLst>
                                    <p:set>
                                      <p:cBhvr>
                                        <p:cTn id="17" dur="1" fill="hold">
                                          <p:stCondLst>
                                            <p:cond delay="0"/>
                                          </p:stCondLst>
                                        </p:cTn>
                                        <p:tgtEl>
                                          <p:spTgt spid="22531"/>
                                        </p:tgtEl>
                                        <p:attrNameLst>
                                          <p:attrName>style.visibility</p:attrName>
                                        </p:attrNameLst>
                                      </p:cBhvr>
                                      <p:to>
                                        <p:strVal val="visible"/>
                                      </p:to>
                                    </p:set>
                                    <p:animEffect transition="in" filter="fade">
                                      <p:cBhvr>
                                        <p:cTn id="18" dur="2000"/>
                                        <p:tgtEl>
                                          <p:spTgt spid="22531"/>
                                        </p:tgtEl>
                                      </p:cBhvr>
                                    </p:animEffect>
                                    <p:anim calcmode="lin" valueType="num">
                                      <p:cBhvr>
                                        <p:cTn id="19" dur="2000" fill="hold"/>
                                        <p:tgtEl>
                                          <p:spTgt spid="22531"/>
                                        </p:tgtEl>
                                        <p:attrNameLst>
                                          <p:attrName>ppt_x</p:attrName>
                                        </p:attrNameLst>
                                      </p:cBhvr>
                                      <p:tavLst>
                                        <p:tav tm="0">
                                          <p:val>
                                            <p:strVal val="#ppt_x"/>
                                          </p:val>
                                        </p:tav>
                                        <p:tav tm="100000">
                                          <p:val>
                                            <p:strVal val="#ppt_x"/>
                                          </p:val>
                                        </p:tav>
                                      </p:tavLst>
                                    </p:anim>
                                    <p:anim calcmode="lin" valueType="num">
                                      <p:cBhvr>
                                        <p:cTn id="20" dur="1800" decel="100000" fill="hold"/>
                                        <p:tgtEl>
                                          <p:spTgt spid="2253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25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animBg="1"/>
      <p:bldP spid="22533" grpId="0"/>
      <p:bldP spid="225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4" name="Rectangle 2"/>
          <p:cNvSpPr>
            <a:spLocks noChangeArrowheads="1"/>
          </p:cNvSpPr>
          <p:nvPr/>
        </p:nvSpPr>
        <p:spPr bwMode="auto">
          <a:xfrm>
            <a:off x="0" y="0"/>
            <a:ext cx="1828800" cy="1295400"/>
          </a:xfrm>
          <a:prstGeom prst="rect">
            <a:avLst/>
          </a:prstGeom>
          <a:ln w="9525">
            <a:solidFill>
              <a:schemeClr val="tx1"/>
            </a:solidFill>
            <a:miter lim="800000"/>
            <a:headEnd/>
            <a:tailEnd/>
          </a:ln>
          <a:effectLst>
            <a:outerShdw dist="35921" dir="2700000" algn="ctr" rotWithShape="0">
              <a:schemeClr val="tx1"/>
            </a:outerShdw>
          </a:effectLst>
        </p:spPr>
        <p:txBody>
          <a:bodyPr wrap="none" anchor="ctr"/>
          <a:lstStyle/>
          <a:p>
            <a:r>
              <a:rPr lang="en-US" altLang="en-US" sz="6600" i="1">
                <a:solidFill>
                  <a:srgbClr val="FF5050"/>
                </a:solidFill>
                <a:effectLst>
                  <a:outerShdw blurRad="38100" dist="38100" dir="2700000" algn="tl">
                    <a:srgbClr val="000000"/>
                  </a:outerShdw>
                </a:effectLst>
                <a:latin typeface="Arial" charset="0"/>
              </a:rPr>
              <a:t>1</a:t>
            </a:r>
          </a:p>
        </p:txBody>
      </p:sp>
      <p:sp>
        <p:nvSpPr>
          <p:cNvPr id="3075" name="Rectangle 3"/>
          <p:cNvSpPr>
            <a:spLocks noChangeArrowheads="1"/>
          </p:cNvSpPr>
          <p:nvPr/>
        </p:nvSpPr>
        <p:spPr bwMode="auto">
          <a:xfrm>
            <a:off x="18288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4"/>
          <p:cNvSpPr>
            <a:spLocks noChangeArrowheads="1"/>
          </p:cNvSpPr>
          <p:nvPr/>
        </p:nvSpPr>
        <p:spPr bwMode="auto">
          <a:xfrm>
            <a:off x="36576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Rectangle 5"/>
          <p:cNvSpPr>
            <a:spLocks noChangeArrowheads="1"/>
          </p:cNvSpPr>
          <p:nvPr/>
        </p:nvSpPr>
        <p:spPr bwMode="auto">
          <a:xfrm>
            <a:off x="54864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6"/>
          <p:cNvSpPr>
            <a:spLocks noChangeArrowheads="1"/>
          </p:cNvSpPr>
          <p:nvPr/>
        </p:nvSpPr>
        <p:spPr bwMode="auto">
          <a:xfrm>
            <a:off x="73152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Rectangle 8"/>
          <p:cNvSpPr>
            <a:spLocks noChangeArrowheads="1"/>
          </p:cNvSpPr>
          <p:nvPr/>
        </p:nvSpPr>
        <p:spPr bwMode="auto">
          <a:xfrm>
            <a:off x="18288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Rectangle 9"/>
          <p:cNvSpPr>
            <a:spLocks noChangeArrowheads="1"/>
          </p:cNvSpPr>
          <p:nvPr/>
        </p:nvSpPr>
        <p:spPr bwMode="auto">
          <a:xfrm>
            <a:off x="36576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Rectangle 10"/>
          <p:cNvSpPr>
            <a:spLocks noChangeArrowheads="1"/>
          </p:cNvSpPr>
          <p:nvPr/>
        </p:nvSpPr>
        <p:spPr bwMode="auto">
          <a:xfrm>
            <a:off x="54864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Rectangle 11"/>
          <p:cNvSpPr>
            <a:spLocks noChangeArrowheads="1"/>
          </p:cNvSpPr>
          <p:nvPr/>
        </p:nvSpPr>
        <p:spPr bwMode="auto">
          <a:xfrm>
            <a:off x="73152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4" name="Rectangle 12"/>
          <p:cNvSpPr>
            <a:spLocks noChangeArrowheads="1"/>
          </p:cNvSpPr>
          <p:nvPr/>
        </p:nvSpPr>
        <p:spPr bwMode="auto">
          <a:xfrm>
            <a:off x="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Rectangle 13"/>
          <p:cNvSpPr>
            <a:spLocks noChangeArrowheads="1"/>
          </p:cNvSpPr>
          <p:nvPr/>
        </p:nvSpPr>
        <p:spPr bwMode="auto">
          <a:xfrm>
            <a:off x="18288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p:cNvSpPr>
            <a:spLocks noChangeArrowheads="1"/>
          </p:cNvSpPr>
          <p:nvPr/>
        </p:nvSpPr>
        <p:spPr bwMode="auto">
          <a:xfrm>
            <a:off x="36576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p:cNvSpPr>
            <a:spLocks noChangeArrowheads="1"/>
          </p:cNvSpPr>
          <p:nvPr/>
        </p:nvSpPr>
        <p:spPr bwMode="auto">
          <a:xfrm>
            <a:off x="54864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p:cNvSpPr>
            <a:spLocks noChangeArrowheads="1"/>
          </p:cNvSpPr>
          <p:nvPr/>
        </p:nvSpPr>
        <p:spPr bwMode="auto">
          <a:xfrm>
            <a:off x="73152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Rectangle 17"/>
          <p:cNvSpPr>
            <a:spLocks noChangeArrowheads="1"/>
          </p:cNvSpPr>
          <p:nvPr/>
        </p:nvSpPr>
        <p:spPr bwMode="auto">
          <a:xfrm>
            <a:off x="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Rectangle 18"/>
          <p:cNvSpPr>
            <a:spLocks noChangeArrowheads="1"/>
          </p:cNvSpPr>
          <p:nvPr/>
        </p:nvSpPr>
        <p:spPr bwMode="auto">
          <a:xfrm>
            <a:off x="18288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Rectangle 19"/>
          <p:cNvSpPr>
            <a:spLocks noChangeArrowheads="1"/>
          </p:cNvSpPr>
          <p:nvPr/>
        </p:nvSpPr>
        <p:spPr bwMode="auto">
          <a:xfrm>
            <a:off x="36576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 name="Rectangle 20"/>
          <p:cNvSpPr>
            <a:spLocks noChangeArrowheads="1"/>
          </p:cNvSpPr>
          <p:nvPr/>
        </p:nvSpPr>
        <p:spPr bwMode="auto">
          <a:xfrm>
            <a:off x="54864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3" name="Rectangle 21"/>
          <p:cNvSpPr>
            <a:spLocks noChangeArrowheads="1"/>
          </p:cNvSpPr>
          <p:nvPr/>
        </p:nvSpPr>
        <p:spPr bwMode="auto">
          <a:xfrm>
            <a:off x="73152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Rectangle 22"/>
          <p:cNvSpPr>
            <a:spLocks noChangeArrowheads="1"/>
          </p:cNvSpPr>
          <p:nvPr/>
        </p:nvSpPr>
        <p:spPr bwMode="auto">
          <a:xfrm>
            <a:off x="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5" name="Rectangle 23"/>
          <p:cNvSpPr>
            <a:spLocks noChangeArrowheads="1"/>
          </p:cNvSpPr>
          <p:nvPr/>
        </p:nvSpPr>
        <p:spPr bwMode="auto">
          <a:xfrm>
            <a:off x="18288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Rectangle 24"/>
          <p:cNvSpPr>
            <a:spLocks noChangeArrowheads="1"/>
          </p:cNvSpPr>
          <p:nvPr/>
        </p:nvSpPr>
        <p:spPr bwMode="auto">
          <a:xfrm>
            <a:off x="36576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7" name="Rectangle 25"/>
          <p:cNvSpPr>
            <a:spLocks noChangeArrowheads="1"/>
          </p:cNvSpPr>
          <p:nvPr/>
        </p:nvSpPr>
        <p:spPr bwMode="auto">
          <a:xfrm>
            <a:off x="54864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Rectangle 26"/>
          <p:cNvSpPr>
            <a:spLocks noChangeArrowheads="1"/>
          </p:cNvSpPr>
          <p:nvPr/>
        </p:nvSpPr>
        <p:spPr bwMode="auto">
          <a:xfrm>
            <a:off x="73152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 name="Rectangle 27"/>
          <p:cNvSpPr>
            <a:spLocks noChangeArrowheads="1"/>
          </p:cNvSpPr>
          <p:nvPr/>
        </p:nvSpPr>
        <p:spPr bwMode="auto">
          <a:xfrm>
            <a:off x="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Rectangle 28"/>
          <p:cNvSpPr>
            <a:spLocks noChangeArrowheads="1"/>
          </p:cNvSpPr>
          <p:nvPr/>
        </p:nvSpPr>
        <p:spPr bwMode="auto">
          <a:xfrm>
            <a:off x="18288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1" name="Rectangle 29"/>
          <p:cNvSpPr>
            <a:spLocks noChangeArrowheads="1"/>
          </p:cNvSpPr>
          <p:nvPr/>
        </p:nvSpPr>
        <p:spPr bwMode="auto">
          <a:xfrm>
            <a:off x="36576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 name="Rectangle 30"/>
          <p:cNvSpPr>
            <a:spLocks noChangeArrowheads="1"/>
          </p:cNvSpPr>
          <p:nvPr/>
        </p:nvSpPr>
        <p:spPr bwMode="auto">
          <a:xfrm>
            <a:off x="54864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Rectangle 31"/>
          <p:cNvSpPr>
            <a:spLocks noChangeArrowheads="1"/>
          </p:cNvSpPr>
          <p:nvPr/>
        </p:nvSpPr>
        <p:spPr bwMode="auto">
          <a:xfrm>
            <a:off x="73152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3142" name="Rectangle 70"/>
          <p:cNvSpPr>
            <a:spLocks noChangeArrowheads="1"/>
          </p:cNvSpPr>
          <p:nvPr/>
        </p:nvSpPr>
        <p:spPr bwMode="auto">
          <a:xfrm>
            <a:off x="1828800" y="0"/>
            <a:ext cx="1828800" cy="1295400"/>
          </a:xfrm>
          <a:prstGeom prst="rect">
            <a:avLst/>
          </a:prstGeom>
          <a:ln w="9525">
            <a:solidFill>
              <a:schemeClr val="tx1"/>
            </a:solidFill>
            <a:miter lim="800000"/>
            <a:headEnd/>
            <a:tailEnd/>
          </a:ln>
          <a:effectLst>
            <a:outerShdw dist="35921" dir="2700000" algn="ctr" rotWithShape="0">
              <a:schemeClr val="tx1"/>
            </a:outerShdw>
          </a:effectLst>
        </p:spPr>
        <p:txBody>
          <a:bodyPr wrap="none" anchor="ctr"/>
          <a:lstStyle/>
          <a:p>
            <a:r>
              <a:rPr lang="en-US" altLang="en-US" sz="6600" i="1">
                <a:solidFill>
                  <a:schemeClr val="hlink"/>
                </a:solidFill>
                <a:effectLst>
                  <a:outerShdw blurRad="38100" dist="38100" dir="2700000" algn="tl">
                    <a:srgbClr val="000000"/>
                  </a:outerShdw>
                </a:effectLst>
                <a:latin typeface="Arial" charset="0"/>
              </a:rPr>
              <a:t>2</a:t>
            </a:r>
          </a:p>
        </p:txBody>
      </p:sp>
      <p:sp useBgFill="1">
        <p:nvSpPr>
          <p:cNvPr id="3143" name="Rectangle 71"/>
          <p:cNvSpPr>
            <a:spLocks noChangeArrowheads="1"/>
          </p:cNvSpPr>
          <p:nvPr/>
        </p:nvSpPr>
        <p:spPr bwMode="auto">
          <a:xfrm>
            <a:off x="36576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00FFFF"/>
                </a:solidFill>
                <a:effectLst>
                  <a:outerShdw blurRad="38100" dist="38100" dir="2700000" algn="tl">
                    <a:srgbClr val="000000"/>
                  </a:outerShdw>
                </a:effectLst>
                <a:latin typeface="Arial" charset="0"/>
              </a:rPr>
              <a:t>3</a:t>
            </a:r>
            <a:endParaRPr lang="en-US" altLang="en-US" sz="6600" i="1">
              <a:solidFill>
                <a:srgbClr val="00FFFF"/>
              </a:solidFill>
              <a:latin typeface="Arial" charset="0"/>
            </a:endParaRPr>
          </a:p>
        </p:txBody>
      </p:sp>
      <p:sp useBgFill="1">
        <p:nvSpPr>
          <p:cNvPr id="3144" name="Rectangle 72"/>
          <p:cNvSpPr>
            <a:spLocks noChangeArrowheads="1"/>
          </p:cNvSpPr>
          <p:nvPr/>
        </p:nvSpPr>
        <p:spPr bwMode="auto">
          <a:xfrm>
            <a:off x="54864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99FF66"/>
                </a:solidFill>
                <a:effectLst>
                  <a:outerShdw blurRad="38100" dist="38100" dir="2700000" algn="tl">
                    <a:srgbClr val="000000"/>
                  </a:outerShdw>
                </a:effectLst>
                <a:latin typeface="Arial" charset="0"/>
              </a:rPr>
              <a:t>4</a:t>
            </a:r>
            <a:endParaRPr lang="en-US" altLang="en-US" sz="6600" i="1">
              <a:solidFill>
                <a:srgbClr val="99FF66"/>
              </a:solidFill>
              <a:latin typeface="Arial" charset="0"/>
            </a:endParaRPr>
          </a:p>
        </p:txBody>
      </p:sp>
      <p:sp useBgFill="1">
        <p:nvSpPr>
          <p:cNvPr id="3145" name="Rectangle 73"/>
          <p:cNvSpPr>
            <a:spLocks noChangeArrowheads="1"/>
          </p:cNvSpPr>
          <p:nvPr/>
        </p:nvSpPr>
        <p:spPr bwMode="auto">
          <a:xfrm>
            <a:off x="73152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FFCC99"/>
                </a:solidFill>
                <a:effectLst>
                  <a:outerShdw blurRad="38100" dist="38100" dir="2700000" algn="tl">
                    <a:srgbClr val="000000"/>
                  </a:outerShdw>
                </a:effectLst>
                <a:latin typeface="Arial" charset="0"/>
              </a:rPr>
              <a:t>5</a:t>
            </a:r>
            <a:r>
              <a:rPr lang="en-US" altLang="en-US" sz="6600" i="1">
                <a:solidFill>
                  <a:srgbClr val="99FF66"/>
                </a:solidFill>
                <a:effectLst>
                  <a:outerShdw blurRad="38100" dist="38100" dir="2700000" algn="tl">
                    <a:srgbClr val="000000"/>
                  </a:outerShdw>
                </a:effectLst>
              </a:rPr>
              <a:t> </a:t>
            </a:r>
          </a:p>
        </p:txBody>
      </p:sp>
      <p:sp>
        <p:nvSpPr>
          <p:cNvPr id="3146" name="Rectangle 74"/>
          <p:cNvSpPr>
            <a:spLocks noChangeArrowheads="1"/>
          </p:cNvSpPr>
          <p:nvPr/>
        </p:nvSpPr>
        <p:spPr bwMode="auto">
          <a:xfrm>
            <a:off x="0" y="1295400"/>
            <a:ext cx="9144000" cy="228600"/>
          </a:xfrm>
          <a:prstGeom prst="rect">
            <a:avLst/>
          </a:prstGeom>
          <a:solidFill>
            <a:srgbClr val="FFCC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3147" name="Rectangle 75"/>
          <p:cNvSpPr>
            <a:spLocks noChangeArrowheads="1"/>
          </p:cNvSpPr>
          <p:nvPr/>
        </p:nvSpPr>
        <p:spPr bwMode="auto">
          <a:xfrm>
            <a:off x="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 action="ppaction://hlinksldjump"/>
              </a:rPr>
              <a:t>100</a:t>
            </a:r>
            <a:endParaRPr lang="en-US" altLang="en-US">
              <a:effectLst>
                <a:outerShdw blurRad="38100" dist="38100" dir="2700000" algn="tl">
                  <a:srgbClr val="FFFFFF"/>
                </a:outerShdw>
              </a:effectLst>
            </a:endParaRPr>
          </a:p>
        </p:txBody>
      </p:sp>
      <p:sp useBgFill="1">
        <p:nvSpPr>
          <p:cNvPr id="3148" name="Rectangle 76"/>
          <p:cNvSpPr>
            <a:spLocks noChangeArrowheads="1"/>
          </p:cNvSpPr>
          <p:nvPr/>
        </p:nvSpPr>
        <p:spPr bwMode="auto">
          <a:xfrm>
            <a:off x="18288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3" action="ppaction://hlinksldjump"/>
              </a:rPr>
              <a:t>100</a:t>
            </a:r>
            <a:endParaRPr lang="en-US" altLang="en-US">
              <a:effectLst>
                <a:outerShdw blurRad="38100" dist="38100" dir="2700000" algn="tl">
                  <a:srgbClr val="FFFFFF"/>
                </a:outerShdw>
              </a:effectLst>
            </a:endParaRPr>
          </a:p>
        </p:txBody>
      </p:sp>
      <p:sp useBgFill="1">
        <p:nvSpPr>
          <p:cNvPr id="3149" name="Rectangle 77"/>
          <p:cNvSpPr>
            <a:spLocks noChangeArrowheads="1"/>
          </p:cNvSpPr>
          <p:nvPr/>
        </p:nvSpPr>
        <p:spPr bwMode="auto">
          <a:xfrm>
            <a:off x="36576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4" action="ppaction://hlinksldjump"/>
              </a:rPr>
              <a:t>100</a:t>
            </a:r>
            <a:endParaRPr lang="en-US" altLang="en-US">
              <a:effectLst>
                <a:outerShdw blurRad="38100" dist="38100" dir="2700000" algn="tl">
                  <a:srgbClr val="FFFFFF"/>
                </a:outerShdw>
              </a:effectLst>
            </a:endParaRPr>
          </a:p>
        </p:txBody>
      </p:sp>
      <p:sp useBgFill="1">
        <p:nvSpPr>
          <p:cNvPr id="3150" name="Rectangle 78"/>
          <p:cNvSpPr>
            <a:spLocks noChangeArrowheads="1"/>
          </p:cNvSpPr>
          <p:nvPr/>
        </p:nvSpPr>
        <p:spPr bwMode="auto">
          <a:xfrm>
            <a:off x="54864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5" action="ppaction://hlinksldjump"/>
              </a:rPr>
              <a:t>100</a:t>
            </a:r>
            <a:endParaRPr lang="en-US" altLang="en-US">
              <a:effectLst>
                <a:outerShdw blurRad="38100" dist="38100" dir="2700000" algn="tl">
                  <a:srgbClr val="FFFFFF"/>
                </a:outerShdw>
              </a:effectLst>
            </a:endParaRPr>
          </a:p>
        </p:txBody>
      </p:sp>
      <p:sp useBgFill="1">
        <p:nvSpPr>
          <p:cNvPr id="3151" name="Rectangle 79"/>
          <p:cNvSpPr>
            <a:spLocks noChangeArrowheads="1"/>
          </p:cNvSpPr>
          <p:nvPr/>
        </p:nvSpPr>
        <p:spPr bwMode="auto">
          <a:xfrm>
            <a:off x="73152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6" action="ppaction://hlinksldjump"/>
              </a:rPr>
              <a:t>100</a:t>
            </a:r>
            <a:endParaRPr lang="en-US" altLang="en-US">
              <a:effectLst>
                <a:outerShdw blurRad="38100" dist="38100" dir="2700000" algn="tl">
                  <a:srgbClr val="FFFFFF"/>
                </a:outerShdw>
              </a:effectLst>
            </a:endParaRPr>
          </a:p>
        </p:txBody>
      </p:sp>
      <p:sp useBgFill="1">
        <p:nvSpPr>
          <p:cNvPr id="3152" name="Rectangle 80"/>
          <p:cNvSpPr>
            <a:spLocks noChangeArrowheads="1"/>
          </p:cNvSpPr>
          <p:nvPr/>
        </p:nvSpPr>
        <p:spPr bwMode="auto">
          <a:xfrm>
            <a:off x="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7" action="ppaction://hlinksldjump"/>
              </a:rPr>
              <a:t>200</a:t>
            </a:r>
            <a:endParaRPr lang="en-US" altLang="en-US">
              <a:effectLst>
                <a:outerShdw blurRad="38100" dist="38100" dir="2700000" algn="tl">
                  <a:srgbClr val="FFFFFF"/>
                </a:outerShdw>
              </a:effectLst>
            </a:endParaRPr>
          </a:p>
        </p:txBody>
      </p:sp>
      <p:sp useBgFill="1">
        <p:nvSpPr>
          <p:cNvPr id="3153" name="Rectangle 81"/>
          <p:cNvSpPr>
            <a:spLocks noChangeArrowheads="1"/>
          </p:cNvSpPr>
          <p:nvPr/>
        </p:nvSpPr>
        <p:spPr bwMode="auto">
          <a:xfrm>
            <a:off x="18288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8" action="ppaction://hlinksldjump"/>
              </a:rPr>
              <a:t>200</a:t>
            </a:r>
            <a:endParaRPr lang="en-US" altLang="en-US">
              <a:effectLst>
                <a:outerShdw blurRad="38100" dist="38100" dir="2700000" algn="tl">
                  <a:srgbClr val="FFFFFF"/>
                </a:outerShdw>
              </a:effectLst>
            </a:endParaRPr>
          </a:p>
        </p:txBody>
      </p:sp>
      <p:sp useBgFill="1">
        <p:nvSpPr>
          <p:cNvPr id="3154" name="Rectangle 82"/>
          <p:cNvSpPr>
            <a:spLocks noChangeArrowheads="1"/>
          </p:cNvSpPr>
          <p:nvPr/>
        </p:nvSpPr>
        <p:spPr bwMode="auto">
          <a:xfrm>
            <a:off x="36576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9" action="ppaction://hlinksldjump"/>
              </a:rPr>
              <a:t>200</a:t>
            </a:r>
            <a:endParaRPr lang="en-US" altLang="en-US">
              <a:effectLst>
                <a:outerShdw blurRad="38100" dist="38100" dir="2700000" algn="tl">
                  <a:srgbClr val="FFFFFF"/>
                </a:outerShdw>
              </a:effectLst>
            </a:endParaRPr>
          </a:p>
        </p:txBody>
      </p:sp>
      <p:sp useBgFill="1">
        <p:nvSpPr>
          <p:cNvPr id="3155" name="Rectangle 83"/>
          <p:cNvSpPr>
            <a:spLocks noChangeArrowheads="1"/>
          </p:cNvSpPr>
          <p:nvPr/>
        </p:nvSpPr>
        <p:spPr bwMode="auto">
          <a:xfrm>
            <a:off x="54864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0" action="ppaction://hlinksldjump"/>
              </a:rPr>
              <a:t>200</a:t>
            </a:r>
            <a:endParaRPr lang="en-US" altLang="en-US">
              <a:effectLst>
                <a:outerShdw blurRad="38100" dist="38100" dir="2700000" algn="tl">
                  <a:srgbClr val="FFFFFF"/>
                </a:outerShdw>
              </a:effectLst>
            </a:endParaRPr>
          </a:p>
        </p:txBody>
      </p:sp>
      <p:sp useBgFill="1">
        <p:nvSpPr>
          <p:cNvPr id="3156" name="Rectangle 84"/>
          <p:cNvSpPr>
            <a:spLocks noChangeArrowheads="1"/>
          </p:cNvSpPr>
          <p:nvPr/>
        </p:nvSpPr>
        <p:spPr bwMode="auto">
          <a:xfrm>
            <a:off x="73152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1" action="ppaction://hlinksldjump"/>
              </a:rPr>
              <a:t>200</a:t>
            </a:r>
            <a:endParaRPr lang="en-US" altLang="en-US">
              <a:effectLst>
                <a:outerShdw blurRad="38100" dist="38100" dir="2700000" algn="tl">
                  <a:srgbClr val="FFFFFF"/>
                </a:outerShdw>
              </a:effectLst>
            </a:endParaRPr>
          </a:p>
        </p:txBody>
      </p:sp>
      <p:sp useBgFill="1">
        <p:nvSpPr>
          <p:cNvPr id="3157" name="Rectangle 85"/>
          <p:cNvSpPr>
            <a:spLocks noChangeArrowheads="1"/>
          </p:cNvSpPr>
          <p:nvPr/>
        </p:nvSpPr>
        <p:spPr bwMode="auto">
          <a:xfrm>
            <a:off x="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2" action="ppaction://hlinksldjump"/>
              </a:rPr>
              <a:t>300</a:t>
            </a:r>
            <a:endParaRPr lang="en-US" altLang="en-US">
              <a:effectLst>
                <a:outerShdw blurRad="38100" dist="38100" dir="2700000" algn="tl">
                  <a:srgbClr val="FFFFFF"/>
                </a:outerShdw>
              </a:effectLst>
            </a:endParaRPr>
          </a:p>
        </p:txBody>
      </p:sp>
      <p:sp useBgFill="1">
        <p:nvSpPr>
          <p:cNvPr id="3158" name="Rectangle 86"/>
          <p:cNvSpPr>
            <a:spLocks noChangeArrowheads="1"/>
          </p:cNvSpPr>
          <p:nvPr/>
        </p:nvSpPr>
        <p:spPr bwMode="auto">
          <a:xfrm>
            <a:off x="18288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3" action="ppaction://hlinksldjump"/>
              </a:rPr>
              <a:t>300</a:t>
            </a:r>
            <a:endParaRPr lang="en-US" altLang="en-US">
              <a:effectLst>
                <a:outerShdw blurRad="38100" dist="38100" dir="2700000" algn="tl">
                  <a:srgbClr val="FFFFFF"/>
                </a:outerShdw>
              </a:effectLst>
            </a:endParaRPr>
          </a:p>
        </p:txBody>
      </p:sp>
      <p:sp useBgFill="1">
        <p:nvSpPr>
          <p:cNvPr id="3159" name="Rectangle 87"/>
          <p:cNvSpPr>
            <a:spLocks noChangeArrowheads="1"/>
          </p:cNvSpPr>
          <p:nvPr/>
        </p:nvSpPr>
        <p:spPr bwMode="auto">
          <a:xfrm>
            <a:off x="36576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4" action="ppaction://hlinksldjump"/>
              </a:rPr>
              <a:t>300</a:t>
            </a:r>
            <a:endParaRPr lang="en-US" altLang="en-US">
              <a:effectLst>
                <a:outerShdw blurRad="38100" dist="38100" dir="2700000" algn="tl">
                  <a:srgbClr val="FFFFFF"/>
                </a:outerShdw>
              </a:effectLst>
            </a:endParaRPr>
          </a:p>
        </p:txBody>
      </p:sp>
      <p:sp useBgFill="1">
        <p:nvSpPr>
          <p:cNvPr id="3160" name="Rectangle 88"/>
          <p:cNvSpPr>
            <a:spLocks noChangeArrowheads="1"/>
          </p:cNvSpPr>
          <p:nvPr/>
        </p:nvSpPr>
        <p:spPr bwMode="auto">
          <a:xfrm>
            <a:off x="54864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5" action="ppaction://hlinksldjump"/>
              </a:rPr>
              <a:t>300</a:t>
            </a:r>
            <a:endParaRPr lang="en-US" altLang="en-US">
              <a:effectLst>
                <a:outerShdw blurRad="38100" dist="38100" dir="2700000" algn="tl">
                  <a:srgbClr val="FFFFFF"/>
                </a:outerShdw>
              </a:effectLst>
            </a:endParaRPr>
          </a:p>
        </p:txBody>
      </p:sp>
      <p:sp useBgFill="1">
        <p:nvSpPr>
          <p:cNvPr id="3161" name="Rectangle 89"/>
          <p:cNvSpPr>
            <a:spLocks noChangeArrowheads="1"/>
          </p:cNvSpPr>
          <p:nvPr/>
        </p:nvSpPr>
        <p:spPr bwMode="auto">
          <a:xfrm>
            <a:off x="73152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6" action="ppaction://hlinksldjump"/>
              </a:rPr>
              <a:t>300</a:t>
            </a:r>
            <a:endParaRPr lang="en-US" altLang="en-US">
              <a:effectLst>
                <a:outerShdw blurRad="38100" dist="38100" dir="2700000" algn="tl">
                  <a:srgbClr val="FFFFFF"/>
                </a:outerShdw>
              </a:effectLst>
            </a:endParaRPr>
          </a:p>
        </p:txBody>
      </p:sp>
      <p:sp useBgFill="1">
        <p:nvSpPr>
          <p:cNvPr id="3162" name="Rectangle 90"/>
          <p:cNvSpPr>
            <a:spLocks noChangeArrowheads="1"/>
          </p:cNvSpPr>
          <p:nvPr/>
        </p:nvSpPr>
        <p:spPr bwMode="auto">
          <a:xfrm>
            <a:off x="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7" action="ppaction://hlinksldjump"/>
              </a:rPr>
              <a:t>400</a:t>
            </a:r>
            <a:endParaRPr lang="en-US" altLang="en-US">
              <a:effectLst>
                <a:outerShdw blurRad="38100" dist="38100" dir="2700000" algn="tl">
                  <a:srgbClr val="FFFFFF"/>
                </a:outerShdw>
              </a:effectLst>
            </a:endParaRPr>
          </a:p>
        </p:txBody>
      </p:sp>
      <p:sp useBgFill="1">
        <p:nvSpPr>
          <p:cNvPr id="3163" name="Rectangle 91"/>
          <p:cNvSpPr>
            <a:spLocks noChangeArrowheads="1"/>
          </p:cNvSpPr>
          <p:nvPr/>
        </p:nvSpPr>
        <p:spPr bwMode="auto">
          <a:xfrm>
            <a:off x="18288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8" action="ppaction://hlinksldjump"/>
              </a:rPr>
              <a:t>400</a:t>
            </a:r>
            <a:endParaRPr lang="en-US" altLang="en-US">
              <a:effectLst>
                <a:outerShdw blurRad="38100" dist="38100" dir="2700000" algn="tl">
                  <a:srgbClr val="FFFFFF"/>
                </a:outerShdw>
              </a:effectLst>
            </a:endParaRPr>
          </a:p>
        </p:txBody>
      </p:sp>
      <p:sp useBgFill="1">
        <p:nvSpPr>
          <p:cNvPr id="3164" name="Rectangle 92"/>
          <p:cNvSpPr>
            <a:spLocks noChangeArrowheads="1"/>
          </p:cNvSpPr>
          <p:nvPr/>
        </p:nvSpPr>
        <p:spPr bwMode="auto">
          <a:xfrm>
            <a:off x="36576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9" action="ppaction://hlinksldjump"/>
              </a:rPr>
              <a:t>400</a:t>
            </a:r>
            <a:endParaRPr lang="en-US" altLang="en-US">
              <a:effectLst>
                <a:outerShdw blurRad="38100" dist="38100" dir="2700000" algn="tl">
                  <a:srgbClr val="FFFFFF"/>
                </a:outerShdw>
              </a:effectLst>
            </a:endParaRPr>
          </a:p>
        </p:txBody>
      </p:sp>
      <p:sp useBgFill="1">
        <p:nvSpPr>
          <p:cNvPr id="3165" name="Rectangle 93"/>
          <p:cNvSpPr>
            <a:spLocks noChangeArrowheads="1"/>
          </p:cNvSpPr>
          <p:nvPr/>
        </p:nvSpPr>
        <p:spPr bwMode="auto">
          <a:xfrm>
            <a:off x="54864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0" action="ppaction://hlinksldjump"/>
              </a:rPr>
              <a:t>400</a:t>
            </a:r>
            <a:endParaRPr lang="en-US" altLang="en-US">
              <a:effectLst>
                <a:outerShdw blurRad="38100" dist="38100" dir="2700000" algn="tl">
                  <a:srgbClr val="FFFFFF"/>
                </a:outerShdw>
              </a:effectLst>
            </a:endParaRPr>
          </a:p>
        </p:txBody>
      </p:sp>
      <p:sp useBgFill="1">
        <p:nvSpPr>
          <p:cNvPr id="3166" name="Rectangle 94"/>
          <p:cNvSpPr>
            <a:spLocks noChangeArrowheads="1"/>
          </p:cNvSpPr>
          <p:nvPr/>
        </p:nvSpPr>
        <p:spPr bwMode="auto">
          <a:xfrm>
            <a:off x="73152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1" action="ppaction://hlinksldjump"/>
              </a:rPr>
              <a:t>400</a:t>
            </a:r>
            <a:endParaRPr lang="en-US" altLang="en-US">
              <a:effectLst>
                <a:outerShdw blurRad="38100" dist="38100" dir="2700000" algn="tl">
                  <a:srgbClr val="FFFFFF"/>
                </a:outerShdw>
              </a:effectLst>
            </a:endParaRPr>
          </a:p>
        </p:txBody>
      </p:sp>
      <p:sp useBgFill="1">
        <p:nvSpPr>
          <p:cNvPr id="3167" name="Rectangle 95"/>
          <p:cNvSpPr>
            <a:spLocks noChangeArrowheads="1"/>
          </p:cNvSpPr>
          <p:nvPr/>
        </p:nvSpPr>
        <p:spPr bwMode="auto">
          <a:xfrm>
            <a:off x="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2" action="ppaction://hlinksldjump"/>
              </a:rPr>
              <a:t>500</a:t>
            </a:r>
            <a:endParaRPr lang="en-US" altLang="en-US">
              <a:effectLst>
                <a:outerShdw blurRad="38100" dist="38100" dir="2700000" algn="tl">
                  <a:srgbClr val="FFFFFF"/>
                </a:outerShdw>
              </a:effectLst>
            </a:endParaRPr>
          </a:p>
        </p:txBody>
      </p:sp>
      <p:sp useBgFill="1">
        <p:nvSpPr>
          <p:cNvPr id="3168" name="Rectangle 96"/>
          <p:cNvSpPr>
            <a:spLocks noChangeArrowheads="1"/>
          </p:cNvSpPr>
          <p:nvPr/>
        </p:nvSpPr>
        <p:spPr bwMode="auto">
          <a:xfrm>
            <a:off x="18288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3" action="ppaction://hlinksldjump"/>
              </a:rPr>
              <a:t>500</a:t>
            </a:r>
            <a:endParaRPr lang="en-US" altLang="en-US">
              <a:effectLst>
                <a:outerShdw blurRad="38100" dist="38100" dir="2700000" algn="tl">
                  <a:srgbClr val="FFFFFF"/>
                </a:outerShdw>
              </a:effectLst>
            </a:endParaRPr>
          </a:p>
        </p:txBody>
      </p:sp>
      <p:sp useBgFill="1">
        <p:nvSpPr>
          <p:cNvPr id="3169" name="Rectangle 97"/>
          <p:cNvSpPr>
            <a:spLocks noChangeArrowheads="1"/>
          </p:cNvSpPr>
          <p:nvPr/>
        </p:nvSpPr>
        <p:spPr bwMode="auto">
          <a:xfrm>
            <a:off x="36576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4" action="ppaction://hlinksldjump"/>
              </a:rPr>
              <a:t>500</a:t>
            </a:r>
            <a:endParaRPr lang="en-US" altLang="en-US">
              <a:effectLst>
                <a:outerShdw blurRad="38100" dist="38100" dir="2700000" algn="tl">
                  <a:srgbClr val="FFFFFF"/>
                </a:outerShdw>
              </a:effectLst>
            </a:endParaRPr>
          </a:p>
        </p:txBody>
      </p:sp>
      <p:sp useBgFill="1">
        <p:nvSpPr>
          <p:cNvPr id="3170" name="Rectangle 98"/>
          <p:cNvSpPr>
            <a:spLocks noChangeArrowheads="1"/>
          </p:cNvSpPr>
          <p:nvPr/>
        </p:nvSpPr>
        <p:spPr bwMode="auto">
          <a:xfrm>
            <a:off x="54864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5" action="ppaction://hlinksldjump"/>
              </a:rPr>
              <a:t>500</a:t>
            </a:r>
            <a:endParaRPr lang="en-US" altLang="en-US">
              <a:effectLst>
                <a:outerShdw blurRad="38100" dist="38100" dir="2700000" algn="tl">
                  <a:srgbClr val="FFFFFF"/>
                </a:outerShdw>
              </a:effectLst>
            </a:endParaRPr>
          </a:p>
        </p:txBody>
      </p:sp>
      <p:sp useBgFill="1">
        <p:nvSpPr>
          <p:cNvPr id="3171" name="Rectangle 99">
            <a:hlinkClick r:id="rId26" action="ppaction://hlinksldjump">
              <a:snd r:embed="rId27" name="WHOOSH.WAV"/>
            </a:hlinkClick>
          </p:cNvPr>
          <p:cNvSpPr>
            <a:spLocks noChangeArrowheads="1"/>
          </p:cNvSpPr>
          <p:nvPr/>
        </p:nvSpPr>
        <p:spPr bwMode="auto">
          <a:xfrm>
            <a:off x="73152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6" action="ppaction://hlinksldjump"/>
              </a:rPr>
              <a:t>500</a:t>
            </a:r>
            <a:endParaRPr lang="en-US" altLang="en-US">
              <a:effectLst>
                <a:outerShdw blurRad="38100" dist="38100" dir="2700000" algn="tl">
                  <a:srgbClr val="FFFFFF"/>
                </a:outerShdw>
              </a:effectLst>
            </a:endParaRPr>
          </a:p>
        </p:txBody>
      </p:sp>
    </p:spTree>
  </p:cSld>
  <p:clrMapOvr>
    <a:masterClrMapping/>
  </p:clrMapOvr>
  <p:transition>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57400" y="304800"/>
            <a:ext cx="50292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300</a:t>
            </a:r>
          </a:p>
        </p:txBody>
      </p:sp>
      <p:sp>
        <p:nvSpPr>
          <p:cNvPr id="23556" name="Text Box 4"/>
          <p:cNvSpPr txBox="1">
            <a:spLocks noChangeArrowheads="1"/>
          </p:cNvSpPr>
          <p:nvPr/>
        </p:nvSpPr>
        <p:spPr bwMode="auto">
          <a:xfrm>
            <a:off x="995362" y="1828800"/>
            <a:ext cx="7239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i="1" dirty="0">
                <a:solidFill>
                  <a:srgbClr val="FFCC99"/>
                </a:solidFill>
                <a:effectLst>
                  <a:outerShdw blurRad="38100" dist="38100" dir="2700000" algn="tl">
                    <a:srgbClr val="000000"/>
                  </a:outerShdw>
                </a:effectLst>
                <a:latin typeface="Arial" charset="0"/>
              </a:rPr>
              <a:t>What are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Authoritarian</a:t>
            </a:r>
            <a:r>
              <a:rPr lang="en-US" altLang="en-US" sz="3200" i="1" dirty="0" smtClean="0">
                <a:solidFill>
                  <a:srgbClr val="FFCC99"/>
                </a:solidFill>
                <a:effectLst>
                  <a:outerShdw blurRad="38100" dist="38100" dir="2700000" algn="tl">
                    <a:srgbClr val="000000"/>
                  </a:outerShdw>
                </a:effectLst>
                <a:latin typeface="Arial" charset="0"/>
              </a:rPr>
              <a:t>,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Authoritative</a:t>
            </a:r>
            <a:r>
              <a:rPr lang="en-US" altLang="en-US" sz="3200" i="1" dirty="0" smtClean="0">
                <a:solidFill>
                  <a:srgbClr val="FFCC99"/>
                </a:solidFill>
                <a:effectLst>
                  <a:outerShdw blurRad="38100" dist="38100" dir="2700000" algn="tl">
                    <a:srgbClr val="000000"/>
                  </a:outerShdw>
                </a:effectLst>
                <a:latin typeface="Arial" charset="0"/>
              </a:rPr>
              <a:t>, and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Permissive</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3561" name="Text Box 9"/>
          <p:cNvSpPr txBox="1">
            <a:spLocks noChangeArrowheads="1"/>
          </p:cNvSpPr>
          <p:nvPr/>
        </p:nvSpPr>
        <p:spPr bwMode="auto">
          <a:xfrm>
            <a:off x="942975" y="990600"/>
            <a:ext cx="7315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Three major parenting styles.           </a:t>
            </a:r>
            <a:endParaRPr lang="en-US" altLang="en-US" sz="3200" i="1" dirty="0">
              <a:solidFill>
                <a:schemeClr val="hlink"/>
              </a:solidFill>
              <a:effectLst>
                <a:outerShdw blurRad="38100" dist="38100" dir="2700000" algn="tl">
                  <a:srgbClr val="000000"/>
                </a:outerShdw>
              </a:effectLst>
              <a:latin typeface="Arial" charset="0"/>
            </a:endParaRPr>
          </a:p>
        </p:txBody>
      </p:sp>
      <p:sp>
        <p:nvSpPr>
          <p:cNvPr id="23555" name="AutoShape 3">
            <a:hlinkClick r:id="rId3"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w="9525">
            <a:solidFill>
              <a:schemeClr val="accent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AutoShape 2" descr="Image result for parenting sty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3124200"/>
            <a:ext cx="8167687" cy="298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356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3556"/>
                                        </p:tgtEl>
                                        <p:attrNameLst>
                                          <p:attrName>style.visibility</p:attrName>
                                        </p:attrNameLst>
                                      </p:cBhvr>
                                      <p:to>
                                        <p:strVal val="visible"/>
                                      </p:to>
                                    </p:set>
                                  </p:childTnLst>
                                </p:cTn>
                              </p:par>
                            </p:childTnLst>
                          </p:cTn>
                        </p:par>
                        <p:par>
                          <p:cTn id="15" fill="hold">
                            <p:stCondLst>
                              <p:cond delay="3201"/>
                            </p:stCondLst>
                            <p:childTnLst>
                              <p:par>
                                <p:cTn id="16" presetID="10" presetClass="entr" presetSubtype="0" fill="hold" nodeType="afterEffect">
                                  <p:stCondLst>
                                    <p:cond delay="50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1000"/>
                                        <p:tgtEl>
                                          <p:spTgt spid="1027"/>
                                        </p:tgtEl>
                                      </p:cBhvr>
                                    </p:animEffect>
                                  </p:childTnLst>
                                </p:cTn>
                              </p:par>
                            </p:childTnLst>
                          </p:cTn>
                        </p:par>
                        <p:par>
                          <p:cTn id="19" fill="hold">
                            <p:stCondLst>
                              <p:cond delay="4701"/>
                            </p:stCondLst>
                            <p:childTnLst>
                              <p:par>
                                <p:cTn id="20" presetID="37" presetClass="entr" presetSubtype="0" fill="hold" grpId="0" nodeType="afterEffect">
                                  <p:stCondLst>
                                    <p:cond delay="0"/>
                                  </p:stCondLst>
                                  <p:childTnLst>
                                    <p:set>
                                      <p:cBhvr>
                                        <p:cTn id="21" dur="1" fill="hold">
                                          <p:stCondLst>
                                            <p:cond delay="0"/>
                                          </p:stCondLst>
                                        </p:cTn>
                                        <p:tgtEl>
                                          <p:spTgt spid="23555"/>
                                        </p:tgtEl>
                                        <p:attrNameLst>
                                          <p:attrName>style.visibility</p:attrName>
                                        </p:attrNameLst>
                                      </p:cBhvr>
                                      <p:to>
                                        <p:strVal val="visible"/>
                                      </p:to>
                                    </p:set>
                                    <p:animEffect transition="in" filter="fade">
                                      <p:cBhvr>
                                        <p:cTn id="22" dur="2000"/>
                                        <p:tgtEl>
                                          <p:spTgt spid="23555"/>
                                        </p:tgtEl>
                                      </p:cBhvr>
                                    </p:animEffect>
                                    <p:anim calcmode="lin" valueType="num">
                                      <p:cBhvr>
                                        <p:cTn id="23" dur="2000" fill="hold"/>
                                        <p:tgtEl>
                                          <p:spTgt spid="23555"/>
                                        </p:tgtEl>
                                        <p:attrNameLst>
                                          <p:attrName>ppt_x</p:attrName>
                                        </p:attrNameLst>
                                      </p:cBhvr>
                                      <p:tavLst>
                                        <p:tav tm="0">
                                          <p:val>
                                            <p:strVal val="#ppt_x"/>
                                          </p:val>
                                        </p:tav>
                                        <p:tav tm="100000">
                                          <p:val>
                                            <p:strVal val="#ppt_x"/>
                                          </p:val>
                                        </p:tav>
                                      </p:tavLst>
                                    </p:anim>
                                    <p:anim calcmode="lin" valueType="num">
                                      <p:cBhvr>
                                        <p:cTn id="24" dur="1800" decel="100000" fill="hold"/>
                                        <p:tgtEl>
                                          <p:spTgt spid="23555"/>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235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6" grpId="0" autoUpdateAnimBg="0"/>
      <p:bldP spid="23561" grpId="0"/>
      <p:bldP spid="235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90900" y="533400"/>
            <a:ext cx="23622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400</a:t>
            </a:r>
          </a:p>
        </p:txBody>
      </p:sp>
      <p:sp>
        <p:nvSpPr>
          <p:cNvPr id="2457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Text Box 4"/>
          <p:cNvSpPr txBox="1">
            <a:spLocks noChangeArrowheads="1"/>
          </p:cNvSpPr>
          <p:nvPr/>
        </p:nvSpPr>
        <p:spPr bwMode="auto">
          <a:xfrm>
            <a:off x="190500" y="2126188"/>
            <a:ext cx="8763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are </a:t>
            </a:r>
            <a:r>
              <a:rPr lang="en-US" altLang="en-US" sz="3200" i="1" dirty="0" err="1">
                <a:solidFill>
                  <a:schemeClr val="bg1">
                    <a:lumMod val="60000"/>
                    <a:lumOff val="40000"/>
                  </a:schemeClr>
                </a:solidFill>
                <a:effectLst>
                  <a:outerShdw blurRad="38100" dist="38100" dir="2700000" algn="tl">
                    <a:srgbClr val="000000"/>
                  </a:outerShdw>
                </a:effectLst>
                <a:latin typeface="Arial" charset="0"/>
              </a:rPr>
              <a:t>Preconventional</a:t>
            </a:r>
            <a:r>
              <a:rPr lang="en-US" altLang="en-US" sz="3200" i="1" dirty="0">
                <a:solidFill>
                  <a:schemeClr val="bg1">
                    <a:lumMod val="60000"/>
                    <a:lumOff val="40000"/>
                  </a:schemeClr>
                </a:solidFill>
                <a:effectLst>
                  <a:outerShdw blurRad="38100" dist="38100" dir="2700000" algn="tl">
                    <a:srgbClr val="000000"/>
                  </a:outerShdw>
                </a:effectLst>
                <a:latin typeface="Arial" charset="0"/>
              </a:rPr>
              <a:t> </a:t>
            </a:r>
            <a:r>
              <a:rPr lang="en-US" altLang="en-US" sz="3200" i="1" dirty="0">
                <a:solidFill>
                  <a:srgbClr val="FFCC99"/>
                </a:solidFill>
                <a:effectLst>
                  <a:outerShdw blurRad="38100" dist="38100" dir="2700000" algn="tl">
                    <a:srgbClr val="000000"/>
                  </a:outerShdw>
                </a:effectLst>
                <a:latin typeface="Arial" charset="0"/>
              </a:rPr>
              <a:t>morality: behavior is governed by the consequences of the behavior</a:t>
            </a:r>
          </a:p>
          <a:p>
            <a:pPr>
              <a:spcBef>
                <a:spcPct val="50000"/>
              </a:spcBef>
            </a:pPr>
            <a:r>
              <a:rPr lang="en-US" altLang="en-US" sz="3200" i="1" dirty="0">
                <a:solidFill>
                  <a:schemeClr val="bg1">
                    <a:lumMod val="60000"/>
                    <a:lumOff val="40000"/>
                  </a:schemeClr>
                </a:solidFill>
                <a:effectLst>
                  <a:outerShdw blurRad="38100" dist="38100" dir="2700000" algn="tl">
                    <a:srgbClr val="000000"/>
                  </a:outerShdw>
                </a:effectLst>
                <a:latin typeface="Arial" charset="0"/>
              </a:rPr>
              <a:t>Conventional</a:t>
            </a:r>
            <a:r>
              <a:rPr lang="en-US" altLang="en-US" sz="3200" i="1" dirty="0">
                <a:solidFill>
                  <a:srgbClr val="FFCC99"/>
                </a:solidFill>
                <a:effectLst>
                  <a:outerShdw blurRad="38100" dist="38100" dir="2700000" algn="tl">
                    <a:srgbClr val="000000"/>
                  </a:outerShdw>
                </a:effectLst>
                <a:latin typeface="Arial" charset="0"/>
              </a:rPr>
              <a:t> morality: behavior is governed by conforming to society’s norms of behavior</a:t>
            </a:r>
          </a:p>
          <a:p>
            <a:pPr>
              <a:spcBef>
                <a:spcPct val="50000"/>
              </a:spcBef>
            </a:pPr>
            <a:r>
              <a:rPr lang="en-US" altLang="en-US" sz="3200" i="1" dirty="0" err="1">
                <a:solidFill>
                  <a:schemeClr val="bg1">
                    <a:lumMod val="60000"/>
                    <a:lumOff val="40000"/>
                  </a:schemeClr>
                </a:solidFill>
                <a:effectLst>
                  <a:outerShdw blurRad="38100" dist="38100" dir="2700000" algn="tl">
                    <a:srgbClr val="000000"/>
                  </a:outerShdw>
                </a:effectLst>
                <a:latin typeface="Arial" charset="0"/>
              </a:rPr>
              <a:t>Postconventional</a:t>
            </a:r>
            <a:r>
              <a:rPr lang="en-US" altLang="en-US" sz="3200" i="1" dirty="0">
                <a:solidFill>
                  <a:srgbClr val="FFCC99"/>
                </a:solidFill>
                <a:effectLst>
                  <a:outerShdw blurRad="38100" dist="38100" dir="2700000" algn="tl">
                    <a:srgbClr val="000000"/>
                  </a:outerShdw>
                </a:effectLst>
                <a:latin typeface="Arial" charset="0"/>
              </a:rPr>
              <a:t> morality: behavior is governed by moral principles that have been decided on by the </a:t>
            </a:r>
            <a:r>
              <a:rPr lang="en-US" altLang="en-US" sz="3200" i="1" dirty="0" smtClean="0">
                <a:solidFill>
                  <a:srgbClr val="FFCC99"/>
                </a:solidFill>
                <a:effectLst>
                  <a:outerShdw blurRad="38100" dist="38100" dir="2700000" algn="tl">
                    <a:srgbClr val="000000"/>
                  </a:outerShdw>
                </a:effectLst>
                <a:latin typeface="Arial" charset="0"/>
              </a:rPr>
              <a:t>individual?</a:t>
            </a:r>
            <a:r>
              <a:rPr lang="en-US" altLang="en-US" sz="3200" dirty="0" smtClean="0">
                <a:solidFill>
                  <a:srgbClr val="FFCC99"/>
                </a:solidFill>
                <a:latin typeface="Arial" charset="0"/>
              </a:rPr>
              <a:t> </a:t>
            </a:r>
            <a:endParaRPr lang="en-US" altLang="en-US" sz="3200" dirty="0">
              <a:solidFill>
                <a:srgbClr val="FFCC99"/>
              </a:solidFill>
              <a:latin typeface="Arial" charset="0"/>
            </a:endParaRPr>
          </a:p>
        </p:txBody>
      </p:sp>
      <p:sp>
        <p:nvSpPr>
          <p:cNvPr id="24606" name="Text Box 30"/>
          <p:cNvSpPr txBox="1">
            <a:spLocks noChangeArrowheads="1"/>
          </p:cNvSpPr>
          <p:nvPr/>
        </p:nvSpPr>
        <p:spPr bwMode="auto">
          <a:xfrm>
            <a:off x="1752600" y="1231612"/>
            <a:ext cx="571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Kohlberg’s Levels of Morality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46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4580"/>
                                        </p:tgtEl>
                                        <p:attrNameLst>
                                          <p:attrName>style.visibility</p:attrName>
                                        </p:attrNameLst>
                                      </p:cBhvr>
                                      <p:to>
                                        <p:strVal val="visible"/>
                                      </p:to>
                                    </p:set>
                                  </p:childTnLst>
                                </p:cTn>
                              </p:par>
                            </p:childTnLst>
                          </p:cTn>
                        </p:par>
                        <p:par>
                          <p:cTn id="15" fill="hold" nodeType="afterGroup">
                            <p:stCondLst>
                              <p:cond delay="17601"/>
                            </p:stCondLst>
                            <p:childTnLst>
                              <p:par>
                                <p:cTn id="16" presetID="37" presetClass="entr" presetSubtype="0" fill="hold" grpId="0" nodeType="afterEffect">
                                  <p:stCondLst>
                                    <p:cond delay="0"/>
                                  </p:stCondLst>
                                  <p:childTnLst>
                                    <p:set>
                                      <p:cBhvr>
                                        <p:cTn id="17" dur="1" fill="hold">
                                          <p:stCondLst>
                                            <p:cond delay="0"/>
                                          </p:stCondLst>
                                        </p:cTn>
                                        <p:tgtEl>
                                          <p:spTgt spid="24579"/>
                                        </p:tgtEl>
                                        <p:attrNameLst>
                                          <p:attrName>style.visibility</p:attrName>
                                        </p:attrNameLst>
                                      </p:cBhvr>
                                      <p:to>
                                        <p:strVal val="visible"/>
                                      </p:to>
                                    </p:set>
                                    <p:animEffect transition="in" filter="fade">
                                      <p:cBhvr>
                                        <p:cTn id="18" dur="2000"/>
                                        <p:tgtEl>
                                          <p:spTgt spid="24579"/>
                                        </p:tgtEl>
                                      </p:cBhvr>
                                    </p:animEffect>
                                    <p:anim calcmode="lin" valueType="num">
                                      <p:cBhvr>
                                        <p:cTn id="19" dur="2000" fill="hold"/>
                                        <p:tgtEl>
                                          <p:spTgt spid="24579"/>
                                        </p:tgtEl>
                                        <p:attrNameLst>
                                          <p:attrName>ppt_x</p:attrName>
                                        </p:attrNameLst>
                                      </p:cBhvr>
                                      <p:tavLst>
                                        <p:tav tm="0">
                                          <p:val>
                                            <p:strVal val="#ppt_x"/>
                                          </p:val>
                                        </p:tav>
                                        <p:tav tm="100000">
                                          <p:val>
                                            <p:strVal val="#ppt_x"/>
                                          </p:val>
                                        </p:tav>
                                      </p:tavLst>
                                    </p:anim>
                                    <p:anim calcmode="lin" valueType="num">
                                      <p:cBhvr>
                                        <p:cTn id="20" dur="1800" decel="100000" fill="hold"/>
                                        <p:tgtEl>
                                          <p:spTgt spid="2457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45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animBg="1"/>
      <p:bldP spid="24580" grpId="0" autoUpdateAnimBg="0"/>
      <p:bldP spid="246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600450" y="838200"/>
            <a:ext cx="1943100" cy="304800"/>
          </a:xfrm>
          <a:effectLst>
            <a:outerShdw dist="35921" dir="2700000" algn="ctr" rotWithShape="0">
              <a:schemeClr val="tx1"/>
            </a:outerShdw>
          </a:effectLst>
        </p:spPr>
        <p:txBody>
          <a:bodyPr/>
          <a:lstStyle/>
          <a:p>
            <a:r>
              <a:rPr lang="en-US" altLang="en-US" sz="2000" i="1" dirty="0">
                <a:solidFill>
                  <a:srgbClr val="FFCC99"/>
                </a:solidFill>
                <a:effectLst>
                  <a:outerShdw blurRad="38100" dist="38100" dir="2700000" algn="tl">
                    <a:srgbClr val="000000"/>
                  </a:outerShdw>
                </a:effectLst>
              </a:rPr>
              <a:t>4 for 500</a:t>
            </a:r>
          </a:p>
        </p:txBody>
      </p:sp>
      <p:sp>
        <p:nvSpPr>
          <p:cNvPr id="25604" name="Text Box 4"/>
          <p:cNvSpPr txBox="1">
            <a:spLocks noChangeArrowheads="1"/>
          </p:cNvSpPr>
          <p:nvPr/>
        </p:nvSpPr>
        <p:spPr bwMode="auto">
          <a:xfrm>
            <a:off x="2062396" y="5791200"/>
            <a:ext cx="50192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Egocentric</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5608" name="Text Box 8"/>
          <p:cNvSpPr txBox="1">
            <a:spLocks noChangeArrowheads="1"/>
          </p:cNvSpPr>
          <p:nvPr/>
        </p:nvSpPr>
        <p:spPr bwMode="auto">
          <a:xfrm>
            <a:off x="152399" y="1413063"/>
            <a:ext cx="8839201"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 thought refers </a:t>
            </a:r>
            <a:r>
              <a:rPr lang="en-US" altLang="en-US" sz="3200" i="1" dirty="0">
                <a:solidFill>
                  <a:schemeClr val="hlink"/>
                </a:solidFill>
                <a:effectLst>
                  <a:outerShdw blurRad="38100" dist="38100" dir="2700000" algn="tl">
                    <a:srgbClr val="000000"/>
                  </a:outerShdw>
                </a:effectLst>
                <a:latin typeface="Arial" charset="0"/>
              </a:rPr>
              <a:t>to an inability to see a situation or event from another person's point of view. Although this is normal in children who are in </a:t>
            </a:r>
            <a:r>
              <a:rPr lang="en-US" altLang="en-US" sz="3200" i="1" dirty="0" smtClean="0">
                <a:solidFill>
                  <a:schemeClr val="hlink"/>
                </a:solidFill>
                <a:effectLst>
                  <a:outerShdw blurRad="38100" dist="38100" dir="2700000" algn="tl">
                    <a:srgbClr val="000000"/>
                  </a:outerShdw>
                </a:effectLst>
                <a:latin typeface="Arial" charset="0"/>
              </a:rPr>
              <a:t>Piaget’s </a:t>
            </a:r>
            <a:r>
              <a:rPr lang="en-US" altLang="en-US" sz="3200" i="1" dirty="0">
                <a:solidFill>
                  <a:schemeClr val="hlink"/>
                </a:solidFill>
                <a:effectLst>
                  <a:outerShdw blurRad="38100" dist="38100" dir="2700000" algn="tl">
                    <a:srgbClr val="000000"/>
                  </a:outerShdw>
                </a:effectLst>
                <a:latin typeface="Arial" charset="0"/>
              </a:rPr>
              <a:t>pre-operational stage of thought (ages 2-7) it can affect individuals at any age. </a:t>
            </a:r>
            <a:r>
              <a:rPr lang="en-US" altLang="en-US" sz="3200" i="1" dirty="0" smtClean="0">
                <a:solidFill>
                  <a:schemeClr val="hlink"/>
                </a:solidFill>
                <a:effectLst>
                  <a:outerShdw blurRad="38100" dist="38100" dir="2700000" algn="tl">
                    <a:srgbClr val="000000"/>
                  </a:outerShdw>
                </a:effectLst>
                <a:latin typeface="Arial" charset="0"/>
              </a:rPr>
              <a:t>________ thought </a:t>
            </a:r>
            <a:r>
              <a:rPr lang="en-US" altLang="en-US" sz="3200" i="1" dirty="0">
                <a:solidFill>
                  <a:schemeClr val="hlink"/>
                </a:solidFill>
                <a:effectLst>
                  <a:outerShdw blurRad="38100" dist="38100" dir="2700000" algn="tl">
                    <a:srgbClr val="000000"/>
                  </a:outerShdw>
                </a:effectLst>
                <a:latin typeface="Arial" charset="0"/>
              </a:rPr>
              <a:t>creates a self-centered world view in which a person is unable to consider other people's </a:t>
            </a:r>
            <a:r>
              <a:rPr lang="en-US" altLang="en-US" sz="3200" i="1" dirty="0" smtClean="0">
                <a:solidFill>
                  <a:schemeClr val="hlink"/>
                </a:solidFill>
                <a:effectLst>
                  <a:outerShdw blurRad="38100" dist="38100" dir="2700000" algn="tl">
                    <a:srgbClr val="000000"/>
                  </a:outerShdw>
                </a:effectLst>
                <a:latin typeface="Arial" charset="0"/>
              </a:rPr>
              <a:t>feelings.</a:t>
            </a:r>
            <a:endParaRPr lang="en-US" altLang="en-US" sz="3200" i="1" dirty="0">
              <a:solidFill>
                <a:schemeClr val="hlink"/>
              </a:solidFill>
              <a:effectLst>
                <a:outerShdw blurRad="38100" dist="38100" dir="2700000" algn="tl">
                  <a:srgbClr val="000000"/>
                </a:outerShdw>
              </a:effectLst>
              <a:latin typeface="Arial" charset="0"/>
            </a:endParaRPr>
          </a:p>
        </p:txBody>
      </p:sp>
      <p:sp>
        <p:nvSpPr>
          <p:cNvPr id="2560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2000" fill="hold"/>
                                        <p:tgtEl>
                                          <p:spTgt spid="25602"/>
                                        </p:tgtEl>
                                        <p:attrNameLst>
                                          <p:attrName>ppt_w</p:attrName>
                                        </p:attrNameLst>
                                      </p:cBhvr>
                                      <p:tavLst>
                                        <p:tav tm="0">
                                          <p:val>
                                            <p:strVal val="#ppt_w*0.70"/>
                                          </p:val>
                                        </p:tav>
                                        <p:tav tm="100000">
                                          <p:val>
                                            <p:strVal val="#ppt_w"/>
                                          </p:val>
                                        </p:tav>
                                      </p:tavLst>
                                    </p:anim>
                                    <p:anim calcmode="lin" valueType="num">
                                      <p:cBhvr>
                                        <p:cTn id="8" dur="2000" fill="hold"/>
                                        <p:tgtEl>
                                          <p:spTgt spid="25602"/>
                                        </p:tgtEl>
                                        <p:attrNameLst>
                                          <p:attrName>ppt_h</p:attrName>
                                        </p:attrNameLst>
                                      </p:cBhvr>
                                      <p:tavLst>
                                        <p:tav tm="0">
                                          <p:val>
                                            <p:strVal val="#ppt_h"/>
                                          </p:val>
                                        </p:tav>
                                        <p:tav tm="100000">
                                          <p:val>
                                            <p:strVal val="#ppt_h"/>
                                          </p:val>
                                        </p:tav>
                                      </p:tavLst>
                                    </p:anim>
                                    <p:animEffect transition="in" filter="fade">
                                      <p:cBhvr>
                                        <p:cTn id="9" dur="2000"/>
                                        <p:tgtEl>
                                          <p:spTgt spid="25602"/>
                                        </p:tgtEl>
                                      </p:cBhvr>
                                    </p:animEffect>
                                  </p:childTnLst>
                                </p:cTn>
                              </p:par>
                            </p:childTnLst>
                          </p:cTn>
                        </p:par>
                        <p:par>
                          <p:cTn id="10" fill="hold" nodeType="afterGroup">
                            <p:stCondLst>
                              <p:cond delay="2000"/>
                            </p:stCondLst>
                            <p:childTnLst>
                              <p:par>
                                <p:cTn id="11" presetID="1" presetClass="entr" presetSubtype="0" fill="hold" grpId="0" nodeType="afterEffect">
                                  <p:stCondLst>
                                    <p:cond delay="400"/>
                                  </p:stCondLst>
                                  <p:iterate type="wd">
                                    <p:tmAbs val="400"/>
                                  </p:iterate>
                                  <p:childTnLst>
                                    <p:set>
                                      <p:cBhvr>
                                        <p:cTn id="12" dur="1" fill="hold">
                                          <p:stCondLst>
                                            <p:cond delay="0"/>
                                          </p:stCondLst>
                                        </p:cTn>
                                        <p:tgtEl>
                                          <p:spTgt spid="2560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5604"/>
                                        </p:tgtEl>
                                        <p:attrNameLst>
                                          <p:attrName>style.visibility</p:attrName>
                                        </p:attrNameLst>
                                      </p:cBhvr>
                                      <p:to>
                                        <p:strVal val="visible"/>
                                      </p:to>
                                    </p:set>
                                    <p:anim calcmode="lin" valueType="num">
                                      <p:cBhvr>
                                        <p:cTn id="17" dur="2000" fill="hold"/>
                                        <p:tgtEl>
                                          <p:spTgt spid="25604"/>
                                        </p:tgtEl>
                                        <p:attrNameLst>
                                          <p:attrName>ppt_w</p:attrName>
                                        </p:attrNameLst>
                                      </p:cBhvr>
                                      <p:tavLst>
                                        <p:tav tm="0">
                                          <p:val>
                                            <p:strVal val="#ppt_w*0.70"/>
                                          </p:val>
                                        </p:tav>
                                        <p:tav tm="100000">
                                          <p:val>
                                            <p:strVal val="#ppt_w"/>
                                          </p:val>
                                        </p:tav>
                                      </p:tavLst>
                                    </p:anim>
                                    <p:anim calcmode="lin" valueType="num">
                                      <p:cBhvr>
                                        <p:cTn id="18" dur="2000" fill="hold"/>
                                        <p:tgtEl>
                                          <p:spTgt spid="25604"/>
                                        </p:tgtEl>
                                        <p:attrNameLst>
                                          <p:attrName>ppt_h</p:attrName>
                                        </p:attrNameLst>
                                      </p:cBhvr>
                                      <p:tavLst>
                                        <p:tav tm="0">
                                          <p:val>
                                            <p:strVal val="#ppt_h"/>
                                          </p:val>
                                        </p:tav>
                                        <p:tav tm="100000">
                                          <p:val>
                                            <p:strVal val="#ppt_h"/>
                                          </p:val>
                                        </p:tav>
                                      </p:tavLst>
                                    </p:anim>
                                    <p:animEffect transition="in" filter="fade">
                                      <p:cBhvr>
                                        <p:cTn id="19" dur="2000"/>
                                        <p:tgtEl>
                                          <p:spTgt spid="25604"/>
                                        </p:tgtEl>
                                      </p:cBhvr>
                                    </p:animEffect>
                                  </p:childTnLst>
                                </p:cTn>
                              </p:par>
                            </p:childTnLst>
                          </p:cTn>
                        </p:par>
                        <p:par>
                          <p:cTn id="20" fill="hold" nodeType="afterGroup">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25603"/>
                                        </p:tgtEl>
                                        <p:attrNameLst>
                                          <p:attrName>style.visibility</p:attrName>
                                        </p:attrNameLst>
                                      </p:cBhvr>
                                      <p:to>
                                        <p:strVal val="visible"/>
                                      </p:to>
                                    </p:set>
                                    <p:animEffect transition="in" filter="fade">
                                      <p:cBhvr>
                                        <p:cTn id="23" dur="2000"/>
                                        <p:tgtEl>
                                          <p:spTgt spid="25603"/>
                                        </p:tgtEl>
                                      </p:cBhvr>
                                    </p:animEffect>
                                    <p:anim calcmode="lin" valueType="num">
                                      <p:cBhvr>
                                        <p:cTn id="24" dur="2000" fill="hold"/>
                                        <p:tgtEl>
                                          <p:spTgt spid="25603"/>
                                        </p:tgtEl>
                                        <p:attrNameLst>
                                          <p:attrName>ppt_x</p:attrName>
                                        </p:attrNameLst>
                                      </p:cBhvr>
                                      <p:tavLst>
                                        <p:tav tm="0">
                                          <p:val>
                                            <p:strVal val="#ppt_x"/>
                                          </p:val>
                                        </p:tav>
                                        <p:tav tm="100000">
                                          <p:val>
                                            <p:strVal val="#ppt_x"/>
                                          </p:val>
                                        </p:tav>
                                      </p:tavLst>
                                    </p:anim>
                                    <p:anim calcmode="lin" valueType="num">
                                      <p:cBhvr>
                                        <p:cTn id="25" dur="1800" decel="100000" fill="hold"/>
                                        <p:tgtEl>
                                          <p:spTgt spid="25603"/>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56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4" grpId="0" autoUpdateAnimBg="0"/>
      <p:bldP spid="25608" grpId="0"/>
      <p:bldP spid="256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771900" y="1600200"/>
            <a:ext cx="16002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100</a:t>
            </a:r>
          </a:p>
        </p:txBody>
      </p:sp>
      <p:sp>
        <p:nvSpPr>
          <p:cNvPr id="2662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Text Box 4"/>
          <p:cNvSpPr txBox="1">
            <a:spLocks noChangeArrowheads="1"/>
          </p:cNvSpPr>
          <p:nvPr/>
        </p:nvSpPr>
        <p:spPr bwMode="auto">
          <a:xfrm>
            <a:off x="1790700" y="5029200"/>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Cross-sectional</a:t>
            </a:r>
            <a:r>
              <a:rPr lang="en-US" altLang="en-US" sz="3200" i="1" dirty="0">
                <a:solidFill>
                  <a:srgbClr val="FFCC99"/>
                </a:solidFill>
                <a:effectLst>
                  <a:outerShdw blurRad="38100" dist="38100" dir="2700000" algn="tl">
                    <a:srgbClr val="000000"/>
                  </a:outerShdw>
                </a:effectLst>
                <a:latin typeface="Arial" charset="0"/>
              </a:rPr>
              <a:t>?</a:t>
            </a:r>
          </a:p>
        </p:txBody>
      </p:sp>
      <p:sp>
        <p:nvSpPr>
          <p:cNvPr id="26629" name="Text Box 5"/>
          <p:cNvSpPr txBox="1">
            <a:spLocks noChangeArrowheads="1"/>
          </p:cNvSpPr>
          <p:nvPr/>
        </p:nvSpPr>
        <p:spPr bwMode="auto">
          <a:xfrm>
            <a:off x="356937" y="2263676"/>
            <a:ext cx="8763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600" i="1" dirty="0" smtClean="0">
                <a:solidFill>
                  <a:schemeClr val="hlink"/>
                </a:solidFill>
                <a:effectLst>
                  <a:outerShdw blurRad="38100" dist="38100" dir="2700000" algn="tl">
                    <a:srgbClr val="000000"/>
                  </a:outerShdw>
                </a:effectLst>
                <a:latin typeface="Arial" charset="0"/>
              </a:rPr>
              <a:t>____-_______ design</a:t>
            </a:r>
            <a:r>
              <a:rPr lang="en-US" altLang="en-US" sz="3600" i="1" dirty="0">
                <a:solidFill>
                  <a:schemeClr val="hlink"/>
                </a:solidFill>
                <a:effectLst>
                  <a:outerShdw blurRad="38100" dist="38100" dir="2700000" algn="tl">
                    <a:srgbClr val="000000"/>
                  </a:outerShdw>
                </a:effectLst>
                <a:latin typeface="Arial" charset="0"/>
              </a:rPr>
              <a:t>: research design in which several different age groups of participants are studied at one particular point in </a:t>
            </a:r>
            <a:r>
              <a:rPr lang="en-US" altLang="en-US" sz="3600" i="1" dirty="0" smtClean="0">
                <a:solidFill>
                  <a:schemeClr val="hlink"/>
                </a:solidFill>
                <a:effectLst>
                  <a:outerShdw blurRad="38100" dist="38100" dir="2700000" algn="tl">
                    <a:srgbClr val="000000"/>
                  </a:outerShdw>
                </a:effectLst>
                <a:latin typeface="Arial" charset="0"/>
              </a:rPr>
              <a:t>time.</a:t>
            </a:r>
            <a:endParaRPr lang="en-US" altLang="en-US" sz="36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6628"/>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26627"/>
                                        </p:tgtEl>
                                        <p:attrNameLst>
                                          <p:attrName>style.visibility</p:attrName>
                                        </p:attrNameLst>
                                      </p:cBhvr>
                                      <p:to>
                                        <p:strVal val="visible"/>
                                      </p:to>
                                    </p:set>
                                    <p:animEffect transition="in" filter="fade">
                                      <p:cBhvr>
                                        <p:cTn id="18" dur="2000"/>
                                        <p:tgtEl>
                                          <p:spTgt spid="26627"/>
                                        </p:tgtEl>
                                      </p:cBhvr>
                                    </p:animEffect>
                                    <p:anim calcmode="lin" valueType="num">
                                      <p:cBhvr>
                                        <p:cTn id="19" dur="2000" fill="hold"/>
                                        <p:tgtEl>
                                          <p:spTgt spid="26627"/>
                                        </p:tgtEl>
                                        <p:attrNameLst>
                                          <p:attrName>ppt_x</p:attrName>
                                        </p:attrNameLst>
                                      </p:cBhvr>
                                      <p:tavLst>
                                        <p:tav tm="0">
                                          <p:val>
                                            <p:strVal val="#ppt_x"/>
                                          </p:val>
                                        </p:tav>
                                        <p:tav tm="100000">
                                          <p:val>
                                            <p:strVal val="#ppt_x"/>
                                          </p:val>
                                        </p:tav>
                                      </p:tavLst>
                                    </p:anim>
                                    <p:anim calcmode="lin" valueType="num">
                                      <p:cBhvr>
                                        <p:cTn id="20" dur="1800" decel="100000" fill="hold"/>
                                        <p:tgtEl>
                                          <p:spTgt spid="2662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66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animBg="1"/>
      <p:bldP spid="26628" grpId="0" autoUpdateAnimBg="0"/>
      <p:bldP spid="266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505200" y="152400"/>
            <a:ext cx="21336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200</a:t>
            </a:r>
          </a:p>
        </p:txBody>
      </p:sp>
      <p:sp>
        <p:nvSpPr>
          <p:cNvPr id="2765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Text Box 4"/>
          <p:cNvSpPr txBox="1">
            <a:spLocks noChangeArrowheads="1"/>
          </p:cNvSpPr>
          <p:nvPr/>
        </p:nvSpPr>
        <p:spPr bwMode="auto">
          <a:xfrm>
            <a:off x="836613" y="1441340"/>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2800" i="1" dirty="0">
                <a:solidFill>
                  <a:srgbClr val="FFCC99"/>
                </a:solidFill>
                <a:effectLst>
                  <a:outerShdw blurRad="38100" dist="38100" dir="2700000" algn="tl">
                    <a:srgbClr val="000000"/>
                  </a:outerShdw>
                </a:effectLst>
                <a:latin typeface="Arial" charset="0"/>
              </a:rPr>
              <a:t>What is a </a:t>
            </a:r>
            <a:r>
              <a:rPr lang="en-US" altLang="en-US" sz="2800" i="1" dirty="0" smtClean="0">
                <a:solidFill>
                  <a:schemeClr val="bg1">
                    <a:lumMod val="60000"/>
                    <a:lumOff val="40000"/>
                  </a:schemeClr>
                </a:solidFill>
                <a:effectLst>
                  <a:outerShdw blurRad="38100" dist="38100" dir="2700000" algn="tl">
                    <a:srgbClr val="000000"/>
                  </a:outerShdw>
                </a:effectLst>
                <a:latin typeface="Arial" charset="0"/>
              </a:rPr>
              <a:t>Teratogen</a:t>
            </a:r>
            <a:r>
              <a:rPr lang="en-US" altLang="en-US" sz="2800" i="1" dirty="0" smtClean="0">
                <a:solidFill>
                  <a:srgbClr val="FFCC99"/>
                </a:solidFill>
                <a:effectLst>
                  <a:outerShdw blurRad="38100" dist="38100" dir="2700000" algn="tl">
                    <a:srgbClr val="000000"/>
                  </a:outerShdw>
                </a:effectLst>
                <a:latin typeface="Arial" charset="0"/>
              </a:rPr>
              <a:t>?</a:t>
            </a:r>
            <a:endParaRPr lang="en-US" altLang="en-US" sz="2800" i="1" dirty="0">
              <a:solidFill>
                <a:srgbClr val="FFCC99"/>
              </a:solidFill>
              <a:effectLst>
                <a:outerShdw blurRad="38100" dist="38100" dir="2700000" algn="tl">
                  <a:srgbClr val="000000"/>
                </a:outerShdw>
              </a:effectLst>
              <a:latin typeface="Arial" charset="0"/>
            </a:endParaRPr>
          </a:p>
        </p:txBody>
      </p:sp>
      <p:sp>
        <p:nvSpPr>
          <p:cNvPr id="27656" name="Text Box 8"/>
          <p:cNvSpPr txBox="1">
            <a:spLocks noChangeArrowheads="1"/>
          </p:cNvSpPr>
          <p:nvPr/>
        </p:nvSpPr>
        <p:spPr bwMode="auto">
          <a:xfrm>
            <a:off x="1333500" y="3200400"/>
            <a:ext cx="64770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7658" name="Text Box 10"/>
          <p:cNvSpPr txBox="1">
            <a:spLocks noChangeArrowheads="1"/>
          </p:cNvSpPr>
          <p:nvPr/>
        </p:nvSpPr>
        <p:spPr bwMode="auto">
          <a:xfrm>
            <a:off x="114300" y="685800"/>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2800" i="1" dirty="0" smtClean="0">
                <a:solidFill>
                  <a:schemeClr val="bg1">
                    <a:lumMod val="60000"/>
                    <a:lumOff val="40000"/>
                  </a:schemeClr>
                </a:solidFill>
                <a:effectLst>
                  <a:outerShdw blurRad="38100" dist="38100" dir="2700000" algn="tl">
                    <a:srgbClr val="000000"/>
                  </a:outerShdw>
                </a:effectLst>
                <a:latin typeface="Arial" charset="0"/>
              </a:rPr>
              <a:t>_________</a:t>
            </a:r>
            <a:r>
              <a:rPr lang="en-US" altLang="en-US" sz="2800" i="1" dirty="0" smtClean="0">
                <a:solidFill>
                  <a:schemeClr val="hlink"/>
                </a:solidFill>
                <a:effectLst>
                  <a:outerShdw blurRad="38100" dist="38100" dir="2700000" algn="tl">
                    <a:srgbClr val="000000"/>
                  </a:outerShdw>
                </a:effectLst>
                <a:latin typeface="Arial" charset="0"/>
              </a:rPr>
              <a:t> : </a:t>
            </a:r>
            <a:r>
              <a:rPr lang="en-US" altLang="en-US" sz="2800" i="1" dirty="0">
                <a:solidFill>
                  <a:schemeClr val="hlink"/>
                </a:solidFill>
                <a:effectLst>
                  <a:outerShdw blurRad="38100" dist="38100" dir="2700000" algn="tl">
                    <a:srgbClr val="000000"/>
                  </a:outerShdw>
                </a:effectLst>
                <a:latin typeface="Arial" charset="0"/>
              </a:rPr>
              <a:t>any factor that can cause a birth </a:t>
            </a:r>
            <a:r>
              <a:rPr lang="en-US" altLang="en-US" sz="2800" i="1" dirty="0" smtClean="0">
                <a:solidFill>
                  <a:schemeClr val="hlink"/>
                </a:solidFill>
                <a:effectLst>
                  <a:outerShdw blurRad="38100" dist="38100" dir="2700000" algn="tl">
                    <a:srgbClr val="000000"/>
                  </a:outerShdw>
                </a:effectLst>
                <a:latin typeface="Arial" charset="0"/>
              </a:rPr>
              <a:t>defect.</a:t>
            </a:r>
            <a:endParaRPr lang="en-US" altLang="en-US" sz="2800" i="1" dirty="0">
              <a:solidFill>
                <a:schemeClr val="hlink"/>
              </a:solidFill>
              <a:effectLst>
                <a:outerShdw blurRad="38100" dist="38100" dir="2700000" algn="tl">
                  <a:srgbClr val="000000"/>
                </a:outerShdw>
              </a:effectLst>
              <a:latin typeface="Arial"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8" t="20029" r="1803" b="4560"/>
          <a:stretch/>
        </p:blipFill>
        <p:spPr bwMode="auto">
          <a:xfrm>
            <a:off x="793477" y="2126478"/>
            <a:ext cx="7557046" cy="450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76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27652"/>
                                        </p:tgtEl>
                                        <p:attrNameLst>
                                          <p:attrName>style.visibility</p:attrName>
                                        </p:attrNameLst>
                                      </p:cBhvr>
                                      <p:to>
                                        <p:strVal val="visible"/>
                                      </p:to>
                                    </p:set>
                                  </p:childTnLst>
                                </p:cTn>
                              </p:par>
                            </p:childTnLst>
                          </p:cTn>
                        </p:par>
                        <p:par>
                          <p:cTn id="15" fill="hold" nodeType="afterGroup">
                            <p:stCondLst>
                              <p:cond delay="2100"/>
                            </p:stCondLst>
                            <p:childTnLst>
                              <p:par>
                                <p:cTn id="16" presetID="37" presetClass="entr" presetSubtype="0" fill="hold" grpId="0" nodeType="afterEffect">
                                  <p:stCondLst>
                                    <p:cond delay="0"/>
                                  </p:stCondLst>
                                  <p:childTnLst>
                                    <p:set>
                                      <p:cBhvr>
                                        <p:cTn id="17" dur="1" fill="hold">
                                          <p:stCondLst>
                                            <p:cond delay="0"/>
                                          </p:stCondLst>
                                        </p:cTn>
                                        <p:tgtEl>
                                          <p:spTgt spid="27651"/>
                                        </p:tgtEl>
                                        <p:attrNameLst>
                                          <p:attrName>style.visibility</p:attrName>
                                        </p:attrNameLst>
                                      </p:cBhvr>
                                      <p:to>
                                        <p:strVal val="visible"/>
                                      </p:to>
                                    </p:set>
                                    <p:animEffect transition="in" filter="fade">
                                      <p:cBhvr>
                                        <p:cTn id="18" dur="2000"/>
                                        <p:tgtEl>
                                          <p:spTgt spid="27651"/>
                                        </p:tgtEl>
                                      </p:cBhvr>
                                    </p:animEffect>
                                    <p:anim calcmode="lin" valueType="num">
                                      <p:cBhvr>
                                        <p:cTn id="19" dur="2000" fill="hold"/>
                                        <p:tgtEl>
                                          <p:spTgt spid="27651"/>
                                        </p:tgtEl>
                                        <p:attrNameLst>
                                          <p:attrName>ppt_x</p:attrName>
                                        </p:attrNameLst>
                                      </p:cBhvr>
                                      <p:tavLst>
                                        <p:tav tm="0">
                                          <p:val>
                                            <p:strVal val="#ppt_x"/>
                                          </p:val>
                                        </p:tav>
                                        <p:tav tm="100000">
                                          <p:val>
                                            <p:strVal val="#ppt_x"/>
                                          </p:val>
                                        </p:tav>
                                      </p:tavLst>
                                    </p:anim>
                                    <p:anim calcmode="lin" valueType="num">
                                      <p:cBhvr>
                                        <p:cTn id="20" dur="1800" decel="100000" fill="hold"/>
                                        <p:tgtEl>
                                          <p:spTgt spid="2765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76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animBg="1"/>
      <p:bldP spid="27652" grpId="0" autoUpdateAnimBg="0"/>
      <p:bldP spid="276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467100" y="1447800"/>
            <a:ext cx="22098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300</a:t>
            </a:r>
          </a:p>
        </p:txBody>
      </p:sp>
      <p:sp>
        <p:nvSpPr>
          <p:cNvPr id="28675" name="AutoShape 3">
            <a:hlinkClick r:id="rId3"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Text Box 4"/>
          <p:cNvSpPr txBox="1">
            <a:spLocks noChangeArrowheads="1"/>
          </p:cNvSpPr>
          <p:nvPr/>
        </p:nvSpPr>
        <p:spPr bwMode="auto">
          <a:xfrm>
            <a:off x="1104900" y="2590800"/>
            <a:ext cx="69342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t>
            </a:r>
            <a:r>
              <a:rPr lang="en-US" altLang="en-US" sz="3200" i="1" dirty="0" smtClean="0">
                <a:solidFill>
                  <a:srgbClr val="FFCC99"/>
                </a:solidFill>
                <a:effectLst>
                  <a:outerShdw blurRad="38100" dist="38100" dir="2700000" algn="tl">
                    <a:srgbClr val="000000"/>
                  </a:outerShdw>
                </a:effectLst>
                <a:latin typeface="Arial" charset="0"/>
              </a:rPr>
              <a:t>are</a:t>
            </a:r>
          </a:p>
          <a:p>
            <a:pPr>
              <a:spcBef>
                <a:spcPct val="50000"/>
              </a:spcBef>
            </a:pPr>
            <a:r>
              <a:rPr lang="en-US" altLang="en-US" sz="3200" i="1" dirty="0">
                <a:solidFill>
                  <a:schemeClr val="bg1">
                    <a:lumMod val="60000"/>
                    <a:lumOff val="40000"/>
                  </a:schemeClr>
                </a:solidFill>
                <a:effectLst>
                  <a:outerShdw blurRad="38100" dist="38100" dir="2700000" algn="tl">
                    <a:srgbClr val="000000"/>
                  </a:outerShdw>
                </a:effectLst>
                <a:latin typeface="Arial" charset="0"/>
              </a:rPr>
              <a:t>Cellular clock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theory</a:t>
            </a:r>
            <a:r>
              <a:rPr lang="en-US" altLang="en-US" sz="3200" i="1" dirty="0" smtClean="0">
                <a:solidFill>
                  <a:srgbClr val="FFCC99"/>
                </a:solidFill>
                <a:effectLst>
                  <a:outerShdw blurRad="38100" dist="38100" dir="2700000" algn="tl">
                    <a:srgbClr val="000000"/>
                  </a:outerShdw>
                </a:effectLst>
                <a:latin typeface="Arial" charset="0"/>
              </a:rPr>
              <a:t>,</a:t>
            </a:r>
          </a:p>
          <a:p>
            <a:pPr>
              <a:spcBef>
                <a:spcPct val="50000"/>
              </a:spcBef>
            </a:pPr>
            <a:r>
              <a:rPr lang="en-US" altLang="en-US" sz="3200" i="1" dirty="0">
                <a:solidFill>
                  <a:schemeClr val="bg1">
                    <a:lumMod val="60000"/>
                    <a:lumOff val="40000"/>
                  </a:schemeClr>
                </a:solidFill>
                <a:effectLst>
                  <a:outerShdw blurRad="38100" dist="38100" dir="2700000" algn="tl">
                    <a:srgbClr val="000000"/>
                  </a:outerShdw>
                </a:effectLst>
                <a:latin typeface="Arial" charset="0"/>
              </a:rPr>
              <a:t>Wear-and-tear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theory</a:t>
            </a:r>
            <a:r>
              <a:rPr lang="en-US" altLang="en-US" sz="3200" i="1" dirty="0" smtClean="0">
                <a:solidFill>
                  <a:srgbClr val="FFCC99"/>
                </a:solidFill>
                <a:effectLst>
                  <a:outerShdw blurRad="38100" dist="38100" dir="2700000" algn="tl">
                    <a:srgbClr val="000000"/>
                  </a:outerShdw>
                </a:effectLst>
                <a:latin typeface="Arial" charset="0"/>
              </a:rPr>
              <a:t>,</a:t>
            </a:r>
          </a:p>
          <a:p>
            <a:pPr>
              <a:spcBef>
                <a:spcPct val="50000"/>
              </a:spcBef>
            </a:pPr>
            <a:r>
              <a:rPr lang="en-US" altLang="en-US" sz="3200" i="1" dirty="0">
                <a:solidFill>
                  <a:schemeClr val="bg1">
                    <a:lumMod val="60000"/>
                    <a:lumOff val="40000"/>
                  </a:schemeClr>
                </a:solidFill>
                <a:effectLst>
                  <a:outerShdw blurRad="38100" dist="38100" dir="2700000" algn="tl">
                    <a:srgbClr val="000000"/>
                  </a:outerShdw>
                </a:effectLst>
                <a:latin typeface="Arial" charset="0"/>
              </a:rPr>
              <a:t>Free radical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theory</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8677" name="Text Box 5"/>
          <p:cNvSpPr txBox="1">
            <a:spLocks noChangeArrowheads="1"/>
          </p:cNvSpPr>
          <p:nvPr/>
        </p:nvSpPr>
        <p:spPr bwMode="auto">
          <a:xfrm>
            <a:off x="647700" y="1828800"/>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Three theories of aging.</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867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8676"/>
                                        </p:tgtEl>
                                        <p:attrNameLst>
                                          <p:attrName>style.visibility</p:attrName>
                                        </p:attrNameLst>
                                      </p:cBhvr>
                                      <p:to>
                                        <p:strVal val="visible"/>
                                      </p:to>
                                    </p:set>
                                  </p:childTnLst>
                                </p:cTn>
                              </p:par>
                            </p:childTnLst>
                          </p:cTn>
                        </p:par>
                        <p:par>
                          <p:cTn id="15" fill="hold" nodeType="afterGroup">
                            <p:stCondLst>
                              <p:cond delay="4801"/>
                            </p:stCondLst>
                            <p:childTnLst>
                              <p:par>
                                <p:cTn id="16" presetID="37" presetClass="entr" presetSubtype="0" fill="hold" grpId="0" nodeType="afterEffect">
                                  <p:stCondLst>
                                    <p:cond delay="0"/>
                                  </p:stCondLst>
                                  <p:childTnLst>
                                    <p:set>
                                      <p:cBhvr>
                                        <p:cTn id="17" dur="1" fill="hold">
                                          <p:stCondLst>
                                            <p:cond delay="0"/>
                                          </p:stCondLst>
                                        </p:cTn>
                                        <p:tgtEl>
                                          <p:spTgt spid="28675"/>
                                        </p:tgtEl>
                                        <p:attrNameLst>
                                          <p:attrName>style.visibility</p:attrName>
                                        </p:attrNameLst>
                                      </p:cBhvr>
                                      <p:to>
                                        <p:strVal val="visible"/>
                                      </p:to>
                                    </p:set>
                                    <p:animEffect transition="in" filter="fade">
                                      <p:cBhvr>
                                        <p:cTn id="18" dur="2000"/>
                                        <p:tgtEl>
                                          <p:spTgt spid="28675"/>
                                        </p:tgtEl>
                                      </p:cBhvr>
                                    </p:animEffect>
                                    <p:anim calcmode="lin" valueType="num">
                                      <p:cBhvr>
                                        <p:cTn id="19" dur="2000" fill="hold"/>
                                        <p:tgtEl>
                                          <p:spTgt spid="28675"/>
                                        </p:tgtEl>
                                        <p:attrNameLst>
                                          <p:attrName>ppt_x</p:attrName>
                                        </p:attrNameLst>
                                      </p:cBhvr>
                                      <p:tavLst>
                                        <p:tav tm="0">
                                          <p:val>
                                            <p:strVal val="#ppt_x"/>
                                          </p:val>
                                        </p:tav>
                                        <p:tav tm="100000">
                                          <p:val>
                                            <p:strVal val="#ppt_x"/>
                                          </p:val>
                                        </p:tav>
                                      </p:tavLst>
                                    </p:anim>
                                    <p:anim calcmode="lin" valueType="num">
                                      <p:cBhvr>
                                        <p:cTn id="20" dur="1800" decel="100000" fill="hold"/>
                                        <p:tgtEl>
                                          <p:spTgt spid="2867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86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animBg="1"/>
      <p:bldP spid="28676" grpId="0" autoUpdateAnimBg="0"/>
      <p:bldP spid="286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71899" y="304800"/>
            <a:ext cx="16002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400</a:t>
            </a:r>
          </a:p>
        </p:txBody>
      </p:sp>
      <p:sp>
        <p:nvSpPr>
          <p:cNvPr id="29701" name="Text Box 5"/>
          <p:cNvSpPr txBox="1">
            <a:spLocks noChangeArrowheads="1"/>
          </p:cNvSpPr>
          <p:nvPr/>
        </p:nvSpPr>
        <p:spPr bwMode="auto">
          <a:xfrm>
            <a:off x="610390" y="1828800"/>
            <a:ext cx="79232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are </a:t>
            </a:r>
            <a:r>
              <a:rPr lang="en-US" altLang="en-US" sz="3200" i="1" dirty="0">
                <a:solidFill>
                  <a:srgbClr val="66FF99"/>
                </a:solidFill>
                <a:effectLst>
                  <a:outerShdw blurRad="38100" dist="38100" dir="2700000" algn="tl">
                    <a:srgbClr val="000000"/>
                  </a:outerShdw>
                </a:effectLst>
                <a:latin typeface="Arial" charset="0"/>
              </a:rPr>
              <a:t>denial</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a:solidFill>
                  <a:srgbClr val="66FF99"/>
                </a:solidFill>
                <a:effectLst>
                  <a:outerShdw blurRad="38100" dist="38100" dir="2700000" algn="tl">
                    <a:srgbClr val="000000"/>
                  </a:outerShdw>
                </a:effectLst>
                <a:latin typeface="Arial" charset="0"/>
              </a:rPr>
              <a:t>anger</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a:solidFill>
                  <a:srgbClr val="66FF99"/>
                </a:solidFill>
                <a:effectLst>
                  <a:outerShdw blurRad="38100" dist="38100" dir="2700000" algn="tl">
                    <a:srgbClr val="000000"/>
                  </a:outerShdw>
                </a:effectLst>
                <a:latin typeface="Arial" charset="0"/>
              </a:rPr>
              <a:t>bargaining</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a:solidFill>
                  <a:srgbClr val="66FF99"/>
                </a:solidFill>
                <a:effectLst>
                  <a:outerShdw blurRad="38100" dist="38100" dir="2700000" algn="tl">
                    <a:srgbClr val="000000"/>
                  </a:outerShdw>
                </a:effectLst>
                <a:latin typeface="Arial" charset="0"/>
              </a:rPr>
              <a:t>depression</a:t>
            </a:r>
            <a:r>
              <a:rPr lang="en-US" altLang="en-US" sz="3200" i="1" dirty="0">
                <a:solidFill>
                  <a:srgbClr val="FFCC99"/>
                </a:solidFill>
                <a:effectLst>
                  <a:outerShdw blurRad="38100" dist="38100" dir="2700000" algn="tl">
                    <a:srgbClr val="000000"/>
                  </a:outerShdw>
                </a:effectLst>
                <a:latin typeface="Arial" charset="0"/>
              </a:rPr>
              <a:t> and </a:t>
            </a:r>
            <a:r>
              <a:rPr lang="en-US" altLang="en-US" sz="3200" i="1" dirty="0" smtClean="0">
                <a:solidFill>
                  <a:srgbClr val="66FF99"/>
                </a:solidFill>
                <a:effectLst>
                  <a:outerShdw blurRad="38100" dist="38100" dir="2700000" algn="tl">
                    <a:srgbClr val="000000"/>
                  </a:outerShdw>
                </a:effectLst>
                <a:latin typeface="Arial" charset="0"/>
              </a:rPr>
              <a:t>acceptance</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9702" name="Text Box 6"/>
          <p:cNvSpPr txBox="1">
            <a:spLocks noChangeArrowheads="1"/>
          </p:cNvSpPr>
          <p:nvPr/>
        </p:nvSpPr>
        <p:spPr bwMode="auto">
          <a:xfrm>
            <a:off x="1447799" y="990600"/>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err="1" smtClean="0">
                <a:solidFill>
                  <a:schemeClr val="hlink"/>
                </a:solidFill>
                <a:effectLst>
                  <a:outerShdw blurRad="38100" dist="38100" dir="2700000" algn="tl">
                    <a:srgbClr val="000000"/>
                  </a:outerShdw>
                </a:effectLst>
                <a:latin typeface="Arial" charset="0"/>
              </a:rPr>
              <a:t>Kuble</a:t>
            </a:r>
            <a:r>
              <a:rPr lang="en-US" altLang="en-US" sz="3200" i="1" dirty="0" smtClean="0">
                <a:solidFill>
                  <a:schemeClr val="hlink"/>
                </a:solidFill>
                <a:effectLst>
                  <a:outerShdw blurRad="38100" dist="38100" dir="2700000" algn="tl">
                    <a:srgbClr val="000000"/>
                  </a:outerShdw>
                </a:effectLst>
                <a:latin typeface="Arial" charset="0"/>
              </a:rPr>
              <a:t>-Ross’s stages of dying.</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48"/>
          <a:stretch/>
        </p:blipFill>
        <p:spPr bwMode="auto">
          <a:xfrm>
            <a:off x="441561" y="3132713"/>
            <a:ext cx="8228803" cy="32680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9699" name="AutoShape 3">
            <a:hlinkClick r:id="rId3"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97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9701"/>
                                        </p:tgtEl>
                                        <p:attrNameLst>
                                          <p:attrName>style.visibility</p:attrName>
                                        </p:attrNameLst>
                                      </p:cBhvr>
                                      <p:to>
                                        <p:strVal val="visible"/>
                                      </p:to>
                                    </p:set>
                                  </p:childTnLst>
                                </p:cTn>
                              </p:par>
                            </p:childTnLst>
                          </p:cTn>
                        </p:par>
                        <p:par>
                          <p:cTn id="15" fill="hold" nodeType="afterGroup">
                            <p:stCondLst>
                              <p:cond delay="4401"/>
                            </p:stCondLst>
                            <p:childTnLst>
                              <p:par>
                                <p:cTn id="16" presetID="10" presetClass="entr" presetSubtype="0" fill="hold" nodeType="afterEffect">
                                  <p:stCondLst>
                                    <p:cond delay="75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1000"/>
                                        <p:tgtEl>
                                          <p:spTgt spid="4098"/>
                                        </p:tgtEl>
                                      </p:cBhvr>
                                    </p:animEffect>
                                  </p:childTnLst>
                                </p:cTn>
                              </p:par>
                            </p:childTnLst>
                          </p:cTn>
                        </p:par>
                        <p:par>
                          <p:cTn id="19" fill="hold">
                            <p:stCondLst>
                              <p:cond delay="6151"/>
                            </p:stCondLst>
                            <p:childTnLst>
                              <p:par>
                                <p:cTn id="20" presetID="37" presetClass="entr" presetSubtype="0" fill="hold" grpId="0" nodeType="afterEffect">
                                  <p:stCondLst>
                                    <p:cond delay="0"/>
                                  </p:stCondLst>
                                  <p:childTnLst>
                                    <p:set>
                                      <p:cBhvr>
                                        <p:cTn id="21" dur="1" fill="hold">
                                          <p:stCondLst>
                                            <p:cond delay="0"/>
                                          </p:stCondLst>
                                        </p:cTn>
                                        <p:tgtEl>
                                          <p:spTgt spid="29699"/>
                                        </p:tgtEl>
                                        <p:attrNameLst>
                                          <p:attrName>style.visibility</p:attrName>
                                        </p:attrNameLst>
                                      </p:cBhvr>
                                      <p:to>
                                        <p:strVal val="visible"/>
                                      </p:to>
                                    </p:set>
                                    <p:animEffect transition="in" filter="fade">
                                      <p:cBhvr>
                                        <p:cTn id="22" dur="2000"/>
                                        <p:tgtEl>
                                          <p:spTgt spid="29699"/>
                                        </p:tgtEl>
                                      </p:cBhvr>
                                    </p:animEffect>
                                    <p:anim calcmode="lin" valueType="num">
                                      <p:cBhvr>
                                        <p:cTn id="23" dur="2000" fill="hold"/>
                                        <p:tgtEl>
                                          <p:spTgt spid="29699"/>
                                        </p:tgtEl>
                                        <p:attrNameLst>
                                          <p:attrName>ppt_x</p:attrName>
                                        </p:attrNameLst>
                                      </p:cBhvr>
                                      <p:tavLst>
                                        <p:tav tm="0">
                                          <p:val>
                                            <p:strVal val="#ppt_x"/>
                                          </p:val>
                                        </p:tav>
                                        <p:tav tm="100000">
                                          <p:val>
                                            <p:strVal val="#ppt_x"/>
                                          </p:val>
                                        </p:tav>
                                      </p:tavLst>
                                    </p:anim>
                                    <p:anim calcmode="lin" valueType="num">
                                      <p:cBhvr>
                                        <p:cTn id="24" dur="1800" decel="100000" fill="hold"/>
                                        <p:tgtEl>
                                          <p:spTgt spid="29699"/>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296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1" grpId="0" autoUpdateAnimBg="0"/>
      <p:bldP spid="29702" grpId="0"/>
      <p:bldP spid="296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429000" y="381000"/>
            <a:ext cx="22860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500</a:t>
            </a:r>
          </a:p>
        </p:txBody>
      </p:sp>
      <p:sp>
        <p:nvSpPr>
          <p:cNvPr id="3072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Text Box 4"/>
          <p:cNvSpPr txBox="1">
            <a:spLocks noChangeArrowheads="1"/>
          </p:cNvSpPr>
          <p:nvPr/>
        </p:nvSpPr>
        <p:spPr bwMode="auto">
          <a:xfrm>
            <a:off x="2019300" y="2209800"/>
            <a:ext cx="510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andropause</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30725" name="Text Box 5"/>
          <p:cNvSpPr txBox="1">
            <a:spLocks noChangeArrowheads="1"/>
          </p:cNvSpPr>
          <p:nvPr/>
        </p:nvSpPr>
        <p:spPr bwMode="auto">
          <a:xfrm>
            <a:off x="1143000" y="990600"/>
            <a:ext cx="6858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Women experience menopause, men experience ________.</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1026" name="Picture 2" descr="Image result for andropa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05162"/>
            <a:ext cx="3810000" cy="3352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30725"/>
                                        </p:tgtEl>
                                        <p:attrNameLst>
                                          <p:attrName>style.visibility</p:attrName>
                                        </p:attrNameLst>
                                      </p:cBhvr>
                                      <p:to>
                                        <p:strVal val="visible"/>
                                      </p:to>
                                    </p:set>
                                  </p:childTnLst>
                                </p:cTn>
                              </p:par>
                            </p:childTnLst>
                          </p:cTn>
                        </p:par>
                        <p:par>
                          <p:cTn id="11" fill="hold" nodeType="withGroup">
                            <p:stCondLst>
                              <p:cond delay="4401"/>
                            </p:stCondLst>
                            <p:childTnLst>
                              <p:par>
                                <p:cTn id="12" presetID="10" presetClass="entr" presetSubtype="0" fill="hold" nodeType="afterEffect">
                                  <p:stCondLst>
                                    <p:cond delay="100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400"/>
                                  </p:iterate>
                                  <p:childTnLst>
                                    <p:set>
                                      <p:cBhvr>
                                        <p:cTn id="18" dur="1" fill="hold">
                                          <p:stCondLst>
                                            <p:cond delay="0"/>
                                          </p:stCondLst>
                                        </p:cTn>
                                        <p:tgtEl>
                                          <p:spTgt spid="30724"/>
                                        </p:tgtEl>
                                        <p:attrNameLst>
                                          <p:attrName>style.visibility</p:attrName>
                                        </p:attrNameLst>
                                      </p:cBhvr>
                                      <p:to>
                                        <p:strVal val="visible"/>
                                      </p:to>
                                    </p:set>
                                  </p:childTnLst>
                                </p:cTn>
                              </p:par>
                            </p:childTnLst>
                          </p:cTn>
                        </p:par>
                        <p:par>
                          <p:cTn id="19" fill="hold">
                            <p:stCondLst>
                              <p:cond delay="1201"/>
                            </p:stCondLst>
                            <p:childTnLst>
                              <p:par>
                                <p:cTn id="20" presetID="37" presetClass="entr" presetSubtype="0" fill="hold" grpId="0" nodeType="afterEffect">
                                  <p:stCondLst>
                                    <p:cond delay="0"/>
                                  </p:stCondLst>
                                  <p:childTnLst>
                                    <p:set>
                                      <p:cBhvr>
                                        <p:cTn id="21" dur="1" fill="hold">
                                          <p:stCondLst>
                                            <p:cond delay="0"/>
                                          </p:stCondLst>
                                        </p:cTn>
                                        <p:tgtEl>
                                          <p:spTgt spid="30723"/>
                                        </p:tgtEl>
                                        <p:attrNameLst>
                                          <p:attrName>style.visibility</p:attrName>
                                        </p:attrNameLst>
                                      </p:cBhvr>
                                      <p:to>
                                        <p:strVal val="visible"/>
                                      </p:to>
                                    </p:set>
                                    <p:animEffect transition="in" filter="fade">
                                      <p:cBhvr>
                                        <p:cTn id="22" dur="2000"/>
                                        <p:tgtEl>
                                          <p:spTgt spid="30723"/>
                                        </p:tgtEl>
                                      </p:cBhvr>
                                    </p:animEffect>
                                    <p:anim calcmode="lin" valueType="num">
                                      <p:cBhvr>
                                        <p:cTn id="23" dur="2000" fill="hold"/>
                                        <p:tgtEl>
                                          <p:spTgt spid="30723"/>
                                        </p:tgtEl>
                                        <p:attrNameLst>
                                          <p:attrName>ppt_x</p:attrName>
                                        </p:attrNameLst>
                                      </p:cBhvr>
                                      <p:tavLst>
                                        <p:tav tm="0">
                                          <p:val>
                                            <p:strVal val="#ppt_x"/>
                                          </p:val>
                                        </p:tav>
                                        <p:tav tm="100000">
                                          <p:val>
                                            <p:strVal val="#ppt_x"/>
                                          </p:val>
                                        </p:tav>
                                      </p:tavLst>
                                    </p:anim>
                                    <p:anim calcmode="lin" valueType="num">
                                      <p:cBhvr>
                                        <p:cTn id="24" dur="1800" decel="100000" fill="hold"/>
                                        <p:tgtEl>
                                          <p:spTgt spid="30723"/>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307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animBg="1"/>
      <p:bldP spid="30724" grpId="0" autoUpdateAnimBg="0"/>
      <p:bldP spid="307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AutoShape 4">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fade">
                                      <p:cBhvr>
                                        <p:cTn id="7" dur="2000"/>
                                        <p:tgtEl>
                                          <p:spTgt spid="82948"/>
                                        </p:tgtEl>
                                      </p:cBhvr>
                                    </p:animEffect>
                                    <p:anim calcmode="lin" valueType="num">
                                      <p:cBhvr>
                                        <p:cTn id="8" dur="2000" fill="hold"/>
                                        <p:tgtEl>
                                          <p:spTgt spid="82948"/>
                                        </p:tgtEl>
                                        <p:attrNameLst>
                                          <p:attrName>ppt_x</p:attrName>
                                        </p:attrNameLst>
                                      </p:cBhvr>
                                      <p:tavLst>
                                        <p:tav tm="0">
                                          <p:val>
                                            <p:strVal val="#ppt_x"/>
                                          </p:val>
                                        </p:tav>
                                        <p:tav tm="100000">
                                          <p:val>
                                            <p:strVal val="#ppt_x"/>
                                          </p:val>
                                        </p:tav>
                                      </p:tavLst>
                                    </p:anim>
                                    <p:anim calcmode="lin" valueType="num">
                                      <p:cBhvr>
                                        <p:cTn id="9" dur="1800" decel="100000" fill="hold"/>
                                        <p:tgtEl>
                                          <p:spTgt spid="8294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829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095500" y="2590800"/>
            <a:ext cx="4953000" cy="15557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altLang="en-US" sz="9600">
                <a:solidFill>
                  <a:schemeClr val="hlink"/>
                </a:solidFill>
              </a:rPr>
              <a:t>The End</a:t>
            </a:r>
            <a:r>
              <a:rPr lang="en-US" altLang="en-US" sz="3200">
                <a:solidFill>
                  <a:schemeClr val="hlink"/>
                </a:solidFill>
              </a:rPr>
              <a:t> </a:t>
            </a:r>
          </a:p>
        </p:txBody>
      </p:sp>
      <p:sp>
        <p:nvSpPr>
          <p:cNvPr id="84995" name="AutoShape 3">
            <a:hlinkClick r:id="" action="ppaction://hlinkshowjump?jump=firstslide" highlightClick="1"/>
          </p:cNvPr>
          <p:cNvSpPr>
            <a:spLocks noChangeArrowheads="1"/>
          </p:cNvSpPr>
          <p:nvPr/>
        </p:nvSpPr>
        <p:spPr bwMode="auto">
          <a:xfrm>
            <a:off x="6934200" y="6248400"/>
            <a:ext cx="762000" cy="609600"/>
          </a:xfrm>
          <a:prstGeom prst="actionButtonHome">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84997" name="AutoShape 5">
            <a:hlinkClick r:id="" action="ppaction://noaction" highlightClick="1"/>
          </p:cNvPr>
          <p:cNvSpPr>
            <a:spLocks noChangeArrowheads="1"/>
          </p:cNvSpPr>
          <p:nvPr/>
        </p:nvSpPr>
        <p:spPr bwMode="auto">
          <a:xfrm>
            <a:off x="7696200" y="6248400"/>
            <a:ext cx="685800" cy="609600"/>
          </a:xfrm>
          <a:prstGeom prst="actionButtonInformation">
            <a:avLst/>
          </a:prstGeom>
          <a:solidFill>
            <a:srgbClr val="FFCC99"/>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pic>
        <p:nvPicPr>
          <p:cNvPr id="85002" name="Picture 10" descr="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0" y="1600200"/>
            <a:ext cx="635000" cy="889000"/>
          </a:xfrm>
          <a:prstGeom prst="rect">
            <a:avLst/>
          </a:prstGeom>
          <a:noFill/>
          <a:ln>
            <a:noFill/>
          </a:ln>
          <a:effectLst>
            <a:outerShdw dist="45791" dir="3378596" algn="ctr" rotWithShape="0">
              <a:schemeClr val="fo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4" name="Picture 12" descr="g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609600" cy="914400"/>
          </a:xfrm>
          <a:prstGeom prst="rect">
            <a:avLst/>
          </a:prstGeom>
          <a:noFill/>
          <a:ln>
            <a:noFill/>
          </a:ln>
          <a:effectLst>
            <a:outerShdw dist="53882" dir="2700000" algn="ctr" rotWithShape="0">
              <a:schemeClr val="fo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5" name="Picture 13" descr="lifespan_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00200"/>
            <a:ext cx="635000" cy="889000"/>
          </a:xfrm>
          <a:prstGeom prst="rect">
            <a:avLst/>
          </a:prstGeom>
          <a:noFill/>
          <a:ln>
            <a:noFill/>
          </a:ln>
          <a:effectLst>
            <a:outerShdw dist="53882" dir="2700000" algn="ctr" rotWithShape="0">
              <a:schemeClr val="fo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6" name="Picture 14" descr="2mickeymous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648200"/>
            <a:ext cx="9048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8" name="Picture 16" descr="2mickeymouse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610100"/>
            <a:ext cx="8953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9" name="Picture 17" descr="2mickeymouse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095750" y="4648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0" name="Picture 18" descr="2mickeymouse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648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1" name="Picture 19" descr="2mickeymouse4"/>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867650" y="4648200"/>
            <a:ext cx="742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2" name="AutoShape 20">
            <a:hlinkClick r:id="" action="ppaction://noaction"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pic>
        <p:nvPicPr>
          <p:cNvPr id="77838" name="Picture 13"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9638" y="609600"/>
            <a:ext cx="154781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26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5000" fill="hold"/>
                                        <p:tgtEl>
                                          <p:spTgt spid="84994"/>
                                        </p:tgtEl>
                                        <p:attrNameLst>
                                          <p:attrName>ppt_w</p:attrName>
                                        </p:attrNameLst>
                                      </p:cBhvr>
                                      <p:tavLst>
                                        <p:tav tm="0" fmla="#ppt_w*sin(2.5*pi*$)">
                                          <p:val>
                                            <p:fltVal val="0"/>
                                          </p:val>
                                        </p:tav>
                                        <p:tav tm="100000">
                                          <p:val>
                                            <p:fltVal val="1"/>
                                          </p:val>
                                        </p:tav>
                                      </p:tavLst>
                                    </p:anim>
                                    <p:anim calcmode="lin" valueType="num">
                                      <p:cBhvr>
                                        <p:cTn id="8" dur="5000" fill="hold"/>
                                        <p:tgtEl>
                                          <p:spTgt spid="8499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0" presetClass="entr" presetSubtype="0" fill="hold" nodeType="afterEffect">
                                  <p:stCondLst>
                                    <p:cond delay="0"/>
                                  </p:stCondLst>
                                  <p:childTnLst>
                                    <p:set>
                                      <p:cBhvr>
                                        <p:cTn id="11" dur="1" fill="hold">
                                          <p:stCondLst>
                                            <p:cond delay="0"/>
                                          </p:stCondLst>
                                        </p:cTn>
                                        <p:tgtEl>
                                          <p:spTgt spid="85005"/>
                                        </p:tgtEl>
                                        <p:attrNameLst>
                                          <p:attrName>style.visibility</p:attrName>
                                        </p:attrNameLst>
                                      </p:cBhvr>
                                      <p:to>
                                        <p:strVal val="visible"/>
                                      </p:to>
                                    </p:set>
                                    <p:animEffect transition="in" filter="fade">
                                      <p:cBhvr>
                                        <p:cTn id="12" dur="2000"/>
                                        <p:tgtEl>
                                          <p:spTgt spid="85005"/>
                                        </p:tgtEl>
                                      </p:cBhvr>
                                    </p:animEffect>
                                  </p:childTnLst>
                                </p:cTn>
                              </p:par>
                            </p:childTnLst>
                          </p:cTn>
                        </p:par>
                        <p:par>
                          <p:cTn id="13" fill="hold" nodeType="afterGroup">
                            <p:stCondLst>
                              <p:cond delay="7000"/>
                            </p:stCondLst>
                            <p:childTnLst>
                              <p:par>
                                <p:cTn id="14" presetID="10" presetClass="entr" presetSubtype="0" fill="hold" nodeType="afterEffect">
                                  <p:stCondLst>
                                    <p:cond delay="0"/>
                                  </p:stCondLst>
                                  <p:childTnLst>
                                    <p:set>
                                      <p:cBhvr>
                                        <p:cTn id="15" dur="1" fill="hold">
                                          <p:stCondLst>
                                            <p:cond delay="0"/>
                                          </p:stCondLst>
                                        </p:cTn>
                                        <p:tgtEl>
                                          <p:spTgt spid="85004"/>
                                        </p:tgtEl>
                                        <p:attrNameLst>
                                          <p:attrName>style.visibility</p:attrName>
                                        </p:attrNameLst>
                                      </p:cBhvr>
                                      <p:to>
                                        <p:strVal val="visible"/>
                                      </p:to>
                                    </p:set>
                                    <p:animEffect transition="in" filter="fade">
                                      <p:cBhvr>
                                        <p:cTn id="16" dur="2000"/>
                                        <p:tgtEl>
                                          <p:spTgt spid="85004"/>
                                        </p:tgtEl>
                                      </p:cBhvr>
                                    </p:animEffect>
                                  </p:childTnLst>
                                </p:cTn>
                              </p:par>
                            </p:childTnLst>
                          </p:cTn>
                        </p:par>
                        <p:par>
                          <p:cTn id="17" fill="hold" nodeType="afterGroup">
                            <p:stCondLst>
                              <p:cond delay="9000"/>
                            </p:stCondLst>
                            <p:childTnLst>
                              <p:par>
                                <p:cTn id="18" presetID="10" presetClass="entr" presetSubtype="0" fill="hold" nodeType="afterEffect">
                                  <p:stCondLst>
                                    <p:cond delay="0"/>
                                  </p:stCondLst>
                                  <p:childTnLst>
                                    <p:set>
                                      <p:cBhvr>
                                        <p:cTn id="19" dur="1" fill="hold">
                                          <p:stCondLst>
                                            <p:cond delay="0"/>
                                          </p:stCondLst>
                                        </p:cTn>
                                        <p:tgtEl>
                                          <p:spTgt spid="85002"/>
                                        </p:tgtEl>
                                        <p:attrNameLst>
                                          <p:attrName>style.visibility</p:attrName>
                                        </p:attrNameLst>
                                      </p:cBhvr>
                                      <p:to>
                                        <p:strVal val="visible"/>
                                      </p:to>
                                    </p:set>
                                    <p:animEffect transition="in" filter="fade">
                                      <p:cBhvr>
                                        <p:cTn id="20" dur="2000"/>
                                        <p:tgtEl>
                                          <p:spTgt spid="85002"/>
                                        </p:tgtEl>
                                      </p:cBhvr>
                                    </p:animEffect>
                                  </p:childTnLst>
                                </p:cTn>
                              </p:par>
                            </p:childTnLst>
                          </p:cTn>
                        </p:par>
                        <p:par>
                          <p:cTn id="21" fill="hold" nodeType="afterGroup">
                            <p:stCondLst>
                              <p:cond delay="11000"/>
                            </p:stCondLst>
                            <p:childTnLst>
                              <p:par>
                                <p:cTn id="22" presetID="10" presetClass="entr" presetSubtype="0" fill="hold" nodeType="afterEffect">
                                  <p:stCondLst>
                                    <p:cond delay="0"/>
                                  </p:stCondLst>
                                  <p:childTnLst>
                                    <p:set>
                                      <p:cBhvr>
                                        <p:cTn id="23" dur="1" fill="hold">
                                          <p:stCondLst>
                                            <p:cond delay="0"/>
                                          </p:stCondLst>
                                        </p:cTn>
                                        <p:tgtEl>
                                          <p:spTgt spid="85006"/>
                                        </p:tgtEl>
                                        <p:attrNameLst>
                                          <p:attrName>style.visibility</p:attrName>
                                        </p:attrNameLst>
                                      </p:cBhvr>
                                      <p:to>
                                        <p:strVal val="visible"/>
                                      </p:to>
                                    </p:set>
                                    <p:animEffect transition="in" filter="fade">
                                      <p:cBhvr>
                                        <p:cTn id="24" dur="2000"/>
                                        <p:tgtEl>
                                          <p:spTgt spid="85006"/>
                                        </p:tgtEl>
                                      </p:cBhvr>
                                    </p:animEffect>
                                  </p:childTnLst>
                                </p:cTn>
                              </p:par>
                            </p:childTnLst>
                          </p:cTn>
                        </p:par>
                        <p:par>
                          <p:cTn id="25" fill="hold" nodeType="afterGroup">
                            <p:stCondLst>
                              <p:cond delay="13000"/>
                            </p:stCondLst>
                            <p:childTnLst>
                              <p:par>
                                <p:cTn id="26" presetID="10" presetClass="entr" presetSubtype="0" fill="hold" nodeType="afterEffect">
                                  <p:stCondLst>
                                    <p:cond delay="0"/>
                                  </p:stCondLst>
                                  <p:childTnLst>
                                    <p:set>
                                      <p:cBhvr>
                                        <p:cTn id="27" dur="1" fill="hold">
                                          <p:stCondLst>
                                            <p:cond delay="0"/>
                                          </p:stCondLst>
                                        </p:cTn>
                                        <p:tgtEl>
                                          <p:spTgt spid="85008"/>
                                        </p:tgtEl>
                                        <p:attrNameLst>
                                          <p:attrName>style.visibility</p:attrName>
                                        </p:attrNameLst>
                                      </p:cBhvr>
                                      <p:to>
                                        <p:strVal val="visible"/>
                                      </p:to>
                                    </p:set>
                                    <p:animEffect transition="in" filter="fade">
                                      <p:cBhvr>
                                        <p:cTn id="28" dur="2000"/>
                                        <p:tgtEl>
                                          <p:spTgt spid="85008"/>
                                        </p:tgtEl>
                                      </p:cBhvr>
                                    </p:animEffect>
                                  </p:childTnLst>
                                </p:cTn>
                              </p:par>
                            </p:childTnLst>
                          </p:cTn>
                        </p:par>
                        <p:par>
                          <p:cTn id="29" fill="hold" nodeType="afterGroup">
                            <p:stCondLst>
                              <p:cond delay="15000"/>
                            </p:stCondLst>
                            <p:childTnLst>
                              <p:par>
                                <p:cTn id="30" presetID="10" presetClass="entr" presetSubtype="0" fill="hold" nodeType="afterEffect">
                                  <p:stCondLst>
                                    <p:cond delay="0"/>
                                  </p:stCondLst>
                                  <p:childTnLst>
                                    <p:set>
                                      <p:cBhvr>
                                        <p:cTn id="31" dur="1" fill="hold">
                                          <p:stCondLst>
                                            <p:cond delay="0"/>
                                          </p:stCondLst>
                                        </p:cTn>
                                        <p:tgtEl>
                                          <p:spTgt spid="85009"/>
                                        </p:tgtEl>
                                        <p:attrNameLst>
                                          <p:attrName>style.visibility</p:attrName>
                                        </p:attrNameLst>
                                      </p:cBhvr>
                                      <p:to>
                                        <p:strVal val="visible"/>
                                      </p:to>
                                    </p:set>
                                    <p:animEffect transition="in" filter="fade">
                                      <p:cBhvr>
                                        <p:cTn id="32" dur="2000"/>
                                        <p:tgtEl>
                                          <p:spTgt spid="85009"/>
                                        </p:tgtEl>
                                      </p:cBhvr>
                                    </p:animEffect>
                                  </p:childTnLst>
                                </p:cTn>
                              </p:par>
                            </p:childTnLst>
                          </p:cTn>
                        </p:par>
                        <p:par>
                          <p:cTn id="33" fill="hold" nodeType="afterGroup">
                            <p:stCondLst>
                              <p:cond delay="17000"/>
                            </p:stCondLst>
                            <p:childTnLst>
                              <p:par>
                                <p:cTn id="34" presetID="10" presetClass="entr" presetSubtype="0" fill="hold" nodeType="afterEffect">
                                  <p:stCondLst>
                                    <p:cond delay="0"/>
                                  </p:stCondLst>
                                  <p:childTnLst>
                                    <p:set>
                                      <p:cBhvr>
                                        <p:cTn id="35" dur="1" fill="hold">
                                          <p:stCondLst>
                                            <p:cond delay="0"/>
                                          </p:stCondLst>
                                        </p:cTn>
                                        <p:tgtEl>
                                          <p:spTgt spid="85010"/>
                                        </p:tgtEl>
                                        <p:attrNameLst>
                                          <p:attrName>style.visibility</p:attrName>
                                        </p:attrNameLst>
                                      </p:cBhvr>
                                      <p:to>
                                        <p:strVal val="visible"/>
                                      </p:to>
                                    </p:set>
                                    <p:animEffect transition="in" filter="fade">
                                      <p:cBhvr>
                                        <p:cTn id="36" dur="2000"/>
                                        <p:tgtEl>
                                          <p:spTgt spid="85010"/>
                                        </p:tgtEl>
                                      </p:cBhvr>
                                    </p:animEffect>
                                  </p:childTnLst>
                                </p:cTn>
                              </p:par>
                            </p:childTnLst>
                          </p:cTn>
                        </p:par>
                        <p:par>
                          <p:cTn id="37" fill="hold" nodeType="afterGroup">
                            <p:stCondLst>
                              <p:cond delay="19000"/>
                            </p:stCondLst>
                            <p:childTnLst>
                              <p:par>
                                <p:cTn id="38" presetID="10" presetClass="entr" presetSubtype="0" fill="hold" nodeType="afterEffect">
                                  <p:stCondLst>
                                    <p:cond delay="0"/>
                                  </p:stCondLst>
                                  <p:childTnLst>
                                    <p:set>
                                      <p:cBhvr>
                                        <p:cTn id="39" dur="1" fill="hold">
                                          <p:stCondLst>
                                            <p:cond delay="0"/>
                                          </p:stCondLst>
                                        </p:cTn>
                                        <p:tgtEl>
                                          <p:spTgt spid="85011"/>
                                        </p:tgtEl>
                                        <p:attrNameLst>
                                          <p:attrName>style.visibility</p:attrName>
                                        </p:attrNameLst>
                                      </p:cBhvr>
                                      <p:to>
                                        <p:strVal val="visible"/>
                                      </p:to>
                                    </p:set>
                                    <p:animEffect transition="in" filter="fade">
                                      <p:cBhvr>
                                        <p:cTn id="40" dur="2000"/>
                                        <p:tgtEl>
                                          <p:spTgt spid="85011"/>
                                        </p:tgtEl>
                                      </p:cBhvr>
                                    </p:animEffect>
                                  </p:childTnLst>
                                </p:cTn>
                              </p:par>
                            </p:childTnLst>
                          </p:cTn>
                        </p:par>
                        <p:par>
                          <p:cTn id="41" fill="hold" nodeType="afterGroup">
                            <p:stCondLst>
                              <p:cond delay="21000"/>
                            </p:stCondLst>
                            <p:childTnLst>
                              <p:par>
                                <p:cTn id="42" presetID="37" presetClass="entr" presetSubtype="0" fill="hold" grpId="0" nodeType="afterEffect">
                                  <p:stCondLst>
                                    <p:cond delay="0"/>
                                  </p:stCondLst>
                                  <p:childTnLst>
                                    <p:set>
                                      <p:cBhvr>
                                        <p:cTn id="43" dur="1" fill="hold">
                                          <p:stCondLst>
                                            <p:cond delay="0"/>
                                          </p:stCondLst>
                                        </p:cTn>
                                        <p:tgtEl>
                                          <p:spTgt spid="85012"/>
                                        </p:tgtEl>
                                        <p:attrNameLst>
                                          <p:attrName>style.visibility</p:attrName>
                                        </p:attrNameLst>
                                      </p:cBhvr>
                                      <p:to>
                                        <p:strVal val="visible"/>
                                      </p:to>
                                    </p:set>
                                    <p:animEffect transition="in" filter="fade">
                                      <p:cBhvr>
                                        <p:cTn id="44" dur="2000"/>
                                        <p:tgtEl>
                                          <p:spTgt spid="85012"/>
                                        </p:tgtEl>
                                      </p:cBhvr>
                                    </p:animEffect>
                                    <p:anim calcmode="lin" valueType="num">
                                      <p:cBhvr>
                                        <p:cTn id="45" dur="2000" fill="hold"/>
                                        <p:tgtEl>
                                          <p:spTgt spid="85012"/>
                                        </p:tgtEl>
                                        <p:attrNameLst>
                                          <p:attrName>ppt_x</p:attrName>
                                        </p:attrNameLst>
                                      </p:cBhvr>
                                      <p:tavLst>
                                        <p:tav tm="0">
                                          <p:val>
                                            <p:strVal val="#ppt_x"/>
                                          </p:val>
                                        </p:tav>
                                        <p:tav tm="100000">
                                          <p:val>
                                            <p:strVal val="#ppt_x"/>
                                          </p:val>
                                        </p:tav>
                                      </p:tavLst>
                                    </p:anim>
                                    <p:anim calcmode="lin" valueType="num">
                                      <p:cBhvr>
                                        <p:cTn id="46" dur="1800" decel="100000" fill="hold"/>
                                        <p:tgtEl>
                                          <p:spTgt spid="85012"/>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85012"/>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84997"/>
                                        </p:tgtEl>
                                        <p:attrNameLst>
                                          <p:attrName>style.visibility</p:attrName>
                                        </p:attrNameLst>
                                      </p:cBhvr>
                                      <p:to>
                                        <p:strVal val="visible"/>
                                      </p:to>
                                    </p:set>
                                    <p:animEffect transition="in" filter="fade">
                                      <p:cBhvr>
                                        <p:cTn id="50" dur="2000"/>
                                        <p:tgtEl>
                                          <p:spTgt spid="84997"/>
                                        </p:tgtEl>
                                      </p:cBhvr>
                                    </p:animEffect>
                                    <p:anim calcmode="lin" valueType="num">
                                      <p:cBhvr>
                                        <p:cTn id="51" dur="2000" fill="hold"/>
                                        <p:tgtEl>
                                          <p:spTgt spid="84997"/>
                                        </p:tgtEl>
                                        <p:attrNameLst>
                                          <p:attrName>ppt_x</p:attrName>
                                        </p:attrNameLst>
                                      </p:cBhvr>
                                      <p:tavLst>
                                        <p:tav tm="0">
                                          <p:val>
                                            <p:strVal val="#ppt_x"/>
                                          </p:val>
                                        </p:tav>
                                        <p:tav tm="100000">
                                          <p:val>
                                            <p:strVal val="#ppt_x"/>
                                          </p:val>
                                        </p:tav>
                                      </p:tavLst>
                                    </p:anim>
                                    <p:anim calcmode="lin" valueType="num">
                                      <p:cBhvr>
                                        <p:cTn id="52" dur="1800" decel="100000" fill="hold"/>
                                        <p:tgtEl>
                                          <p:spTgt spid="84997"/>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84997"/>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84995"/>
                                        </p:tgtEl>
                                        <p:attrNameLst>
                                          <p:attrName>style.visibility</p:attrName>
                                        </p:attrNameLst>
                                      </p:cBhvr>
                                      <p:to>
                                        <p:strVal val="visible"/>
                                      </p:to>
                                    </p:set>
                                    <p:animEffect transition="in" filter="fade">
                                      <p:cBhvr>
                                        <p:cTn id="56" dur="2000"/>
                                        <p:tgtEl>
                                          <p:spTgt spid="84995"/>
                                        </p:tgtEl>
                                      </p:cBhvr>
                                    </p:animEffect>
                                    <p:anim calcmode="lin" valueType="num">
                                      <p:cBhvr>
                                        <p:cTn id="57" dur="2000" fill="hold"/>
                                        <p:tgtEl>
                                          <p:spTgt spid="84995"/>
                                        </p:tgtEl>
                                        <p:attrNameLst>
                                          <p:attrName>ppt_x</p:attrName>
                                        </p:attrNameLst>
                                      </p:cBhvr>
                                      <p:tavLst>
                                        <p:tav tm="0">
                                          <p:val>
                                            <p:strVal val="#ppt_x"/>
                                          </p:val>
                                        </p:tav>
                                        <p:tav tm="100000">
                                          <p:val>
                                            <p:strVal val="#ppt_x"/>
                                          </p:val>
                                        </p:tav>
                                      </p:tavLst>
                                    </p:anim>
                                    <p:anim calcmode="lin" valueType="num">
                                      <p:cBhvr>
                                        <p:cTn id="58" dur="1800" decel="100000" fill="hold"/>
                                        <p:tgtEl>
                                          <p:spTgt spid="84995"/>
                                        </p:tgtEl>
                                        <p:attrNameLst>
                                          <p:attrName>ppt_y</p:attrName>
                                        </p:attrNameLst>
                                      </p:cBhvr>
                                      <p:tavLst>
                                        <p:tav tm="0">
                                          <p:val>
                                            <p:strVal val="#ppt_y+1"/>
                                          </p:val>
                                        </p:tav>
                                        <p:tav tm="100000">
                                          <p:val>
                                            <p:strVal val="#ppt_y-.03"/>
                                          </p:val>
                                        </p:tav>
                                      </p:tavLst>
                                    </p:anim>
                                    <p:anim calcmode="lin" valueType="num">
                                      <p:cBhvr>
                                        <p:cTn id="59" dur="200" accel="100000" fill="hold">
                                          <p:stCondLst>
                                            <p:cond delay="1800"/>
                                          </p:stCondLst>
                                        </p:cTn>
                                        <p:tgtEl>
                                          <p:spTgt spid="849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animBg="1"/>
      <p:bldP spid="84997" grpId="0" animBg="1"/>
      <p:bldP spid="850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29000" y="1066800"/>
            <a:ext cx="2286000" cy="6096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1 for 100</a:t>
            </a:r>
          </a:p>
        </p:txBody>
      </p:sp>
      <p:sp>
        <p:nvSpPr>
          <p:cNvPr id="4104" name="Text Box 8"/>
          <p:cNvSpPr txBox="1">
            <a:spLocks noChangeArrowheads="1"/>
          </p:cNvSpPr>
          <p:nvPr/>
        </p:nvSpPr>
        <p:spPr bwMode="auto">
          <a:xfrm>
            <a:off x="76200" y="1853783"/>
            <a:ext cx="8915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______________ psychology</a:t>
            </a:r>
            <a:r>
              <a:rPr lang="en-US" altLang="en-US" sz="3200" i="1" dirty="0">
                <a:solidFill>
                  <a:schemeClr val="hlink"/>
                </a:solidFill>
                <a:effectLst>
                  <a:outerShdw blurRad="38100" dist="38100" dir="2700000" algn="tl">
                    <a:srgbClr val="000000"/>
                  </a:outerShdw>
                </a:effectLst>
                <a:latin typeface="Arial" charset="0"/>
              </a:rPr>
              <a:t> is the scientific study of how and why human beings change over the course of their life. Originally concerned with infants and children, the field has expanded to include adolescence, adult development, aging, and the entire lifespan.</a:t>
            </a:r>
          </a:p>
        </p:txBody>
      </p:sp>
      <p:sp>
        <p:nvSpPr>
          <p:cNvPr id="4105" name="Text Box 9"/>
          <p:cNvSpPr txBox="1">
            <a:spLocks noChangeArrowheads="1"/>
          </p:cNvSpPr>
          <p:nvPr/>
        </p:nvSpPr>
        <p:spPr bwMode="auto">
          <a:xfrm>
            <a:off x="1771650" y="5105400"/>
            <a:ext cx="56007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Developmental</a:t>
            </a:r>
            <a:r>
              <a:rPr lang="en-US" altLang="en-US" sz="3200" i="1" dirty="0" smtClean="0">
                <a:solidFill>
                  <a:srgbClr val="FFCC99"/>
                </a:solidFill>
                <a:effectLst>
                  <a:outerShdw blurRad="38100" dist="38100" dir="2700000" algn="tl">
                    <a:srgbClr val="000000"/>
                  </a:outerShdw>
                </a:effectLst>
                <a:latin typeface="Arial" charset="0"/>
              </a:rPr>
              <a:t>? </a:t>
            </a:r>
            <a:endParaRPr lang="en-US" altLang="en-US" sz="3200" i="1" dirty="0">
              <a:solidFill>
                <a:srgbClr val="FFCC99"/>
              </a:solidFill>
              <a:effectLst>
                <a:outerShdw blurRad="38100" dist="38100" dir="2700000" algn="tl">
                  <a:srgbClr val="000000"/>
                </a:outerShdw>
              </a:effectLst>
              <a:latin typeface="Arial" charset="0"/>
            </a:endParaRPr>
          </a:p>
        </p:txBody>
      </p:sp>
      <p:sp>
        <p:nvSpPr>
          <p:cNvPr id="4099"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4105"/>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2000"/>
                                        <p:tgtEl>
                                          <p:spTgt spid="4099"/>
                                        </p:tgtEl>
                                      </p:cBhvr>
                                    </p:animEffect>
                                    <p:anim calcmode="lin" valueType="num">
                                      <p:cBhvr>
                                        <p:cTn id="19" dur="2000" fill="hold"/>
                                        <p:tgtEl>
                                          <p:spTgt spid="4099"/>
                                        </p:tgtEl>
                                        <p:attrNameLst>
                                          <p:attrName>ppt_x</p:attrName>
                                        </p:attrNameLst>
                                      </p:cBhvr>
                                      <p:tavLst>
                                        <p:tav tm="0">
                                          <p:val>
                                            <p:strVal val="#ppt_x"/>
                                          </p:val>
                                        </p:tav>
                                        <p:tav tm="100000">
                                          <p:val>
                                            <p:strVal val="#ppt_x"/>
                                          </p:val>
                                        </p:tav>
                                      </p:tavLst>
                                    </p:anim>
                                    <p:anim calcmode="lin" valueType="num">
                                      <p:cBhvr>
                                        <p:cTn id="20" dur="1800" decel="100000" fill="hold"/>
                                        <p:tgtEl>
                                          <p:spTgt spid="409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40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4" grpId="0"/>
      <p:bldP spid="4105" grpId="0"/>
      <p:bldP spid="40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81400" y="1752600"/>
            <a:ext cx="19812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1 for 200</a:t>
            </a:r>
          </a:p>
        </p:txBody>
      </p:sp>
      <p:sp>
        <p:nvSpPr>
          <p:cNvPr id="512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Text Box 4"/>
          <p:cNvSpPr txBox="1">
            <a:spLocks noChangeArrowheads="1"/>
          </p:cNvSpPr>
          <p:nvPr/>
        </p:nvSpPr>
        <p:spPr bwMode="auto">
          <a:xfrm>
            <a:off x="990600" y="4602162"/>
            <a:ext cx="716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latin typeface="Arial" charset="0"/>
              </a:rPr>
              <a:t>What is </a:t>
            </a:r>
            <a:r>
              <a:rPr lang="en-US" altLang="en-US" sz="3200" i="1" dirty="0">
                <a:solidFill>
                  <a:srgbClr val="66FF99"/>
                </a:solidFill>
                <a:latin typeface="Arial" charset="0"/>
              </a:rPr>
              <a:t>Cross-sequential</a:t>
            </a:r>
            <a:r>
              <a:rPr lang="en-US" altLang="en-US" sz="3200" i="1" dirty="0">
                <a:solidFill>
                  <a:srgbClr val="FFCC99"/>
                </a:solidFill>
                <a:latin typeface="Arial" charset="0"/>
              </a:rPr>
              <a:t>?</a:t>
            </a:r>
          </a:p>
        </p:txBody>
      </p:sp>
      <p:sp>
        <p:nvSpPr>
          <p:cNvPr id="81924" name="Text Box 4"/>
          <p:cNvSpPr txBox="1">
            <a:spLocks noChangeArrowheads="1"/>
          </p:cNvSpPr>
          <p:nvPr/>
        </p:nvSpPr>
        <p:spPr bwMode="auto">
          <a:xfrm>
            <a:off x="162845" y="2397948"/>
            <a:ext cx="8610600" cy="206210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______-_________design</a:t>
            </a:r>
            <a:r>
              <a:rPr lang="en-US" altLang="en-US" sz="3200" i="1" dirty="0">
                <a:solidFill>
                  <a:schemeClr val="hlink"/>
                </a:solidFill>
                <a:effectLst>
                  <a:outerShdw blurRad="38100" dist="38100" dir="2700000" algn="tl">
                    <a:srgbClr val="000000"/>
                  </a:outerShdw>
                </a:effectLst>
                <a:latin typeface="Arial" charset="0"/>
              </a:rPr>
              <a:t>: research design in which participants are first studied by means of a cross-sectional design but also followed and assessed over time</a:t>
            </a:r>
            <a:r>
              <a:rPr lang="en-US" altLang="en-US" sz="3200" i="1" dirty="0" smtClean="0">
                <a:solidFill>
                  <a:schemeClr val="hlink"/>
                </a:solidFill>
                <a:effectLst>
                  <a:outerShdw blurRad="38100" dist="38100" dir="2700000" algn="tl">
                    <a:srgbClr val="000000"/>
                  </a:outerShdw>
                </a:effectLst>
                <a:latin typeface="Arial" charset="0"/>
              </a:rPr>
              <a:t>.</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819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5124"/>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2000"/>
                                        <p:tgtEl>
                                          <p:spTgt spid="5123"/>
                                        </p:tgtEl>
                                      </p:cBhvr>
                                    </p:animEffect>
                                    <p:anim calcmode="lin" valueType="num">
                                      <p:cBhvr>
                                        <p:cTn id="19" dur="2000" fill="hold"/>
                                        <p:tgtEl>
                                          <p:spTgt spid="5123"/>
                                        </p:tgtEl>
                                        <p:attrNameLst>
                                          <p:attrName>ppt_x</p:attrName>
                                        </p:attrNameLst>
                                      </p:cBhvr>
                                      <p:tavLst>
                                        <p:tav tm="0">
                                          <p:val>
                                            <p:strVal val="#ppt_x"/>
                                          </p:val>
                                        </p:tav>
                                        <p:tav tm="100000">
                                          <p:val>
                                            <p:strVal val="#ppt_x"/>
                                          </p:val>
                                        </p:tav>
                                      </p:tavLst>
                                    </p:anim>
                                    <p:anim calcmode="lin" valueType="num">
                                      <p:cBhvr>
                                        <p:cTn id="20" dur="1800" decel="100000" fill="hold"/>
                                        <p:tgtEl>
                                          <p:spTgt spid="512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51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animBg="1"/>
      <p:bldP spid="5124" grpId="0" autoUpdateAnimBg="0"/>
      <p:bldP spid="819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657600" y="1219200"/>
            <a:ext cx="1828800" cy="304800"/>
          </a:xfrm>
          <a:effectLst>
            <a:outerShdw dist="35921" dir="2700000" algn="ctr" rotWithShape="0">
              <a:schemeClr val="tx1"/>
            </a:outerShdw>
          </a:effectLst>
        </p:spPr>
        <p:txBody>
          <a:bodyPr/>
          <a:lstStyle/>
          <a:p>
            <a:r>
              <a:rPr lang="en-US" altLang="en-US" sz="2000" i="1" dirty="0">
                <a:solidFill>
                  <a:srgbClr val="FFCC99"/>
                </a:solidFill>
                <a:effectLst>
                  <a:outerShdw blurRad="38100" dist="38100" dir="2700000" algn="tl">
                    <a:srgbClr val="000000"/>
                  </a:outerShdw>
                </a:effectLst>
              </a:rPr>
              <a:t>1 for 300</a:t>
            </a:r>
          </a:p>
        </p:txBody>
      </p:sp>
      <p:sp>
        <p:nvSpPr>
          <p:cNvPr id="6147" name="AutoShape 3">
            <a:hlinkClick r:id="" action="ppaction://hlinkshowjump?jump=lastslideviewed"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Text Box 4"/>
          <p:cNvSpPr txBox="1">
            <a:spLocks noChangeArrowheads="1"/>
          </p:cNvSpPr>
          <p:nvPr/>
        </p:nvSpPr>
        <p:spPr bwMode="auto">
          <a:xfrm>
            <a:off x="2628900" y="5226661"/>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chemeClr val="bg1">
                    <a:lumMod val="60000"/>
                    <a:lumOff val="40000"/>
                  </a:schemeClr>
                </a:solidFill>
                <a:effectLst>
                  <a:outerShdw blurRad="38100" dist="38100" dir="2700000" algn="tl">
                    <a:srgbClr val="000000"/>
                  </a:outerShdw>
                </a:effectLst>
                <a:latin typeface="Arial" charset="0"/>
              </a:rPr>
              <a:t>PKU</a:t>
            </a:r>
            <a:r>
              <a:rPr lang="en-US" altLang="en-US" sz="3200" i="1" dirty="0">
                <a:solidFill>
                  <a:srgbClr val="FFCC99"/>
                </a:solidFill>
                <a:effectLst>
                  <a:outerShdw blurRad="38100" dist="38100" dir="2700000" algn="tl">
                    <a:srgbClr val="000000"/>
                  </a:outerShdw>
                </a:effectLst>
                <a:latin typeface="Arial" charset="0"/>
              </a:rPr>
              <a:t>?</a:t>
            </a:r>
          </a:p>
        </p:txBody>
      </p:sp>
      <p:sp>
        <p:nvSpPr>
          <p:cNvPr id="6149" name="Text Box 5"/>
          <p:cNvSpPr txBox="1">
            <a:spLocks noChangeArrowheads="1"/>
          </p:cNvSpPr>
          <p:nvPr/>
        </p:nvSpPr>
        <p:spPr bwMode="auto">
          <a:xfrm>
            <a:off x="457200" y="1905506"/>
            <a:ext cx="8229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Phenylketonuria (also </a:t>
            </a:r>
            <a:r>
              <a:rPr lang="en-US" altLang="en-US" sz="3200" i="1" dirty="0" smtClean="0">
                <a:solidFill>
                  <a:schemeClr val="hlink"/>
                </a:solidFill>
                <a:effectLst>
                  <a:outerShdw blurRad="38100" dist="38100" dir="2700000" algn="tl">
                    <a:srgbClr val="000000"/>
                  </a:outerShdw>
                </a:effectLst>
                <a:latin typeface="Arial" charset="0"/>
              </a:rPr>
              <a:t>called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____</a:t>
            </a:r>
            <a:r>
              <a:rPr lang="en-US" altLang="en-US" sz="3200" i="1" dirty="0" smtClean="0">
                <a:solidFill>
                  <a:schemeClr val="hlink"/>
                </a:solidFill>
                <a:effectLst>
                  <a:outerShdw blurRad="38100" dist="38100" dir="2700000" algn="tl">
                    <a:srgbClr val="000000"/>
                  </a:outerShdw>
                </a:effectLst>
                <a:latin typeface="Arial" charset="0"/>
              </a:rPr>
              <a:t>) </a:t>
            </a:r>
            <a:r>
              <a:rPr lang="en-US" altLang="en-US" sz="3200" i="1" dirty="0">
                <a:solidFill>
                  <a:schemeClr val="hlink"/>
                </a:solidFill>
                <a:effectLst>
                  <a:outerShdw blurRad="38100" dist="38100" dir="2700000" algn="tl">
                    <a:srgbClr val="000000"/>
                  </a:outerShdw>
                </a:effectLst>
                <a:latin typeface="Arial" charset="0"/>
              </a:rPr>
              <a:t>is a condition in which your body can't break down an amino acid called phenylalanine. Amino acids help build protein in your body. Without treatment, phenylalanine builds up in the blood and causes health problems</a:t>
            </a:r>
            <a:r>
              <a:rPr lang="en-US" altLang="en-US" sz="3200" i="1" dirty="0" smtClean="0">
                <a:solidFill>
                  <a:schemeClr val="hlink"/>
                </a:solidFill>
                <a:effectLst>
                  <a:outerShdw blurRad="38100" dist="38100" dir="2700000" algn="tl">
                    <a:srgbClr val="000000"/>
                  </a:outerShdw>
                </a:effectLst>
                <a:latin typeface="Arial" charset="0"/>
              </a:rPr>
              <a:t>.</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6148"/>
                                        </p:tgtEl>
                                        <p:attrNameLst>
                                          <p:attrName>style.visibility</p:attrName>
                                        </p:attrNameLst>
                                      </p:cBhvr>
                                      <p:to>
                                        <p:strVal val="visible"/>
                                      </p:to>
                                    </p:set>
                                    <p:anim calcmode="lin" valueType="num">
                                      <p:cBhvr>
                                        <p:cTn id="15" dur="2000" fill="hold"/>
                                        <p:tgtEl>
                                          <p:spTgt spid="6148"/>
                                        </p:tgtEl>
                                        <p:attrNameLst>
                                          <p:attrName>ppt_w</p:attrName>
                                        </p:attrNameLst>
                                      </p:cBhvr>
                                      <p:tavLst>
                                        <p:tav tm="0">
                                          <p:val>
                                            <p:strVal val="#ppt_w*0.70"/>
                                          </p:val>
                                        </p:tav>
                                        <p:tav tm="100000">
                                          <p:val>
                                            <p:strVal val="#ppt_w"/>
                                          </p:val>
                                        </p:tav>
                                      </p:tavLst>
                                    </p:anim>
                                    <p:anim calcmode="lin" valueType="num">
                                      <p:cBhvr>
                                        <p:cTn id="16" dur="2000" fill="hold"/>
                                        <p:tgtEl>
                                          <p:spTgt spid="6148"/>
                                        </p:tgtEl>
                                        <p:attrNameLst>
                                          <p:attrName>ppt_h</p:attrName>
                                        </p:attrNameLst>
                                      </p:cBhvr>
                                      <p:tavLst>
                                        <p:tav tm="0">
                                          <p:val>
                                            <p:strVal val="#ppt_h"/>
                                          </p:val>
                                        </p:tav>
                                        <p:tav tm="100000">
                                          <p:val>
                                            <p:strVal val="#ppt_h"/>
                                          </p:val>
                                        </p:tav>
                                      </p:tavLst>
                                    </p:anim>
                                    <p:animEffect transition="in" filter="fade">
                                      <p:cBhvr>
                                        <p:cTn id="17" dur="2000"/>
                                        <p:tgtEl>
                                          <p:spTgt spid="6148"/>
                                        </p:tgtEl>
                                      </p:cBhvr>
                                    </p:animEffect>
                                  </p:childTnLst>
                                </p:cTn>
                              </p:par>
                            </p:childTnLst>
                          </p:cTn>
                        </p:par>
                        <p:par>
                          <p:cTn id="18" fill="hold" nodeType="after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fade">
                                      <p:cBhvr>
                                        <p:cTn id="21" dur="2000"/>
                                        <p:tgtEl>
                                          <p:spTgt spid="6147"/>
                                        </p:tgtEl>
                                      </p:cBhvr>
                                    </p:animEffect>
                                    <p:anim calcmode="lin" valueType="num">
                                      <p:cBhvr>
                                        <p:cTn id="22" dur="2000" fill="hold"/>
                                        <p:tgtEl>
                                          <p:spTgt spid="6147"/>
                                        </p:tgtEl>
                                        <p:attrNameLst>
                                          <p:attrName>ppt_x</p:attrName>
                                        </p:attrNameLst>
                                      </p:cBhvr>
                                      <p:tavLst>
                                        <p:tav tm="0">
                                          <p:val>
                                            <p:strVal val="#ppt_x"/>
                                          </p:val>
                                        </p:tav>
                                        <p:tav tm="100000">
                                          <p:val>
                                            <p:strVal val="#ppt_x"/>
                                          </p:val>
                                        </p:tav>
                                      </p:tavLst>
                                    </p:anim>
                                    <p:anim calcmode="lin" valueType="num">
                                      <p:cBhvr>
                                        <p:cTn id="23" dur="1800" decel="100000" fill="hold"/>
                                        <p:tgtEl>
                                          <p:spTgt spid="6147"/>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6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animBg="1"/>
      <p:bldP spid="6148" grpId="0" autoUpdateAnimBg="0"/>
      <p:bldP spid="6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638550" y="1295400"/>
            <a:ext cx="1866900" cy="457200"/>
          </a:xfrm>
          <a:effectLst>
            <a:outerShdw dist="35921" dir="2700000" algn="ctr" rotWithShape="0">
              <a:schemeClr val="tx1"/>
            </a:outerShdw>
          </a:effectLst>
        </p:spPr>
        <p:txBody>
          <a:bodyPr/>
          <a:lstStyle/>
          <a:p>
            <a:r>
              <a:rPr lang="en-US" altLang="en-US" sz="2000" i="1" dirty="0">
                <a:solidFill>
                  <a:srgbClr val="FFCC99"/>
                </a:solidFill>
                <a:effectLst>
                  <a:outerShdw blurRad="38100" dist="38100" dir="2700000" algn="tl">
                    <a:srgbClr val="000000"/>
                  </a:outerShdw>
                </a:effectLst>
              </a:rPr>
              <a:t>1 for 400</a:t>
            </a:r>
          </a:p>
        </p:txBody>
      </p:sp>
      <p:sp>
        <p:nvSpPr>
          <p:cNvPr id="717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Text Box 7"/>
          <p:cNvSpPr txBox="1">
            <a:spLocks noChangeArrowheads="1"/>
          </p:cNvSpPr>
          <p:nvPr/>
        </p:nvSpPr>
        <p:spPr bwMode="auto">
          <a:xfrm>
            <a:off x="876300" y="2151727"/>
            <a:ext cx="7391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The terms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_________</a:t>
            </a:r>
            <a:r>
              <a:rPr lang="en-US" altLang="en-US" sz="3200" i="1" dirty="0">
                <a:solidFill>
                  <a:schemeClr val="hlink"/>
                </a:solidFill>
                <a:effectLst>
                  <a:outerShdw blurRad="38100" dist="38100" dir="2700000" algn="tl">
                    <a:srgbClr val="000000"/>
                  </a:outerShdw>
                </a:effectLst>
                <a:latin typeface="Arial" charset="0"/>
              </a:rPr>
              <a:t>and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_________</a:t>
            </a:r>
            <a:r>
              <a:rPr lang="en-US" altLang="en-US" sz="3200" i="1" dirty="0" smtClean="0">
                <a:solidFill>
                  <a:schemeClr val="hlink"/>
                </a:solidFill>
                <a:effectLst>
                  <a:outerShdw blurRad="38100" dist="38100" dir="2700000" algn="tl">
                    <a:srgbClr val="000000"/>
                  </a:outerShdw>
                </a:effectLst>
                <a:latin typeface="Arial" charset="0"/>
              </a:rPr>
              <a:t> describe </a:t>
            </a:r>
            <a:r>
              <a:rPr lang="en-US" altLang="en-US" sz="3200" i="1" dirty="0">
                <a:solidFill>
                  <a:schemeClr val="hlink"/>
                </a:solidFill>
                <a:effectLst>
                  <a:outerShdw blurRad="38100" dist="38100" dir="2700000" algn="tl">
                    <a:srgbClr val="000000"/>
                  </a:outerShdw>
                </a:effectLst>
                <a:latin typeface="Arial" charset="0"/>
              </a:rPr>
              <a:t>the inheritance patterns of certain traits. That is, they describe how likely it is for a certain phenotype to pass from parent offspring.</a:t>
            </a:r>
          </a:p>
        </p:txBody>
      </p:sp>
      <p:sp>
        <p:nvSpPr>
          <p:cNvPr id="7176" name="Text Box 8"/>
          <p:cNvSpPr txBox="1">
            <a:spLocks noChangeArrowheads="1"/>
          </p:cNvSpPr>
          <p:nvPr/>
        </p:nvSpPr>
        <p:spPr bwMode="auto">
          <a:xfrm>
            <a:off x="1314450" y="4876800"/>
            <a:ext cx="6515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t>
            </a:r>
            <a:r>
              <a:rPr lang="en-US" altLang="en-US" sz="3200" i="1" dirty="0" smtClean="0">
                <a:solidFill>
                  <a:srgbClr val="FFCC99"/>
                </a:solidFill>
                <a:effectLst>
                  <a:outerShdw blurRad="38100" dist="38100" dir="2700000" algn="tl">
                    <a:srgbClr val="000000"/>
                  </a:outerShdw>
                </a:effectLst>
                <a:latin typeface="Arial" charset="0"/>
              </a:rPr>
              <a:t>is </a:t>
            </a:r>
            <a:r>
              <a:rPr lang="en-US" altLang="en-US" sz="3200" i="1" dirty="0">
                <a:solidFill>
                  <a:schemeClr val="bg1">
                    <a:lumMod val="60000"/>
                    <a:lumOff val="40000"/>
                  </a:schemeClr>
                </a:solidFill>
                <a:effectLst>
                  <a:outerShdw blurRad="38100" dist="38100" dir="2700000" algn="tl">
                    <a:srgbClr val="000000"/>
                  </a:outerShdw>
                </a:effectLst>
                <a:latin typeface="Arial" charset="0"/>
              </a:rPr>
              <a:t>dominant</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recessive</a:t>
            </a:r>
            <a:r>
              <a:rPr lang="en-US" altLang="en-US" sz="3200" i="1" dirty="0" smtClean="0">
                <a:solidFill>
                  <a:srgbClr val="FFCC99"/>
                </a:solidFill>
                <a:effectLst>
                  <a:outerShdw blurRad="38100" dist="38100" dir="2700000" algn="tl">
                    <a:srgbClr val="000000"/>
                  </a:outerShdw>
                </a:effectLst>
                <a:latin typeface="Arial" charset="0"/>
              </a:rPr>
              <a:t>? </a:t>
            </a:r>
            <a:endParaRPr lang="en-US" altLang="en-US" sz="3200" i="1" dirty="0">
              <a:solidFill>
                <a:srgbClr val="FFCC99"/>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71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7176"/>
                                        </p:tgtEl>
                                        <p:attrNameLst>
                                          <p:attrName>style.visibility</p:attrName>
                                        </p:attrNameLst>
                                      </p:cBhvr>
                                      <p:to>
                                        <p:strVal val="visible"/>
                                      </p:to>
                                    </p:set>
                                  </p:childTnLst>
                                </p:cTn>
                              </p:par>
                            </p:childTnLst>
                          </p:cTn>
                        </p:par>
                        <p:par>
                          <p:cTn id="15" fill="hold" nodeType="afterGroup">
                            <p:stCondLst>
                              <p:cond delay="2001"/>
                            </p:stCondLst>
                            <p:childTnLst>
                              <p:par>
                                <p:cTn id="16" presetID="37" presetClass="entr" presetSubtype="0" fill="hold" grpId="0" nodeType="after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fade">
                                      <p:cBhvr>
                                        <p:cTn id="18" dur="2000"/>
                                        <p:tgtEl>
                                          <p:spTgt spid="7171"/>
                                        </p:tgtEl>
                                      </p:cBhvr>
                                    </p:animEffect>
                                    <p:anim calcmode="lin" valueType="num">
                                      <p:cBhvr>
                                        <p:cTn id="19" dur="2000" fill="hold"/>
                                        <p:tgtEl>
                                          <p:spTgt spid="7171"/>
                                        </p:tgtEl>
                                        <p:attrNameLst>
                                          <p:attrName>ppt_x</p:attrName>
                                        </p:attrNameLst>
                                      </p:cBhvr>
                                      <p:tavLst>
                                        <p:tav tm="0">
                                          <p:val>
                                            <p:strVal val="#ppt_x"/>
                                          </p:val>
                                        </p:tav>
                                        <p:tav tm="100000">
                                          <p:val>
                                            <p:strVal val="#ppt_x"/>
                                          </p:val>
                                        </p:tav>
                                      </p:tavLst>
                                    </p:anim>
                                    <p:anim calcmode="lin" valueType="num">
                                      <p:cBhvr>
                                        <p:cTn id="20" dur="1800" decel="100000" fill="hold"/>
                                        <p:tgtEl>
                                          <p:spTgt spid="717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71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animBg="1"/>
      <p:bldP spid="7175" grpId="0"/>
      <p:bldP spid="717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14700" y="381000"/>
            <a:ext cx="2514600" cy="838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1 for 500</a:t>
            </a:r>
          </a:p>
        </p:txBody>
      </p:sp>
      <p:sp>
        <p:nvSpPr>
          <p:cNvPr id="819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FFCC99"/>
              </a:solidFill>
            </a:endParaRPr>
          </a:p>
        </p:txBody>
      </p:sp>
      <p:sp>
        <p:nvSpPr>
          <p:cNvPr id="8201" name="Text Box 9"/>
          <p:cNvSpPr txBox="1">
            <a:spLocks noChangeArrowheads="1"/>
          </p:cNvSpPr>
          <p:nvPr/>
        </p:nvSpPr>
        <p:spPr bwMode="auto">
          <a:xfrm>
            <a:off x="1447800" y="5660362"/>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chemeClr val="bg1">
                    <a:lumMod val="60000"/>
                    <a:lumOff val="40000"/>
                  </a:schemeClr>
                </a:solidFill>
                <a:effectLst>
                  <a:outerShdw blurRad="38100" dist="38100" dir="2700000" algn="tl">
                    <a:srgbClr val="000000"/>
                  </a:outerShdw>
                </a:effectLst>
                <a:latin typeface="Arial" charset="0"/>
              </a:rPr>
              <a:t>dominant</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a:solidFill>
                  <a:schemeClr val="bg1">
                    <a:lumMod val="60000"/>
                    <a:lumOff val="40000"/>
                  </a:schemeClr>
                </a:solidFill>
                <a:effectLst>
                  <a:outerShdw blurRad="38100" dist="38100" dir="2700000" algn="tl">
                    <a:srgbClr val="000000"/>
                  </a:outerShdw>
                </a:effectLst>
                <a:latin typeface="Arial" charset="0"/>
              </a:rPr>
              <a:t>recessive</a:t>
            </a:r>
            <a:r>
              <a:rPr lang="en-US" altLang="en-US" sz="3200" i="1" dirty="0">
                <a:solidFill>
                  <a:srgbClr val="FFCC99"/>
                </a:solidFill>
                <a:effectLst>
                  <a:outerShdw blurRad="38100" dist="38100" dir="2700000" algn="tl">
                    <a:srgbClr val="000000"/>
                  </a:outerShdw>
                </a:effectLst>
                <a:latin typeface="Arial" charset="0"/>
              </a:rPr>
              <a:t>?</a:t>
            </a:r>
            <a:r>
              <a:rPr lang="en-US" altLang="en-US" sz="3200" dirty="0" smtClean="0">
                <a:solidFill>
                  <a:srgbClr val="FFCC99"/>
                </a:solidFill>
                <a:effectLst>
                  <a:outerShdw blurRad="38100" dist="38100" dir="2700000" algn="tl">
                    <a:srgbClr val="FFFFFF"/>
                  </a:outerShdw>
                </a:effectLst>
                <a:latin typeface="Arial" charset="0"/>
              </a:rPr>
              <a:t> </a:t>
            </a:r>
            <a:endParaRPr lang="en-US" altLang="en-US" sz="3200" dirty="0">
              <a:solidFill>
                <a:srgbClr val="FFCC99"/>
              </a:solidFill>
              <a:effectLst>
                <a:outerShdw blurRad="38100" dist="38100" dir="2700000" algn="tl">
                  <a:srgbClr val="FFFFFF"/>
                </a:outerShdw>
              </a:effectLst>
              <a:latin typeface="Arial" charset="0"/>
            </a:endParaRPr>
          </a:p>
        </p:txBody>
      </p:sp>
      <p:sp>
        <p:nvSpPr>
          <p:cNvPr id="8202" name="Text Box 10"/>
          <p:cNvSpPr txBox="1">
            <a:spLocks noChangeArrowheads="1"/>
          </p:cNvSpPr>
          <p:nvPr/>
        </p:nvSpPr>
        <p:spPr bwMode="auto">
          <a:xfrm>
            <a:off x="152400" y="1905000"/>
            <a:ext cx="8763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Dominant and recessive are the two types of genes. The main difference between dominant and recessive is</a:t>
            </a:r>
            <a:r>
              <a:rPr lang="en-US" altLang="en-US" sz="3200" i="1" dirty="0" smtClean="0">
                <a:solidFill>
                  <a:schemeClr val="hlink"/>
                </a:solidFill>
                <a:effectLst>
                  <a:outerShdw blurRad="38100" dist="38100" dir="2700000" algn="tl">
                    <a:srgbClr val="000000"/>
                  </a:outerShdw>
                </a:effectLst>
                <a:latin typeface="Arial" charset="0"/>
              </a:rPr>
              <a:t>,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_________</a:t>
            </a:r>
            <a:r>
              <a:rPr lang="en-US" altLang="en-US" sz="3200" i="1" dirty="0" smtClean="0">
                <a:solidFill>
                  <a:schemeClr val="hlink"/>
                </a:solidFill>
                <a:effectLst>
                  <a:outerShdw blurRad="38100" dist="38100" dir="2700000" algn="tl">
                    <a:srgbClr val="000000"/>
                  </a:outerShdw>
                </a:effectLst>
                <a:latin typeface="Arial" charset="0"/>
              </a:rPr>
              <a:t> gene expresses </a:t>
            </a:r>
            <a:r>
              <a:rPr lang="en-US" altLang="en-US" sz="3200" i="1" dirty="0">
                <a:solidFill>
                  <a:schemeClr val="hlink"/>
                </a:solidFill>
                <a:effectLst>
                  <a:outerShdw blurRad="38100" dist="38100" dir="2700000" algn="tl">
                    <a:srgbClr val="000000"/>
                  </a:outerShdw>
                </a:effectLst>
                <a:latin typeface="Arial" charset="0"/>
              </a:rPr>
              <a:t>completely in the phenotype </a:t>
            </a:r>
            <a:r>
              <a:rPr lang="en-US" altLang="en-US" sz="3200" i="1" dirty="0" smtClean="0">
                <a:solidFill>
                  <a:schemeClr val="hlink"/>
                </a:solidFill>
                <a:effectLst>
                  <a:outerShdw blurRad="38100" dist="38100" dir="2700000" algn="tl">
                    <a:srgbClr val="000000"/>
                  </a:outerShdw>
                </a:effectLst>
                <a:latin typeface="Arial" charset="0"/>
              </a:rPr>
              <a:t>while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_________</a:t>
            </a:r>
            <a:r>
              <a:rPr lang="en-US" altLang="en-US" sz="3200" i="1" dirty="0" smtClean="0">
                <a:solidFill>
                  <a:schemeClr val="hlink"/>
                </a:solidFill>
                <a:effectLst>
                  <a:outerShdw blurRad="38100" dist="38100" dir="2700000" algn="tl">
                    <a:srgbClr val="000000"/>
                  </a:outerShdw>
                </a:effectLst>
                <a:latin typeface="Arial" charset="0"/>
              </a:rPr>
              <a:t> gene </a:t>
            </a:r>
            <a:r>
              <a:rPr lang="en-US" altLang="en-US" sz="3200" i="1" dirty="0">
                <a:solidFill>
                  <a:schemeClr val="bg1">
                    <a:lumMod val="60000"/>
                    <a:lumOff val="40000"/>
                  </a:schemeClr>
                </a:solidFill>
                <a:effectLst>
                  <a:outerShdw blurRad="38100" dist="38100" dir="2700000" algn="tl">
                    <a:srgbClr val="000000"/>
                  </a:outerShdw>
                </a:effectLst>
                <a:latin typeface="Arial" charset="0"/>
              </a:rPr>
              <a:t>is</a:t>
            </a:r>
            <a:r>
              <a:rPr lang="en-US" altLang="en-US" sz="3200" i="1" dirty="0">
                <a:solidFill>
                  <a:schemeClr val="hlink"/>
                </a:solidFill>
                <a:effectLst>
                  <a:outerShdw blurRad="38100" dist="38100" dir="2700000" algn="tl">
                    <a:srgbClr val="000000"/>
                  </a:outerShdw>
                </a:effectLst>
                <a:latin typeface="Arial" charset="0"/>
              </a:rPr>
              <a:t>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not</a:t>
            </a:r>
            <a:r>
              <a:rPr lang="en-US" altLang="en-US" sz="3200" i="1" dirty="0" smtClean="0">
                <a:solidFill>
                  <a:schemeClr val="hlink"/>
                </a:solidFill>
                <a:effectLst>
                  <a:outerShdw blurRad="38100" dist="38100" dir="2700000" algn="tl">
                    <a:srgbClr val="000000"/>
                  </a:outerShdw>
                </a:effectLst>
                <a:latin typeface="Arial" charset="0"/>
              </a:rPr>
              <a:t> </a:t>
            </a:r>
            <a:r>
              <a:rPr lang="en-US" altLang="en-US" sz="3200" i="1" dirty="0">
                <a:solidFill>
                  <a:schemeClr val="hlink"/>
                </a:solidFill>
                <a:effectLst>
                  <a:outerShdw blurRad="38100" dist="38100" dir="2700000" algn="tl">
                    <a:srgbClr val="000000"/>
                  </a:outerShdw>
                </a:effectLst>
                <a:latin typeface="Arial" charset="0"/>
              </a:rPr>
              <a:t>completely </a:t>
            </a:r>
            <a:r>
              <a:rPr lang="en-US" altLang="en-US" sz="3200" i="1" dirty="0" smtClean="0">
                <a:solidFill>
                  <a:schemeClr val="hlink"/>
                </a:solidFill>
                <a:effectLst>
                  <a:outerShdw blurRad="38100" dist="38100" dir="2700000" algn="tl">
                    <a:srgbClr val="000000"/>
                  </a:outerShdw>
                </a:effectLst>
                <a:latin typeface="Arial" charset="0"/>
              </a:rPr>
              <a:t>expressed </a:t>
            </a:r>
            <a:r>
              <a:rPr lang="en-US" altLang="en-US" sz="3200" i="1" dirty="0">
                <a:solidFill>
                  <a:schemeClr val="hlink"/>
                </a:solidFill>
                <a:effectLst>
                  <a:outerShdw blurRad="38100" dist="38100" dir="2700000" algn="tl">
                    <a:srgbClr val="000000"/>
                  </a:outerShdw>
                </a:effectLst>
                <a:latin typeface="Arial" charset="0"/>
              </a:rPr>
              <a:t>in the phenotype.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82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8201"/>
                                        </p:tgtEl>
                                        <p:attrNameLst>
                                          <p:attrName>style.visibility</p:attrName>
                                        </p:attrNameLst>
                                      </p:cBhvr>
                                      <p:to>
                                        <p:strVal val="visible"/>
                                      </p:to>
                                    </p:set>
                                  </p:childTnLst>
                                </p:cTn>
                              </p:par>
                            </p:childTnLst>
                          </p:cTn>
                        </p:par>
                        <p:par>
                          <p:cTn id="15" fill="hold" nodeType="afterGroup">
                            <p:stCondLst>
                              <p:cond delay="2001"/>
                            </p:stCondLst>
                            <p:childTnLst>
                              <p:par>
                                <p:cTn id="16" presetID="37" presetClass="entr" presetSubtype="0" fill="hold" grpId="0" nodeType="afterEffect">
                                  <p:stCondLst>
                                    <p:cond delay="0"/>
                                  </p:stCondLst>
                                  <p:childTnLst>
                                    <p:set>
                                      <p:cBhvr>
                                        <p:cTn id="17" dur="1" fill="hold">
                                          <p:stCondLst>
                                            <p:cond delay="0"/>
                                          </p:stCondLst>
                                        </p:cTn>
                                        <p:tgtEl>
                                          <p:spTgt spid="8195"/>
                                        </p:tgtEl>
                                        <p:attrNameLst>
                                          <p:attrName>style.visibility</p:attrName>
                                        </p:attrNameLst>
                                      </p:cBhvr>
                                      <p:to>
                                        <p:strVal val="visible"/>
                                      </p:to>
                                    </p:set>
                                    <p:animEffect transition="in" filter="fade">
                                      <p:cBhvr>
                                        <p:cTn id="18" dur="2000"/>
                                        <p:tgtEl>
                                          <p:spTgt spid="8195"/>
                                        </p:tgtEl>
                                      </p:cBhvr>
                                    </p:animEffect>
                                    <p:anim calcmode="lin" valueType="num">
                                      <p:cBhvr>
                                        <p:cTn id="19" dur="2000" fill="hold"/>
                                        <p:tgtEl>
                                          <p:spTgt spid="8195"/>
                                        </p:tgtEl>
                                        <p:attrNameLst>
                                          <p:attrName>ppt_x</p:attrName>
                                        </p:attrNameLst>
                                      </p:cBhvr>
                                      <p:tavLst>
                                        <p:tav tm="0">
                                          <p:val>
                                            <p:strVal val="#ppt_x"/>
                                          </p:val>
                                        </p:tav>
                                        <p:tav tm="100000">
                                          <p:val>
                                            <p:strVal val="#ppt_x"/>
                                          </p:val>
                                        </p:tav>
                                      </p:tavLst>
                                    </p:anim>
                                    <p:anim calcmode="lin" valueType="num">
                                      <p:cBhvr>
                                        <p:cTn id="20" dur="1800" decel="100000" fill="hold"/>
                                        <p:tgtEl>
                                          <p:spTgt spid="819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81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animBg="1"/>
      <p:bldP spid="8201" grpId="0"/>
      <p:bldP spid="82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733800" y="1828800"/>
            <a:ext cx="16764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100</a:t>
            </a:r>
          </a:p>
        </p:txBody>
      </p:sp>
      <p:sp>
        <p:nvSpPr>
          <p:cNvPr id="1126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Text Box 4"/>
          <p:cNvSpPr txBox="1">
            <a:spLocks noChangeArrowheads="1"/>
          </p:cNvSpPr>
          <p:nvPr/>
        </p:nvSpPr>
        <p:spPr bwMode="auto">
          <a:xfrm>
            <a:off x="2076450" y="4724400"/>
            <a:ext cx="4991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Lifespan</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1272" name="Rectangle 8"/>
          <p:cNvSpPr>
            <a:spLocks noChangeArrowheads="1"/>
          </p:cNvSpPr>
          <p:nvPr/>
        </p:nvSpPr>
        <p:spPr bwMode="auto">
          <a:xfrm>
            <a:off x="495925" y="2397948"/>
            <a:ext cx="7924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  development </a:t>
            </a:r>
            <a:r>
              <a:rPr lang="en-US" altLang="en-US" sz="3200" i="1" dirty="0">
                <a:solidFill>
                  <a:schemeClr val="hlink"/>
                </a:solidFill>
                <a:effectLst>
                  <a:outerShdw blurRad="38100" dist="38100" dir="2700000" algn="tl">
                    <a:srgbClr val="000000"/>
                  </a:outerShdw>
                </a:effectLst>
                <a:latin typeface="Arial" charset="0"/>
              </a:rPr>
              <a:t>is the name psychologists have given to the physical and cognitive changes that occur throughout a person's </a:t>
            </a:r>
            <a:r>
              <a:rPr lang="en-US" altLang="en-US" sz="3200" i="1" dirty="0" smtClean="0">
                <a:solidFill>
                  <a:schemeClr val="hlink"/>
                </a:solidFill>
                <a:effectLst>
                  <a:outerShdw blurRad="38100" dist="38100" dir="2700000" algn="tl">
                    <a:srgbClr val="000000"/>
                  </a:outerShdw>
                </a:effectLst>
                <a:latin typeface="Arial" charset="0"/>
              </a:rPr>
              <a:t>life</a:t>
            </a:r>
            <a:r>
              <a:rPr lang="en-US" altLang="en-US" sz="3200" i="1" dirty="0">
                <a:solidFill>
                  <a:schemeClr val="hlink"/>
                </a:solidFill>
                <a:effectLst>
                  <a:outerShdw blurRad="38100" dist="38100" dir="2700000" algn="tl">
                    <a:srgbClr val="000000"/>
                  </a:outerShdw>
                </a:effectLst>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12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1268"/>
                                        </p:tgtEl>
                                        <p:attrNameLst>
                                          <p:attrName>style.visibility</p:attrName>
                                        </p:attrNameLst>
                                      </p:cBhvr>
                                      <p:to>
                                        <p:strVal val="visible"/>
                                      </p:to>
                                    </p:set>
                                  </p:childTnLst>
                                </p:cTn>
                              </p:par>
                            </p:childTnLst>
                          </p:cTn>
                        </p:par>
                        <p:par>
                          <p:cTn id="15" fill="hold" nodeType="afterGroup">
                            <p:stCondLst>
                              <p:cond delay="1700"/>
                            </p:stCondLst>
                            <p:childTnLst>
                              <p:par>
                                <p:cTn id="16" presetID="37" presetClass="entr" presetSubtype="0" fill="hold" grpId="0" nodeType="after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fade">
                                      <p:cBhvr>
                                        <p:cTn id="18" dur="2000"/>
                                        <p:tgtEl>
                                          <p:spTgt spid="11267"/>
                                        </p:tgtEl>
                                      </p:cBhvr>
                                    </p:animEffect>
                                    <p:anim calcmode="lin" valueType="num">
                                      <p:cBhvr>
                                        <p:cTn id="19" dur="2000" fill="hold"/>
                                        <p:tgtEl>
                                          <p:spTgt spid="11267"/>
                                        </p:tgtEl>
                                        <p:attrNameLst>
                                          <p:attrName>ppt_x</p:attrName>
                                        </p:attrNameLst>
                                      </p:cBhvr>
                                      <p:tavLst>
                                        <p:tav tm="0">
                                          <p:val>
                                            <p:strVal val="#ppt_x"/>
                                          </p:val>
                                        </p:tav>
                                        <p:tav tm="100000">
                                          <p:val>
                                            <p:strVal val="#ppt_x"/>
                                          </p:val>
                                        </p:tav>
                                      </p:tavLst>
                                    </p:anim>
                                    <p:anim calcmode="lin" valueType="num">
                                      <p:cBhvr>
                                        <p:cTn id="20" dur="1800" decel="100000" fill="hold"/>
                                        <p:tgtEl>
                                          <p:spTgt spid="1126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12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animBg="1"/>
      <p:bldP spid="11268" grpId="0" autoUpdateAnimBg="0"/>
      <p:bldP spid="112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733800" y="1752600"/>
            <a:ext cx="16764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200</a:t>
            </a:r>
          </a:p>
        </p:txBody>
      </p:sp>
      <p:sp>
        <p:nvSpPr>
          <p:cNvPr id="1229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Text Box 4"/>
          <p:cNvSpPr txBox="1">
            <a:spLocks noChangeArrowheads="1"/>
          </p:cNvSpPr>
          <p:nvPr/>
        </p:nvSpPr>
        <p:spPr bwMode="auto">
          <a:xfrm>
            <a:off x="1521502" y="4684517"/>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genotype</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a:solidFill>
                  <a:schemeClr val="bg1">
                    <a:lumMod val="60000"/>
                    <a:lumOff val="40000"/>
                  </a:schemeClr>
                </a:solidFill>
                <a:effectLst>
                  <a:outerShdw blurRad="38100" dist="38100" dir="2700000" algn="tl">
                    <a:srgbClr val="000000"/>
                  </a:outerShdw>
                </a:effectLst>
                <a:latin typeface="Arial" charset="0"/>
              </a:rPr>
              <a:t>phenotype</a:t>
            </a:r>
            <a:r>
              <a:rPr lang="en-US" altLang="en-US" sz="3200" i="1" dirty="0">
                <a:solidFill>
                  <a:srgbClr val="FFCC99"/>
                </a:solidFill>
                <a:effectLst>
                  <a:outerShdw blurRad="38100" dist="38100" dir="2700000" algn="tl">
                    <a:srgbClr val="000000"/>
                  </a:outerShdw>
                </a:effectLst>
                <a:latin typeface="Arial" charset="0"/>
              </a:rPr>
              <a:t>?</a:t>
            </a:r>
          </a:p>
        </p:txBody>
      </p:sp>
      <p:sp>
        <p:nvSpPr>
          <p:cNvPr id="12293" name="Text Box 5"/>
          <p:cNvSpPr txBox="1">
            <a:spLocks noChangeArrowheads="1"/>
          </p:cNvSpPr>
          <p:nvPr/>
        </p:nvSpPr>
        <p:spPr bwMode="auto">
          <a:xfrm>
            <a:off x="495300" y="2397948"/>
            <a:ext cx="8153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Your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 _________ </a:t>
            </a:r>
            <a:r>
              <a:rPr lang="en-US" altLang="en-US" sz="3200" i="1" dirty="0" smtClean="0">
                <a:solidFill>
                  <a:schemeClr val="hlink"/>
                </a:solidFill>
                <a:effectLst>
                  <a:outerShdw blurRad="38100" dist="38100" dir="2700000" algn="tl">
                    <a:srgbClr val="000000"/>
                  </a:outerShdw>
                </a:effectLst>
                <a:latin typeface="Arial" charset="0"/>
              </a:rPr>
              <a:t>is </a:t>
            </a:r>
            <a:r>
              <a:rPr lang="en-US" altLang="en-US" sz="3200" i="1" dirty="0">
                <a:solidFill>
                  <a:schemeClr val="hlink"/>
                </a:solidFill>
                <a:effectLst>
                  <a:outerShdw blurRad="38100" dist="38100" dir="2700000" algn="tl">
                    <a:srgbClr val="000000"/>
                  </a:outerShdw>
                </a:effectLst>
                <a:latin typeface="Arial" charset="0"/>
              </a:rPr>
              <a:t>your complete heritable genetic identity, In contrast, </a:t>
            </a:r>
            <a:r>
              <a:rPr lang="en-US" altLang="en-US" sz="3200" i="1" dirty="0" smtClean="0">
                <a:solidFill>
                  <a:schemeClr val="bg1">
                    <a:lumMod val="60000"/>
                    <a:lumOff val="40000"/>
                  </a:schemeClr>
                </a:solidFill>
                <a:effectLst>
                  <a:outerShdw blurRad="38100" dist="38100" dir="2700000" algn="tl">
                    <a:srgbClr val="000000"/>
                  </a:outerShdw>
                </a:effectLst>
                <a:latin typeface="Arial" charset="0"/>
              </a:rPr>
              <a:t>_________</a:t>
            </a:r>
            <a:r>
              <a:rPr lang="en-US" altLang="en-US" sz="3200" i="1" dirty="0" smtClean="0">
                <a:solidFill>
                  <a:schemeClr val="hlink"/>
                </a:solidFill>
                <a:effectLst>
                  <a:outerShdw blurRad="38100" dist="38100" dir="2700000" algn="tl">
                    <a:srgbClr val="000000"/>
                  </a:outerShdw>
                </a:effectLst>
                <a:latin typeface="Arial" charset="0"/>
              </a:rPr>
              <a:t> your is </a:t>
            </a:r>
            <a:r>
              <a:rPr lang="en-US" altLang="en-US" sz="3200" i="1" dirty="0">
                <a:solidFill>
                  <a:schemeClr val="hlink"/>
                </a:solidFill>
                <a:effectLst>
                  <a:outerShdw blurRad="38100" dist="38100" dir="2700000" algn="tl">
                    <a:srgbClr val="000000"/>
                  </a:outerShdw>
                </a:effectLst>
                <a:latin typeface="Arial" charset="0"/>
              </a:rPr>
              <a:t>a description of your actual physical characteristics.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2292"/>
                                        </p:tgtEl>
                                        <p:attrNameLst>
                                          <p:attrName>style.visibility</p:attrName>
                                        </p:attrNameLst>
                                      </p:cBhvr>
                                      <p:to>
                                        <p:strVal val="visible"/>
                                      </p:to>
                                    </p:set>
                                  </p:childTnLst>
                                </p:cTn>
                              </p:par>
                            </p:childTnLst>
                          </p:cTn>
                        </p:par>
                        <p:par>
                          <p:cTn id="15" fill="hold" nodeType="afterGroup">
                            <p:stCondLst>
                              <p:cond delay="2500"/>
                            </p:stCondLst>
                            <p:childTnLst>
                              <p:par>
                                <p:cTn id="16" presetID="37" presetClass="entr" presetSubtype="0" fill="hold" grpId="0" nodeType="after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2000"/>
                                        <p:tgtEl>
                                          <p:spTgt spid="12291"/>
                                        </p:tgtEl>
                                      </p:cBhvr>
                                    </p:animEffect>
                                    <p:anim calcmode="lin" valueType="num">
                                      <p:cBhvr>
                                        <p:cTn id="19" dur="2000" fill="hold"/>
                                        <p:tgtEl>
                                          <p:spTgt spid="12291"/>
                                        </p:tgtEl>
                                        <p:attrNameLst>
                                          <p:attrName>ppt_x</p:attrName>
                                        </p:attrNameLst>
                                      </p:cBhvr>
                                      <p:tavLst>
                                        <p:tav tm="0">
                                          <p:val>
                                            <p:strVal val="#ppt_x"/>
                                          </p:val>
                                        </p:tav>
                                        <p:tav tm="100000">
                                          <p:val>
                                            <p:strVal val="#ppt_x"/>
                                          </p:val>
                                        </p:tav>
                                      </p:tavLst>
                                    </p:anim>
                                    <p:anim calcmode="lin" valueType="num">
                                      <p:cBhvr>
                                        <p:cTn id="20" dur="1800" decel="100000" fill="hold"/>
                                        <p:tgtEl>
                                          <p:spTgt spid="1229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229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12292" grpId="0" autoUpdateAnimBg="0"/>
      <p:bldP spid="12293" grpId="0"/>
    </p:bldLst>
  </p:timing>
</p:sld>
</file>

<file path=ppt/theme/theme1.xml><?xml version="1.0" encoding="utf-8"?>
<a:theme xmlns:a="http://schemas.openxmlformats.org/drawingml/2006/main" name="Blank Presentation">
  <a:themeElements>
    <a:clrScheme name="">
      <a:dk1>
        <a:srgbClr val="000000"/>
      </a:dk1>
      <a:lt1>
        <a:srgbClr val="006600"/>
      </a:lt1>
      <a:dk2>
        <a:srgbClr val="000000"/>
      </a:dk2>
      <a:lt2>
        <a:srgbClr val="808080"/>
      </a:lt2>
      <a:accent1>
        <a:srgbClr val="00CC99"/>
      </a:accent1>
      <a:accent2>
        <a:srgbClr val="3333CC"/>
      </a:accent2>
      <a:accent3>
        <a:srgbClr val="AAB8AA"/>
      </a:accent3>
      <a:accent4>
        <a:srgbClr val="000000"/>
      </a:accent4>
      <a:accent5>
        <a:srgbClr val="AAE2CA"/>
      </a:accent5>
      <a:accent6>
        <a:srgbClr val="2D2DB9"/>
      </a:accent6>
      <a:hlink>
        <a:srgbClr val="FFFFFF"/>
      </a:hlink>
      <a:folHlink>
        <a:srgbClr val="0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2027</TotalTime>
  <Words>890</Words>
  <Application>Microsoft Office PowerPoint</Application>
  <PresentationFormat>On-screen Show (4:3)</PresentationFormat>
  <Paragraphs>125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Presentation</vt:lpstr>
      <vt:lpstr> </vt:lpstr>
      <vt:lpstr>PowerPoint Presentation</vt:lpstr>
      <vt:lpstr>1 for 100</vt:lpstr>
      <vt:lpstr>1 for 200</vt:lpstr>
      <vt:lpstr>1 for 300</vt:lpstr>
      <vt:lpstr>1 for 400</vt:lpstr>
      <vt:lpstr>1 for 500</vt:lpstr>
      <vt:lpstr>2 for 100</vt:lpstr>
      <vt:lpstr>2 for 200</vt:lpstr>
      <vt:lpstr>2 for 300</vt:lpstr>
      <vt:lpstr>2 for 400 </vt:lpstr>
      <vt:lpstr>2 for 500</vt:lpstr>
      <vt:lpstr>3 for 100</vt:lpstr>
      <vt:lpstr>3 for 200</vt:lpstr>
      <vt:lpstr>3 for 300</vt:lpstr>
      <vt:lpstr>3 for 400 </vt:lpstr>
      <vt:lpstr>3 for 500</vt:lpstr>
      <vt:lpstr>4 for 100</vt:lpstr>
      <vt:lpstr>4 for 200</vt:lpstr>
      <vt:lpstr>4 for 300</vt:lpstr>
      <vt:lpstr>4 for 400</vt:lpstr>
      <vt:lpstr>4 for 500</vt:lpstr>
      <vt:lpstr>5 for 100</vt:lpstr>
      <vt:lpstr>5 for 200</vt:lpstr>
      <vt:lpstr>5 for 300</vt:lpstr>
      <vt:lpstr>5 for 400</vt:lpstr>
      <vt:lpstr>5 for 500</vt:lpstr>
      <vt:lpstr>PowerPoint Presentation</vt:lpstr>
      <vt:lpstr>PowerPoint Presentation</vt:lpstr>
    </vt:vector>
  </TitlesOfParts>
  <Company>CJC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CCNA Jeopardy Template</dc:title>
  <dc:subject>Review and Quiz</dc:subject>
  <dc:creator>Robert C. Gates</dc:creator>
  <cp:lastModifiedBy>Robert Gates</cp:lastModifiedBy>
  <cp:revision>391</cp:revision>
  <dcterms:created xsi:type="dcterms:W3CDTF">2000-06-26T17:56:44Z</dcterms:created>
  <dcterms:modified xsi:type="dcterms:W3CDTF">2017-03-04T14:23:58Z</dcterms:modified>
</cp:coreProperties>
</file>