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CC"/>
    <a:srgbClr val="99FF66"/>
    <a:srgbClr val="FFCC99"/>
    <a:srgbClr val="FFCC66"/>
    <a:srgbClr val="66FF99"/>
    <a:srgbClr val="FF5050"/>
    <a:srgbClr val="00FFFF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4" autoAdjust="0"/>
    <p:restoredTop sz="94714" autoAdjust="0"/>
  </p:normalViewPr>
  <p:slideViewPr>
    <p:cSldViewPr showGuides="1">
      <p:cViewPr varScale="1">
        <p:scale>
          <a:sx n="71" d="100"/>
          <a:sy n="71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7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9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78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38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4014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7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353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8212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775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jpeg"/><Relationship Id="rId7" Type="http://schemas.openxmlformats.org/officeDocument/2006/relationships/image" Target="../media/image21.gif"/><Relationship Id="rId12" Type="http://schemas.openxmlformats.org/officeDocument/2006/relationships/image" Target="../media/image1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slide" Target="slide2.xml"/><Relationship Id="rId5" Type="http://schemas.openxmlformats.org/officeDocument/2006/relationships/image" Target="../media/image20.jpeg"/><Relationship Id="rId10" Type="http://schemas.openxmlformats.org/officeDocument/2006/relationships/image" Target="../media/image24.gif"/><Relationship Id="rId4" Type="http://schemas.openxmlformats.org/officeDocument/2006/relationships/image" Target="../media/image19.jpeg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14700" y="3230562"/>
            <a:ext cx="2514600" cy="2865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200" b="1" dirty="0">
                <a:solidFill>
                  <a:srgbClr val="FFFFCC"/>
                </a:solidFill>
              </a:rPr>
              <a:t>?</a:t>
            </a:r>
            <a:endParaRPr lang="en-US" altLang="en-US" sz="1800" dirty="0">
              <a:solidFill>
                <a:srgbClr val="FFFF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360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77000" y="55626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hlink"/>
                </a:solidFill>
                <a:latin typeface="Arial" charset="0"/>
              </a:defRPr>
            </a:lvl1pPr>
            <a:lvl2pPr>
              <a:defRPr sz="4400">
                <a:solidFill>
                  <a:schemeClr val="hlink"/>
                </a:solidFill>
                <a:latin typeface="Arial" charset="0"/>
              </a:defRPr>
            </a:lvl2pPr>
            <a:lvl3pPr>
              <a:defRPr sz="4400">
                <a:solidFill>
                  <a:schemeClr val="hlink"/>
                </a:solidFill>
                <a:latin typeface="Arial" charset="0"/>
              </a:defRPr>
            </a:lvl3pPr>
            <a:lvl4pPr>
              <a:defRPr sz="4400">
                <a:solidFill>
                  <a:schemeClr val="hlink"/>
                </a:solidFill>
                <a:latin typeface="Arial" charset="0"/>
              </a:defRPr>
            </a:lvl4pPr>
            <a:lvl5pPr>
              <a:defRPr sz="4400">
                <a:solidFill>
                  <a:schemeClr val="hlink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Interactive Topic Test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809750" y="692467"/>
            <a:ext cx="54292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Cognitive Psychology</a:t>
            </a:r>
            <a:endParaRPr lang="en-US" altLang="en-US" sz="80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489950" y="64912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rcg</a:t>
            </a:r>
          </a:p>
        </p:txBody>
      </p:sp>
      <p:pic>
        <p:nvPicPr>
          <p:cNvPr id="9" name="Picture 14" descr="2mickeymou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1" y="4154773"/>
            <a:ext cx="904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miss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2" grpId="0"/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300" y="3071812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300</a:t>
            </a:r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4755357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(general) and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(specific)?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32510" y="3429000"/>
            <a:ext cx="58027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two factors in spearman’s two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factor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Image result for psych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57200"/>
            <a:ext cx="238125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3316" grpId="0" autoUpdateAnimBg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6319838"/>
            <a:ext cx="3429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400 </a:t>
            </a:r>
          </a:p>
        </p:txBody>
      </p:sp>
      <p:sp>
        <p:nvSpPr>
          <p:cNvPr id="143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-35315" y="1143000"/>
            <a:ext cx="914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Naturalist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Intelligence (“Nature Smart”)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Musical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Intelligence (“Musical Smart”)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Logical-Mathematical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Intelligence (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Number/Reasoning Smart)</a:t>
            </a:r>
            <a:endParaRPr lang="en-US" altLang="en-US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Existential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Intelligence (Philosophy Smart)</a:t>
            </a:r>
            <a:endParaRPr lang="en-US" altLang="en-US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Interpersonal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Intelligence (People Smart”)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Bodily-Kinesthetic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Intelligence (“Body Smart”)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Linguistic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Intelligence (Word Smart)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Intra-personal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Intelligence (Self Smart”)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9. </a:t>
            </a:r>
            <a:r>
              <a:rPr lang="en-US" altLang="en-US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Spatial Intelligence 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(“Picture Smart”)?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258762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Gardner’s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nine multiple intelligences.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40" grpId="0" autoUpdateAnimBg="0"/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45730"/>
            <a:ext cx="19050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500</a:t>
            </a:r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2050"/>
            <a:ext cx="758825" cy="61277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analytical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creative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altLang="en-US" sz="32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practical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42572" y="689123"/>
            <a:ext cx="76581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three kinds of intelligences purposed in Sternberg's triachic theory.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75185"/>
            <a:ext cx="6040840" cy="405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 autoUpdateAnimBg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5062" y="17526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100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58025" y="4492711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heuristic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95925" y="2397948"/>
            <a:ext cx="8382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________ is an educated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guess based on prior experiences that helps narrow down the possible solutions for a problem; also known as a “</a:t>
            </a:r>
            <a:r>
              <a:rPr lang="en-US" altLang="en-US" sz="32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rule of thumb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utoUpdateAnimBg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0" y="1752600"/>
            <a:ext cx="17145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200</a:t>
            </a: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9200" y="3843867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intelligence </a:t>
            </a:r>
            <a:r>
              <a:rPr lang="en-US" altLang="en-US" sz="32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quotient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altLang="en-US" sz="32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IQ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11" name="Text Box 1059"/>
          <p:cNvSpPr txBox="1">
            <a:spLocks noChangeArrowheads="1"/>
          </p:cNvSpPr>
          <p:nvPr/>
        </p:nvSpPr>
        <p:spPr bwMode="auto">
          <a:xfrm>
            <a:off x="1828800" y="2438400"/>
            <a:ext cx="596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number representing a measure of 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intelligence.</a:t>
            </a:r>
            <a:endParaRPr lang="en-US" altLang="en-US" sz="36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/>
      <p:bldP spid="24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3457576"/>
            <a:ext cx="19050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300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81200" y="49530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deviation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5366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 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_________ IQ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 replaced the ratio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IQ.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Image result for IQ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04" y="228600"/>
            <a:ext cx="34385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utoUpdateAnimBg="0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990600"/>
            <a:ext cx="1752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400 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599" y="1782395"/>
            <a:ext cx="853281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 is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tendency of a test to produce the same scores again and again each time it is given to the same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people.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 is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degree to which a test actually measures what it’s supposed to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measure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51806" y="5296429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Reliability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altLang="en-US" sz="32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Validity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1" grpId="0"/>
      <p:bldP spid="194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900" y="304800"/>
            <a:ext cx="2362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500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48200" y="4646874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normal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8013" y="943381"/>
            <a:ext cx="8153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_______distribution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a very important statistical data distribution pattern occurring in many natural phenomena, such as height, blood pressure, lengths of objects produced by machines, etc.  </a:t>
            </a:r>
          </a:p>
        </p:txBody>
      </p:sp>
      <p:pic>
        <p:nvPicPr>
          <p:cNvPr id="2050" name="Picture 2" descr="Image result for normal distru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974038"/>
            <a:ext cx="3242287" cy="19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 autoUpdateAnimBg="0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600200"/>
            <a:ext cx="3048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100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42179" y="4731736"/>
            <a:ext cx="6330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fixedness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62000" y="2397948"/>
            <a:ext cx="7620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 _________ is a mental block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problem solving that comes from thinking about objects only in terms of their typical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 autoUpdateAnimBg="0"/>
      <p:bldP spid="21507" grpId="0" animBg="1"/>
      <p:bldP spid="215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52400"/>
            <a:ext cx="3200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200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67000" y="2747903"/>
            <a:ext cx="3924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Deviation?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85750" y="685800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 IQ scores are a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measure of intelligence that assumes that IQ is normally distributed around a mean of 100 with a standard deviation of about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6" name="Picture 4" descr="Image result for Normal Distribution stanford b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3429000"/>
            <a:ext cx="50196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1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nimBg="1"/>
      <p:bldP spid="22533" grpId="0"/>
      <p:bldP spid="225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288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6576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864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3152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8288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6576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4864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3152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8288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6576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4864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73152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8288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6576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4864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3152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8288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6576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4864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73152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2" name="Rectangle 70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 useBgFill="1">
        <p:nvSpPr>
          <p:cNvPr id="3143" name="Rectangle 71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altLang="en-US" sz="6600" i="1">
              <a:solidFill>
                <a:srgbClr val="00FFFF"/>
              </a:solidFill>
              <a:latin typeface="Arial" charset="0"/>
            </a:endParaRPr>
          </a:p>
        </p:txBody>
      </p:sp>
      <p:sp useBgFill="1">
        <p:nvSpPr>
          <p:cNvPr id="3144" name="Rectangle 72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altLang="en-US" sz="6600" i="1">
              <a:solidFill>
                <a:srgbClr val="99FF66"/>
              </a:solidFill>
              <a:latin typeface="Arial" charset="0"/>
            </a:endParaRPr>
          </a:p>
        </p:txBody>
      </p:sp>
      <p:sp useBgFill="1">
        <p:nvSpPr>
          <p:cNvPr id="3145" name="Rectangle 73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rgbClr val="FFCC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7" name="Rectangle 75"/>
          <p:cNvSpPr>
            <a:spLocks noChangeArrowheads="1"/>
          </p:cNvSpPr>
          <p:nvPr/>
        </p:nvSpPr>
        <p:spPr bwMode="auto">
          <a:xfrm>
            <a:off x="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8" name="Rectangle 76"/>
          <p:cNvSpPr>
            <a:spLocks noChangeArrowheads="1"/>
          </p:cNvSpPr>
          <p:nvPr/>
        </p:nvSpPr>
        <p:spPr bwMode="auto">
          <a:xfrm>
            <a:off x="18288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9" name="Rectangle 77"/>
          <p:cNvSpPr>
            <a:spLocks noChangeArrowheads="1"/>
          </p:cNvSpPr>
          <p:nvPr/>
        </p:nvSpPr>
        <p:spPr bwMode="auto">
          <a:xfrm>
            <a:off x="36576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0" name="Rectangle 78"/>
          <p:cNvSpPr>
            <a:spLocks noChangeArrowheads="1"/>
          </p:cNvSpPr>
          <p:nvPr/>
        </p:nvSpPr>
        <p:spPr bwMode="auto">
          <a:xfrm>
            <a:off x="54864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1" name="Rectangle 79"/>
          <p:cNvSpPr>
            <a:spLocks noChangeArrowheads="1"/>
          </p:cNvSpPr>
          <p:nvPr/>
        </p:nvSpPr>
        <p:spPr bwMode="auto">
          <a:xfrm>
            <a:off x="73152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6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2" name="Rectangle 80"/>
          <p:cNvSpPr>
            <a:spLocks noChangeArrowheads="1"/>
          </p:cNvSpPr>
          <p:nvPr/>
        </p:nvSpPr>
        <p:spPr bwMode="auto">
          <a:xfrm>
            <a:off x="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7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3" name="Rectangle 81"/>
          <p:cNvSpPr>
            <a:spLocks noChangeArrowheads="1"/>
          </p:cNvSpPr>
          <p:nvPr/>
        </p:nvSpPr>
        <p:spPr bwMode="auto">
          <a:xfrm>
            <a:off x="18288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8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4" name="Rectangle 82"/>
          <p:cNvSpPr>
            <a:spLocks noChangeArrowheads="1"/>
          </p:cNvSpPr>
          <p:nvPr/>
        </p:nvSpPr>
        <p:spPr bwMode="auto">
          <a:xfrm>
            <a:off x="36576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9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5" name="Rectangle 83"/>
          <p:cNvSpPr>
            <a:spLocks noChangeArrowheads="1"/>
          </p:cNvSpPr>
          <p:nvPr/>
        </p:nvSpPr>
        <p:spPr bwMode="auto">
          <a:xfrm>
            <a:off x="54864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0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6" name="Rectangle 84"/>
          <p:cNvSpPr>
            <a:spLocks noChangeArrowheads="1"/>
          </p:cNvSpPr>
          <p:nvPr/>
        </p:nvSpPr>
        <p:spPr bwMode="auto">
          <a:xfrm>
            <a:off x="73152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1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7" name="Rectangle 85"/>
          <p:cNvSpPr>
            <a:spLocks noChangeArrowheads="1"/>
          </p:cNvSpPr>
          <p:nvPr/>
        </p:nvSpPr>
        <p:spPr bwMode="auto">
          <a:xfrm>
            <a:off x="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2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8" name="Rectangle 86"/>
          <p:cNvSpPr>
            <a:spLocks noChangeArrowheads="1"/>
          </p:cNvSpPr>
          <p:nvPr/>
        </p:nvSpPr>
        <p:spPr bwMode="auto">
          <a:xfrm>
            <a:off x="18288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3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9" name="Rectangle 87"/>
          <p:cNvSpPr>
            <a:spLocks noChangeArrowheads="1"/>
          </p:cNvSpPr>
          <p:nvPr/>
        </p:nvSpPr>
        <p:spPr bwMode="auto">
          <a:xfrm>
            <a:off x="36576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4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0" name="Rectangle 88"/>
          <p:cNvSpPr>
            <a:spLocks noChangeArrowheads="1"/>
          </p:cNvSpPr>
          <p:nvPr/>
        </p:nvSpPr>
        <p:spPr bwMode="auto">
          <a:xfrm>
            <a:off x="54864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5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1" name="Rectangle 89"/>
          <p:cNvSpPr>
            <a:spLocks noChangeArrowheads="1"/>
          </p:cNvSpPr>
          <p:nvPr/>
        </p:nvSpPr>
        <p:spPr bwMode="auto">
          <a:xfrm>
            <a:off x="73152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6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2" name="Rectangle 90"/>
          <p:cNvSpPr>
            <a:spLocks noChangeArrowheads="1"/>
          </p:cNvSpPr>
          <p:nvPr/>
        </p:nvSpPr>
        <p:spPr bwMode="auto">
          <a:xfrm>
            <a:off x="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7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3" name="Rectangle 91"/>
          <p:cNvSpPr>
            <a:spLocks noChangeArrowheads="1"/>
          </p:cNvSpPr>
          <p:nvPr/>
        </p:nvSpPr>
        <p:spPr bwMode="auto">
          <a:xfrm>
            <a:off x="18288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8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4" name="Rectangle 92"/>
          <p:cNvSpPr>
            <a:spLocks noChangeArrowheads="1"/>
          </p:cNvSpPr>
          <p:nvPr/>
        </p:nvSpPr>
        <p:spPr bwMode="auto">
          <a:xfrm>
            <a:off x="36576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9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5" name="Rectangle 93"/>
          <p:cNvSpPr>
            <a:spLocks noChangeArrowheads="1"/>
          </p:cNvSpPr>
          <p:nvPr/>
        </p:nvSpPr>
        <p:spPr bwMode="auto">
          <a:xfrm>
            <a:off x="54864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0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6" name="Rectangle 94"/>
          <p:cNvSpPr>
            <a:spLocks noChangeArrowheads="1"/>
          </p:cNvSpPr>
          <p:nvPr/>
        </p:nvSpPr>
        <p:spPr bwMode="auto">
          <a:xfrm>
            <a:off x="73152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1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7" name="Rectangle 95"/>
          <p:cNvSpPr>
            <a:spLocks noChangeArrowheads="1"/>
          </p:cNvSpPr>
          <p:nvPr/>
        </p:nvSpPr>
        <p:spPr bwMode="auto">
          <a:xfrm>
            <a:off x="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2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8" name="Rectangle 96"/>
          <p:cNvSpPr>
            <a:spLocks noChangeArrowheads="1"/>
          </p:cNvSpPr>
          <p:nvPr/>
        </p:nvSpPr>
        <p:spPr bwMode="auto">
          <a:xfrm>
            <a:off x="18288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3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9" name="Rectangle 97"/>
          <p:cNvSpPr>
            <a:spLocks noChangeArrowheads="1"/>
          </p:cNvSpPr>
          <p:nvPr/>
        </p:nvSpPr>
        <p:spPr bwMode="auto">
          <a:xfrm>
            <a:off x="36576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4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0" name="Rectangle 98"/>
          <p:cNvSpPr>
            <a:spLocks noChangeArrowheads="1"/>
          </p:cNvSpPr>
          <p:nvPr/>
        </p:nvSpPr>
        <p:spPr bwMode="auto">
          <a:xfrm>
            <a:off x="54864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5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1" name="Rectangle 99">
            <a:hlinkClick r:id="rId26" action="ppaction://hlinksldjump">
              <a:snd r:embed="rId27" name="WHOOSH.WAV"/>
            </a:hlinkClick>
          </p:cNvPr>
          <p:cNvSpPr>
            <a:spLocks noChangeArrowheads="1"/>
          </p:cNvSpPr>
          <p:nvPr/>
        </p:nvSpPr>
        <p:spPr bwMode="auto">
          <a:xfrm>
            <a:off x="73152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6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399" y="2209800"/>
            <a:ext cx="5029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300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4193" y="4230469"/>
            <a:ext cx="8075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6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academic </a:t>
            </a:r>
            <a:r>
              <a:rPr lang="en-US" altLang="en-US" sz="36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success</a:t>
            </a:r>
            <a:r>
              <a:rPr lang="en-US" altLang="en-US" sz="36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6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43693" y="2828835"/>
            <a:ext cx="8456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IQ tests are generally valid for predicting 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 _______and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job 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performanc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utoUpdateAnimBg="0"/>
      <p:bldP spid="23561" grpId="0"/>
      <p:bldP spid="235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900" y="457200"/>
            <a:ext cx="2362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4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400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56064" y="2514600"/>
            <a:ext cx="464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6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altLang="en-US" sz="36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eritability</a:t>
            </a: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6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6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1714500" y="1103346"/>
            <a:ext cx="571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___________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IQ is estimated at 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.5.</a:t>
            </a:r>
            <a:endParaRPr lang="en-US" altLang="en-US" sz="36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6929" y="3434443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Heritability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 is a statistic used in breeding and genetics works that estimates how much variation in a phenotypic trait in a population is due to genetic variation among individuals in that population. Other causes of measured variation in a trait are characterized as environmental factors, including measurement 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error.</a:t>
            </a:r>
            <a:r>
              <a:rPr lang="en-US" i="1" dirty="0" smtClean="0">
                <a:latin typeface="+mn-lt"/>
              </a:rPr>
              <a:t>.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1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nimBg="1"/>
      <p:bldP spid="24580" grpId="0" autoUpdateAnimBg="0"/>
      <p:bldP spid="2460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1279" y="1633538"/>
            <a:ext cx="19431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4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500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97629" y="5065931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6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Flynn</a:t>
            </a: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" y="3124200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_____ effect notes that IQ scores are steadily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increasing over time in modernized 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countries.</a:t>
            </a:r>
            <a:endParaRPr lang="en-US" altLang="en-US" sz="36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Image result for flynn eff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9" y="609600"/>
            <a:ext cx="2019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utoUpdateAnimBg="0"/>
      <p:bldP spid="25608" grpId="0"/>
      <p:bldP spid="25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1828800"/>
            <a:ext cx="1600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100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14600" y="4800599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mental set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90600" y="2438400"/>
            <a:ext cx="7162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tendency for people to persist in using problem-solving patterns that have worked for them in the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 describes a ______ 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 autoUpdateAnimBg="0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199" y="1600200"/>
            <a:ext cx="2133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200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6613" y="4800600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4000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gifted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333500" y="3200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57993" y="2263676"/>
            <a:ext cx="82280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percent of the population falling on the upper end of the normal curve and typically possessing an IQ of 130 or 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above are _______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77" y="457200"/>
            <a:ext cx="1547813" cy="15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2" grpId="0" autoUpdateAnimBg="0"/>
      <p:bldP spid="276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1828800"/>
            <a:ext cx="2209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4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300</a:t>
            </a:r>
          </a:p>
        </p:txBody>
      </p:sp>
      <p:sp>
        <p:nvSpPr>
          <p:cNvPr id="286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55146" y="44958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Stereotype 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threat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97946" y="2357497"/>
            <a:ext cx="7848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 ______ is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situational predicament in which people are or feel themselves to be at risk of conforming to stereotypes about their social group.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nimBg="1"/>
      <p:bldP spid="28676" grpId="0" autoUpdateAnimBg="0"/>
      <p:bldP spid="28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6764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400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86050" y="4401234"/>
            <a:ext cx="3771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6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parse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5800" y="2436674"/>
            <a:ext cx="7772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______ is to analyze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syntactically by assigning a constituent structure to (a sentence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).</a:t>
            </a:r>
            <a:endParaRPr lang="en-US" altLang="en-US" sz="36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1" grpId="0" autoUpdateAnimBg="0"/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243638"/>
            <a:ext cx="2286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500</a:t>
            </a: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8787" y="4743271"/>
            <a:ext cx="82280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the </a:t>
            </a:r>
            <a:r>
              <a:rPr lang="en-US" altLang="en-US" sz="3600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Linguistic </a:t>
            </a:r>
            <a:r>
              <a:rPr lang="en-US" altLang="en-US" sz="36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Relativity Hypothesis</a:t>
            </a:r>
            <a:r>
              <a:rPr lang="en-US" altLang="en-US" sz="36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6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30213" y="3429000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 that thought processes and concepts are controlled by </a:t>
            </a:r>
            <a:r>
              <a:rPr lang="en-US" altLang="en-US" sz="3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language. </a:t>
            </a:r>
            <a:endParaRPr lang="en-US" altLang="en-US" sz="36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8" name="Picture 4" descr="Image result for Linguistic Relativity Hypo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93" y="370219"/>
            <a:ext cx="4939414" cy="290638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24" grpId="0" autoUpdateAnimBg="0"/>
      <p:bldP spid="307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095500" y="2590800"/>
            <a:ext cx="49530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  <a:latin typeface="Arial" charset="0"/>
              </a:rPr>
              <a:t>The End</a:t>
            </a:r>
            <a:r>
              <a:rPr lang="en-US" altLang="en-US" sz="32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8499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34200" y="6248400"/>
            <a:ext cx="762000" cy="609600"/>
          </a:xfrm>
          <a:prstGeom prst="actionButtonHom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85800" cy="609600"/>
          </a:xfrm>
          <a:prstGeom prst="actionButtonInformatio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" name="Picture 10" descr="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600200"/>
            <a:ext cx="635000" cy="889000"/>
          </a:xfrm>
          <a:prstGeom prst="rect">
            <a:avLst/>
          </a:prstGeom>
          <a:noFill/>
          <a:effectLst>
            <a:outerShdw dist="45791" dir="3378596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609600" cy="9144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lifespan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635000" cy="8890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2mickeymous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904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2mickeymouse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10100"/>
            <a:ext cx="895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9" name="Picture 17" descr="2mickey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 descr="2mickeymous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 descr="2mickeymouse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48200"/>
            <a:ext cx="742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2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609600"/>
            <a:ext cx="1547813" cy="15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animBg="1"/>
      <p:bldP spid="84997" grpId="0" animBg="1"/>
      <p:bldP spid="8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124200"/>
            <a:ext cx="2286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100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5300" y="3810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_________ is an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original or first model of something from which other forms are copied 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developed.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14600" y="5663625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prototype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Image result for prototype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" y="476250"/>
            <a:ext cx="780585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/>
      <p:bldP spid="4105" grpId="0"/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14478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200</a:t>
            </a:r>
          </a:p>
        </p:txBody>
      </p:sp>
      <p:sp>
        <p:nvSpPr>
          <p:cNvPr id="51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91393" y="5380038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confirmatio</a:t>
            </a:r>
            <a:r>
              <a:rPr lang="en-US" altLang="en-US" sz="3200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</a:t>
            </a: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8787" y="3124200"/>
            <a:ext cx="82280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tendency to search for evidence that fits one’s beliefs while ignoring any evidence that does not fit those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beliefs is known as __________ bias.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Image result for search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utoUpdateAnimBg="0"/>
      <p:bldP spid="819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495424"/>
            <a:ext cx="18288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300</a:t>
            </a:r>
          </a:p>
        </p:txBody>
      </p:sp>
      <p:sp>
        <p:nvSpPr>
          <p:cNvPr id="61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61282" y="5658863"/>
            <a:ext cx="64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Convergent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1450" y="3429000"/>
            <a:ext cx="88391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 thinking occurs when a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 is seen as having only one answer, &amp;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all lines of thinking will eventually lead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that single answer, using previous knowledge &amp;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logic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3074" name="Picture 2" descr="Image result for Convergen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19" y="80962"/>
            <a:ext cx="2838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 autoUpdateAnimBg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547" y="1066800"/>
            <a:ext cx="1866900" cy="457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400</a:t>
            </a:r>
          </a:p>
        </p:txBody>
      </p:sp>
      <p:sp>
        <p:nvSpPr>
          <p:cNvPr id="71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0550" y="2590800"/>
            <a:ext cx="79629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 thinking occurs when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person starts from one point and comes up with many different ideas or possibilities based on that point (a kind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creativity).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71897" y="49530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divergent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098" name="Picture 2" descr="Image result for explod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5" grpId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447800"/>
            <a:ext cx="25146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500</a:t>
            </a:r>
          </a:p>
        </p:txBody>
      </p:sp>
      <p:sp>
        <p:nvSpPr>
          <p:cNvPr id="81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420318" y="56642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Intelligence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95300" y="3200400"/>
            <a:ext cx="8153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 is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ability to learn from one’s experiences, acquire knowledge, and use resources effectively in adapting to new situations or solving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4" name="Picture 4" descr="http://www.artintelgroup.com/wp-content/uploads/2014/05/artificial-ai-b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3" y="326571"/>
            <a:ext cx="42386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201" grpId="0"/>
      <p:bldP spid="8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74821" y="1553936"/>
            <a:ext cx="1676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100</a:t>
            </a:r>
          </a:p>
        </p:txBody>
      </p:sp>
      <p:sp>
        <p:nvSpPr>
          <p:cNvPr id="112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76450" y="4770060"/>
            <a:ext cx="499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an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lgorithm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7200" y="320040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_________ is a very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specific, step-by-step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procedure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solving certain types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problems. 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6" name="Picture 2" descr="Image result for algorithm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21" y="3156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utoUpdateAnimBg="0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1014" y="3886200"/>
            <a:ext cx="16764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200</a:t>
            </a:r>
          </a:p>
        </p:txBody>
      </p:sp>
      <p:sp>
        <p:nvSpPr>
          <p:cNvPr id="122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9714" y="5105400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intellectual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nd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emotional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8971" y="4388189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two major types of intelligence.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174" name="Picture 6" descr="http://goodnutritionadvice.com/wp-content/uploads/2016/09/aging-and-intellig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85" y="-152400"/>
            <a:ext cx="6458857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 autoUpdateAnimBg="0"/>
      <p:bldP spid="12293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66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B8AA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0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2022</TotalTime>
  <Words>800</Words>
  <Application>Microsoft Office PowerPoint</Application>
  <PresentationFormat>On-screen Show (4:3)</PresentationFormat>
  <Paragraphs>121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PowerPoint Presentation</vt:lpstr>
      <vt:lpstr>PowerPoint Presentation</vt:lpstr>
      <vt:lpstr>1 for 100</vt:lpstr>
      <vt:lpstr>1 for 200</vt:lpstr>
      <vt:lpstr>1 for 300</vt:lpstr>
      <vt:lpstr>1 for 400</vt:lpstr>
      <vt:lpstr>1 for 500</vt:lpstr>
      <vt:lpstr>2 for 100</vt:lpstr>
      <vt:lpstr>2 for 200</vt:lpstr>
      <vt:lpstr>2 for 300</vt:lpstr>
      <vt:lpstr>2 for 400 </vt:lpstr>
      <vt:lpstr>2 for 500</vt:lpstr>
      <vt:lpstr>3 for 100</vt:lpstr>
      <vt:lpstr>3 for 200</vt:lpstr>
      <vt:lpstr>3 for 300</vt:lpstr>
      <vt:lpstr>3 for 400 </vt:lpstr>
      <vt:lpstr>3 for 500</vt:lpstr>
      <vt:lpstr>4 for 100</vt:lpstr>
      <vt:lpstr>4 for 200</vt:lpstr>
      <vt:lpstr>4 for 300</vt:lpstr>
      <vt:lpstr>4 for 400</vt:lpstr>
      <vt:lpstr>4 for 500</vt:lpstr>
      <vt:lpstr>5 for 100</vt:lpstr>
      <vt:lpstr>5 for 200</vt:lpstr>
      <vt:lpstr>5 for 300</vt:lpstr>
      <vt:lpstr>5 for 400</vt:lpstr>
      <vt:lpstr>5 for 500</vt:lpstr>
      <vt:lpstr>PowerPoint Presentation</vt:lpstr>
      <vt:lpstr>PowerPoint Presentation</vt:lpstr>
    </vt:vector>
  </TitlesOfParts>
  <Company>CJC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 Jeopardy Template</dc:title>
  <dc:subject>Review and Quiz</dc:subject>
  <dc:creator>Robert C. Gates</dc:creator>
  <cp:lastModifiedBy>Robert Gates</cp:lastModifiedBy>
  <cp:revision>413</cp:revision>
  <dcterms:created xsi:type="dcterms:W3CDTF">2000-06-26T17:56:44Z</dcterms:created>
  <dcterms:modified xsi:type="dcterms:W3CDTF">2017-03-03T03:14:26Z</dcterms:modified>
</cp:coreProperties>
</file>