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8" r:id="rId29"/>
    <p:sldId id="285" r:id="rId30"/>
    <p:sldId id="287" r:id="rId31"/>
  </p:sldIdLst>
  <p:sldSz cx="9144000" cy="6858000" type="screen4x3"/>
  <p:notesSz cx="6858000" cy="9144000"/>
  <p:defaultTextStyle>
    <a:defPPr>
      <a:defRPr lang="en-US"/>
    </a:defPPr>
    <a:lvl1pPr algn="ctr"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66FF99"/>
    <a:srgbClr val="F8F8F8"/>
    <a:srgbClr val="FFCC66"/>
    <a:srgbClr val="33CC33"/>
    <a:srgbClr val="FFFFCC"/>
    <a:srgbClr val="00FFFF"/>
    <a:srgbClr val="FF5050"/>
    <a:srgbClr val="99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48" autoAdjust="0"/>
    <p:restoredTop sz="94633" autoAdjust="0"/>
  </p:normalViewPr>
  <p:slideViewPr>
    <p:cSldViewPr showGuides="1">
      <p:cViewPr>
        <p:scale>
          <a:sx n="59" d="100"/>
          <a:sy n="59" d="100"/>
        </p:scale>
        <p:origin x="-714" y="-2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70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137157077"/>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483109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864878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57093842"/>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771401454"/>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295574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2490868"/>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09317662"/>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13532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982124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711775807"/>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eaLnBrk="0" fontAlgn="base" hangingPunct="0">
        <a:spcBef>
          <a:spcPct val="0"/>
        </a:spcBef>
        <a:spcAft>
          <a:spcPct val="0"/>
        </a:spcAft>
        <a:defRPr sz="4400">
          <a:solidFill>
            <a:schemeClr val="hlink"/>
          </a:solidFill>
          <a:latin typeface="+mj-lt"/>
          <a:ea typeface="+mj-ea"/>
          <a:cs typeface="+mj-cs"/>
        </a:defRPr>
      </a:lvl1pPr>
      <a:lvl2pPr algn="ctr" rtl="0" eaLnBrk="0" fontAlgn="base" hangingPunct="0">
        <a:spcBef>
          <a:spcPct val="0"/>
        </a:spcBef>
        <a:spcAft>
          <a:spcPct val="0"/>
        </a:spcAft>
        <a:defRPr sz="4400">
          <a:solidFill>
            <a:schemeClr val="hlink"/>
          </a:solidFill>
          <a:latin typeface="Arial" charset="0"/>
        </a:defRPr>
      </a:lvl2pPr>
      <a:lvl3pPr algn="ctr" rtl="0" eaLnBrk="0" fontAlgn="base" hangingPunct="0">
        <a:spcBef>
          <a:spcPct val="0"/>
        </a:spcBef>
        <a:spcAft>
          <a:spcPct val="0"/>
        </a:spcAft>
        <a:defRPr sz="4400">
          <a:solidFill>
            <a:schemeClr val="hlink"/>
          </a:solidFill>
          <a:latin typeface="Arial" charset="0"/>
        </a:defRPr>
      </a:lvl3pPr>
      <a:lvl4pPr algn="ctr" rtl="0" eaLnBrk="0" fontAlgn="base" hangingPunct="0">
        <a:spcBef>
          <a:spcPct val="0"/>
        </a:spcBef>
        <a:spcAft>
          <a:spcPct val="0"/>
        </a:spcAft>
        <a:defRPr sz="4400">
          <a:solidFill>
            <a:schemeClr val="hlink"/>
          </a:solidFill>
          <a:latin typeface="Arial" charset="0"/>
        </a:defRPr>
      </a:lvl4pPr>
      <a:lvl5pPr algn="ctr" rtl="0" eaLnBrk="0" fontAlgn="base" hangingPunct="0">
        <a:spcBef>
          <a:spcPct val="0"/>
        </a:spcBef>
        <a:spcAft>
          <a:spcPct val="0"/>
        </a:spcAft>
        <a:defRPr sz="4400">
          <a:solidFill>
            <a:schemeClr val="hlink"/>
          </a:solidFill>
          <a:latin typeface="Arial" charset="0"/>
        </a:defRPr>
      </a:lvl5pPr>
      <a:lvl6pPr marL="457200" algn="ctr" rtl="0" eaLnBrk="0" fontAlgn="base" hangingPunct="0">
        <a:spcBef>
          <a:spcPct val="0"/>
        </a:spcBef>
        <a:spcAft>
          <a:spcPct val="0"/>
        </a:spcAft>
        <a:defRPr sz="4400">
          <a:solidFill>
            <a:schemeClr val="hlink"/>
          </a:solidFill>
          <a:latin typeface="Arial" charset="0"/>
        </a:defRPr>
      </a:lvl6pPr>
      <a:lvl7pPr marL="914400" algn="ctr" rtl="0" eaLnBrk="0" fontAlgn="base" hangingPunct="0">
        <a:spcBef>
          <a:spcPct val="0"/>
        </a:spcBef>
        <a:spcAft>
          <a:spcPct val="0"/>
        </a:spcAft>
        <a:defRPr sz="4400">
          <a:solidFill>
            <a:schemeClr val="hlink"/>
          </a:solidFill>
          <a:latin typeface="Arial" charset="0"/>
        </a:defRPr>
      </a:lvl7pPr>
      <a:lvl8pPr marL="1371600" algn="ctr" rtl="0" eaLnBrk="0" fontAlgn="base" hangingPunct="0">
        <a:spcBef>
          <a:spcPct val="0"/>
        </a:spcBef>
        <a:spcAft>
          <a:spcPct val="0"/>
        </a:spcAft>
        <a:defRPr sz="4400">
          <a:solidFill>
            <a:schemeClr val="hlink"/>
          </a:solidFill>
          <a:latin typeface="Arial" charset="0"/>
        </a:defRPr>
      </a:lvl8pPr>
      <a:lvl9pPr marL="1828800" algn="ctr" rtl="0" eaLnBrk="0" fontAlgn="base" hangingPunct="0">
        <a:spcBef>
          <a:spcPct val="0"/>
        </a:spcBef>
        <a:spcAft>
          <a:spcPct val="0"/>
        </a:spcAft>
        <a:defRPr sz="4400">
          <a:solidFill>
            <a:schemeClr val="hlink"/>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Ø"/>
        <a:defRPr sz="3200">
          <a:solidFill>
            <a:schemeClr val="hlink"/>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800">
          <a:solidFill>
            <a:schemeClr val="hlink"/>
          </a:solidFill>
          <a:latin typeface="+mn-lt"/>
        </a:defRPr>
      </a:lvl2pPr>
      <a:lvl3pPr marL="1143000" indent="-228600" algn="l" rtl="0" eaLnBrk="0" fontAlgn="base" hangingPunct="0">
        <a:spcBef>
          <a:spcPct val="20000"/>
        </a:spcBef>
        <a:spcAft>
          <a:spcPct val="0"/>
        </a:spcAft>
        <a:buFont typeface="Wingdings" pitchFamily="2" charset="2"/>
        <a:buChar char="Ø"/>
        <a:defRPr sz="2400">
          <a:solidFill>
            <a:schemeClr val="hlink"/>
          </a:solidFill>
          <a:latin typeface="+mn-lt"/>
        </a:defRPr>
      </a:lvl3pPr>
      <a:lvl4pPr marL="1600200" indent="-228600" algn="l" rtl="0" eaLnBrk="0" fontAlgn="base" hangingPunct="0">
        <a:spcBef>
          <a:spcPct val="20000"/>
        </a:spcBef>
        <a:spcAft>
          <a:spcPct val="0"/>
        </a:spcAft>
        <a:buFont typeface="Wingdings" pitchFamily="2" charset="2"/>
        <a:buChar char="Ø"/>
        <a:defRPr sz="2000">
          <a:solidFill>
            <a:schemeClr val="hlink"/>
          </a:solidFill>
          <a:latin typeface="+mn-lt"/>
        </a:defRPr>
      </a:lvl4pPr>
      <a:lvl5pPr marL="2057400" indent="-228600" algn="l" rtl="0" eaLnBrk="0" fontAlgn="base" hangingPunct="0">
        <a:spcBef>
          <a:spcPct val="20000"/>
        </a:spcBef>
        <a:spcAft>
          <a:spcPct val="0"/>
        </a:spcAft>
        <a:buFont typeface="Wingdings" pitchFamily="2" charset="2"/>
        <a:buChar char="Ø"/>
        <a:defRPr sz="2000">
          <a:solidFill>
            <a:schemeClr val="hlink"/>
          </a:solidFill>
          <a:latin typeface="+mn-lt"/>
        </a:defRPr>
      </a:lvl5pPr>
      <a:lvl6pPr marL="2514600" indent="-228600" algn="l" rtl="0" eaLnBrk="0" fontAlgn="base" hangingPunct="0">
        <a:spcBef>
          <a:spcPct val="20000"/>
        </a:spcBef>
        <a:spcAft>
          <a:spcPct val="0"/>
        </a:spcAft>
        <a:buFont typeface="Wingdings" pitchFamily="2" charset="2"/>
        <a:buChar char="Ø"/>
        <a:defRPr sz="2000">
          <a:solidFill>
            <a:schemeClr val="hlink"/>
          </a:solidFill>
          <a:latin typeface="+mn-lt"/>
        </a:defRPr>
      </a:lvl6pPr>
      <a:lvl7pPr marL="2971800" indent="-228600" algn="l" rtl="0" eaLnBrk="0" fontAlgn="base" hangingPunct="0">
        <a:spcBef>
          <a:spcPct val="20000"/>
        </a:spcBef>
        <a:spcAft>
          <a:spcPct val="0"/>
        </a:spcAft>
        <a:buFont typeface="Wingdings" pitchFamily="2" charset="2"/>
        <a:buChar char="Ø"/>
        <a:defRPr sz="2000">
          <a:solidFill>
            <a:schemeClr val="hlink"/>
          </a:solidFill>
          <a:latin typeface="+mn-lt"/>
        </a:defRPr>
      </a:lvl7pPr>
      <a:lvl8pPr marL="3429000" indent="-228600" algn="l" rtl="0" eaLnBrk="0" fontAlgn="base" hangingPunct="0">
        <a:spcBef>
          <a:spcPct val="20000"/>
        </a:spcBef>
        <a:spcAft>
          <a:spcPct val="0"/>
        </a:spcAft>
        <a:buFont typeface="Wingdings" pitchFamily="2" charset="2"/>
        <a:buChar char="Ø"/>
        <a:defRPr sz="2000">
          <a:solidFill>
            <a:schemeClr val="hlink"/>
          </a:solidFill>
          <a:latin typeface="+mn-lt"/>
        </a:defRPr>
      </a:lvl8pPr>
      <a:lvl9pPr marL="3886200" indent="-228600" algn="l" rtl="0" eaLnBrk="0" fontAlgn="base" hangingPunct="0">
        <a:spcBef>
          <a:spcPct val="20000"/>
        </a:spcBef>
        <a:spcAft>
          <a:spcPct val="0"/>
        </a:spcAft>
        <a:buFont typeface="Wingdings" pitchFamily="2" charset="2"/>
        <a:buChar char="Ø"/>
        <a:defRPr sz="2000">
          <a:solidFill>
            <a:schemeClr val="hlink"/>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slide" Target="slide28.xml"/><Relationship Id="rId2" Type="http://schemas.openxmlformats.org/officeDocument/2006/relationships/image" Target="../media/image9.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0.xml"/><Relationship Id="rId18" Type="http://schemas.openxmlformats.org/officeDocument/2006/relationships/slide" Target="slide11.xml"/><Relationship Id="rId26" Type="http://schemas.openxmlformats.org/officeDocument/2006/relationships/slide" Target="slide27.xml"/><Relationship Id="rId3" Type="http://schemas.openxmlformats.org/officeDocument/2006/relationships/slide" Target="slide8.xml"/><Relationship Id="rId21" Type="http://schemas.openxmlformats.org/officeDocument/2006/relationships/slide" Target="slide26.xml"/><Relationship Id="rId7" Type="http://schemas.openxmlformats.org/officeDocument/2006/relationships/slide" Target="slide4.xml"/><Relationship Id="rId12" Type="http://schemas.openxmlformats.org/officeDocument/2006/relationships/slide" Target="slide5.xml"/><Relationship Id="rId17" Type="http://schemas.openxmlformats.org/officeDocument/2006/relationships/slide" Target="slide6.xml"/><Relationship Id="rId25" Type="http://schemas.openxmlformats.org/officeDocument/2006/relationships/slide" Target="slide22.xml"/><Relationship Id="rId2" Type="http://schemas.openxmlformats.org/officeDocument/2006/relationships/slide" Target="slide3.xml"/><Relationship Id="rId16" Type="http://schemas.openxmlformats.org/officeDocument/2006/relationships/slide" Target="slide25.xml"/><Relationship Id="rId20" Type="http://schemas.openxmlformats.org/officeDocument/2006/relationships/slide" Target="slide21.xml"/><Relationship Id="rId1" Type="http://schemas.openxmlformats.org/officeDocument/2006/relationships/slideLayout" Target="../slideLayouts/slideLayout7.xml"/><Relationship Id="rId6" Type="http://schemas.openxmlformats.org/officeDocument/2006/relationships/slide" Target="slide23.xml"/><Relationship Id="rId11" Type="http://schemas.openxmlformats.org/officeDocument/2006/relationships/slide" Target="slide24.xml"/><Relationship Id="rId24" Type="http://schemas.openxmlformats.org/officeDocument/2006/relationships/slide" Target="slide17.xml"/><Relationship Id="rId5" Type="http://schemas.openxmlformats.org/officeDocument/2006/relationships/slide" Target="slide18.xml"/><Relationship Id="rId15" Type="http://schemas.openxmlformats.org/officeDocument/2006/relationships/slide" Target="slide20.xml"/><Relationship Id="rId23" Type="http://schemas.openxmlformats.org/officeDocument/2006/relationships/slide" Target="slide12.xml"/><Relationship Id="rId10" Type="http://schemas.openxmlformats.org/officeDocument/2006/relationships/slide" Target="slide19.xml"/><Relationship Id="rId19" Type="http://schemas.openxmlformats.org/officeDocument/2006/relationships/slide" Target="slide16.xml"/><Relationship Id="rId4" Type="http://schemas.openxmlformats.org/officeDocument/2006/relationships/slide" Target="slide13.xml"/><Relationship Id="rId9" Type="http://schemas.openxmlformats.org/officeDocument/2006/relationships/slide" Target="slide14.xml"/><Relationship Id="rId14" Type="http://schemas.openxmlformats.org/officeDocument/2006/relationships/slide" Target="slide15.xml"/><Relationship Id="rId22" Type="http://schemas.openxmlformats.org/officeDocument/2006/relationships/slide" Target="slide7.xml"/><Relationship Id="rId27" Type="http://schemas.openxmlformats.org/officeDocument/2006/relationships/audio" Target="../media/audio2.wav"/></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 Target="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0.gif"/><Relationship Id="rId3" Type="http://schemas.openxmlformats.org/officeDocument/2006/relationships/image" Target="../media/image15.jpeg"/><Relationship Id="rId7" Type="http://schemas.openxmlformats.org/officeDocument/2006/relationships/image" Target="../media/image19.gif"/><Relationship Id="rId2" Type="http://schemas.openxmlformats.org/officeDocument/2006/relationships/slide" Target="slide29.xml"/><Relationship Id="rId1" Type="http://schemas.openxmlformats.org/officeDocument/2006/relationships/slideLayout" Target="../slideLayouts/slideLayout6.xml"/><Relationship Id="rId6" Type="http://schemas.openxmlformats.org/officeDocument/2006/relationships/image" Target="../media/image18.gif"/><Relationship Id="rId11" Type="http://schemas.openxmlformats.org/officeDocument/2006/relationships/slide" Target="slide2.xml"/><Relationship Id="rId5" Type="http://schemas.openxmlformats.org/officeDocument/2006/relationships/image" Target="../media/image17.jpeg"/><Relationship Id="rId10" Type="http://schemas.openxmlformats.org/officeDocument/2006/relationships/image" Target="../media/image22.gif"/><Relationship Id="rId4" Type="http://schemas.openxmlformats.org/officeDocument/2006/relationships/image" Target="../media/image16.jpeg"/><Relationship Id="rId9" Type="http://schemas.openxmlformats.org/officeDocument/2006/relationships/image" Target="../media/image21.gif"/></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 Target="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slide" Target="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 Target="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Text Box 6"/>
          <p:cNvSpPr txBox="1">
            <a:spLocks noChangeArrowheads="1"/>
          </p:cNvSpPr>
          <p:nvPr/>
        </p:nvSpPr>
        <p:spPr bwMode="auto">
          <a:xfrm>
            <a:off x="3314700" y="3230562"/>
            <a:ext cx="2514600" cy="2865438"/>
          </a:xfrm>
          <a:prstGeom prst="rect">
            <a:avLst/>
          </a:prstGeom>
          <a:noFill/>
          <a:ln>
            <a:noFill/>
          </a:ln>
          <a:effectLst>
            <a:outerShdw dist="53882" dir="2700000" algn="ctr" rotWithShape="0">
              <a:schemeClr val="folHlink">
                <a:alpha val="50000"/>
              </a:scheme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18200" b="1" dirty="0">
                <a:solidFill>
                  <a:srgbClr val="FFFFCC"/>
                </a:solidFill>
              </a:rPr>
              <a:t>?</a:t>
            </a:r>
            <a:endParaRPr lang="en-US" altLang="en-US" sz="1800" dirty="0">
              <a:solidFill>
                <a:srgbClr val="FFFFCC"/>
              </a:solidFill>
            </a:endParaRPr>
          </a:p>
        </p:txBody>
      </p:sp>
      <p:sp>
        <p:nvSpPr>
          <p:cNvPr id="2050" name="Rectangle 2"/>
          <p:cNvSpPr>
            <a:spLocks noGrp="1" noChangeArrowheads="1"/>
          </p:cNvSpPr>
          <p:nvPr>
            <p:ph type="ctrTitle"/>
          </p:nvPr>
        </p:nvSpPr>
        <p:spPr>
          <a:xfrm>
            <a:off x="3276600" y="609600"/>
            <a:ext cx="2590800" cy="1143000"/>
          </a:xfrm>
          <a:effectLst>
            <a:outerShdw dist="35921" dir="2700000" algn="ctr" rotWithShape="0">
              <a:schemeClr val="tx1"/>
            </a:outerShdw>
          </a:effectLst>
        </p:spPr>
        <p:txBody>
          <a:bodyPr/>
          <a:lstStyle/>
          <a:p>
            <a:r>
              <a:rPr lang="en-US" altLang="en-US" sz="6000"/>
              <a:t> </a:t>
            </a:r>
          </a:p>
        </p:txBody>
      </p:sp>
      <p:sp>
        <p:nvSpPr>
          <p:cNvPr id="2051" name="Rectangle 3"/>
          <p:cNvSpPr>
            <a:spLocks noGrp="1" noChangeArrowheads="1"/>
          </p:cNvSpPr>
          <p:nvPr>
            <p:ph type="subTitle" idx="1"/>
          </p:nvPr>
        </p:nvSpPr>
        <p:spPr>
          <a:xfrm>
            <a:off x="1371600" y="4876800"/>
            <a:ext cx="6400800" cy="685800"/>
          </a:xfrm>
          <a:effectLst>
            <a:outerShdw dist="35921" dir="2700000" algn="ctr" rotWithShape="0">
              <a:schemeClr val="tx1"/>
            </a:outerShdw>
          </a:effectLst>
        </p:spPr>
        <p:txBody>
          <a:bodyPr/>
          <a:lstStyle/>
          <a:p>
            <a:r>
              <a:rPr lang="en-US" altLang="en-US" sz="3600"/>
              <a:t> </a:t>
            </a:r>
          </a:p>
        </p:txBody>
      </p:sp>
      <p:sp>
        <p:nvSpPr>
          <p:cNvPr id="2052" name="Rectangle 4"/>
          <p:cNvSpPr>
            <a:spLocks noChangeArrowheads="1"/>
          </p:cNvSpPr>
          <p:nvPr/>
        </p:nvSpPr>
        <p:spPr bwMode="auto">
          <a:xfrm>
            <a:off x="6477000" y="5562600"/>
            <a:ext cx="152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07763" dir="2700000" algn="ctr" rotWithShape="0">
                    <a:schemeClr val="tx1">
                      <a:alpha val="50000"/>
                    </a:schemeClr>
                  </a:outerShdw>
                </a:effectLst>
              </a14:hiddenEffects>
            </a:ext>
          </a:extLst>
        </p:spPr>
        <p:txBody>
          <a:bodyPr anchor="ctr"/>
          <a:lstStyle>
            <a:lvl1pPr>
              <a:defRPr sz="4400">
                <a:solidFill>
                  <a:schemeClr val="hlink"/>
                </a:solidFill>
                <a:latin typeface="Arial" charset="0"/>
              </a:defRPr>
            </a:lvl1pPr>
            <a:lvl2pPr>
              <a:defRPr sz="4400">
                <a:solidFill>
                  <a:schemeClr val="hlink"/>
                </a:solidFill>
                <a:latin typeface="Arial" charset="0"/>
              </a:defRPr>
            </a:lvl2pPr>
            <a:lvl3pPr>
              <a:defRPr sz="4400">
                <a:solidFill>
                  <a:schemeClr val="hlink"/>
                </a:solidFill>
                <a:latin typeface="Arial" charset="0"/>
              </a:defRPr>
            </a:lvl3pPr>
            <a:lvl4pPr>
              <a:defRPr sz="4400">
                <a:solidFill>
                  <a:schemeClr val="hlink"/>
                </a:solidFill>
                <a:latin typeface="Arial" charset="0"/>
              </a:defRPr>
            </a:lvl4pPr>
            <a:lvl5pPr>
              <a:defRPr sz="4400">
                <a:solidFill>
                  <a:schemeClr val="hlink"/>
                </a:solidFill>
                <a:latin typeface="Arial" charset="0"/>
              </a:defRPr>
            </a:lvl5pPr>
            <a:lvl6pPr marL="457200" algn="ctr" eaLnBrk="0" fontAlgn="base" hangingPunct="0">
              <a:spcBef>
                <a:spcPct val="0"/>
              </a:spcBef>
              <a:spcAft>
                <a:spcPct val="0"/>
              </a:spcAft>
              <a:defRPr sz="4400">
                <a:solidFill>
                  <a:schemeClr val="hlink"/>
                </a:solidFill>
                <a:latin typeface="Arial" charset="0"/>
              </a:defRPr>
            </a:lvl6pPr>
            <a:lvl7pPr marL="914400" algn="ctr" eaLnBrk="0" fontAlgn="base" hangingPunct="0">
              <a:spcBef>
                <a:spcPct val="0"/>
              </a:spcBef>
              <a:spcAft>
                <a:spcPct val="0"/>
              </a:spcAft>
              <a:defRPr sz="4400">
                <a:solidFill>
                  <a:schemeClr val="hlink"/>
                </a:solidFill>
                <a:latin typeface="Arial" charset="0"/>
              </a:defRPr>
            </a:lvl7pPr>
            <a:lvl8pPr marL="1371600" algn="ctr" eaLnBrk="0" fontAlgn="base" hangingPunct="0">
              <a:spcBef>
                <a:spcPct val="0"/>
              </a:spcBef>
              <a:spcAft>
                <a:spcPct val="0"/>
              </a:spcAft>
              <a:defRPr sz="4400">
                <a:solidFill>
                  <a:schemeClr val="hlink"/>
                </a:solidFill>
                <a:latin typeface="Arial" charset="0"/>
              </a:defRPr>
            </a:lvl8pPr>
            <a:lvl9pPr marL="1828800" algn="ctr" eaLnBrk="0" fontAlgn="base" hangingPunct="0">
              <a:spcBef>
                <a:spcPct val="0"/>
              </a:spcBef>
              <a:spcAft>
                <a:spcPct val="0"/>
              </a:spcAft>
              <a:defRPr sz="4400">
                <a:solidFill>
                  <a:schemeClr val="hlink"/>
                </a:solidFill>
                <a:latin typeface="Arial" charset="0"/>
              </a:defRPr>
            </a:lvl9pPr>
          </a:lstStyle>
          <a:p>
            <a:r>
              <a:rPr lang="en-US" altLang="en-US" sz="1800" i="1">
                <a:solidFill>
                  <a:srgbClr val="FFCC99"/>
                </a:solidFill>
                <a:effectLst>
                  <a:outerShdw blurRad="38100" dist="38100" dir="2700000" algn="tl">
                    <a:srgbClr val="000000"/>
                  </a:outerShdw>
                </a:effectLst>
              </a:rPr>
              <a:t>Interactive Topic Test</a:t>
            </a:r>
          </a:p>
        </p:txBody>
      </p:sp>
      <p:sp>
        <p:nvSpPr>
          <p:cNvPr id="2056" name="Text Box 8"/>
          <p:cNvSpPr txBox="1">
            <a:spLocks noChangeArrowheads="1"/>
          </p:cNvSpPr>
          <p:nvPr/>
        </p:nvSpPr>
        <p:spPr bwMode="auto">
          <a:xfrm>
            <a:off x="2743200" y="1292942"/>
            <a:ext cx="3657600" cy="1323439"/>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8000" i="1" dirty="0" smtClean="0">
                <a:solidFill>
                  <a:schemeClr val="hlink"/>
                </a:solidFill>
                <a:effectLst>
                  <a:outerShdw blurRad="38100" dist="38100" dir="2700000" algn="tl">
                    <a:srgbClr val="000000"/>
                  </a:outerShdw>
                </a:effectLst>
              </a:rPr>
              <a:t>Memory</a:t>
            </a:r>
            <a:endParaRPr lang="en-US" altLang="en-US" sz="8000" i="1" dirty="0">
              <a:solidFill>
                <a:schemeClr val="hlink"/>
              </a:solidFill>
              <a:effectLst>
                <a:outerShdw blurRad="38100" dist="38100" dir="2700000" algn="tl">
                  <a:srgbClr val="000000"/>
                </a:outerShdw>
              </a:effectLst>
            </a:endParaRPr>
          </a:p>
        </p:txBody>
      </p:sp>
      <p:sp>
        <p:nvSpPr>
          <p:cNvPr id="2057" name="Text Box 9"/>
          <p:cNvSpPr txBox="1">
            <a:spLocks noChangeArrowheads="1"/>
          </p:cNvSpPr>
          <p:nvPr/>
        </p:nvSpPr>
        <p:spPr bwMode="auto">
          <a:xfrm>
            <a:off x="8489950" y="6491288"/>
            <a:ext cx="501650" cy="366712"/>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none">
            <a:spAutoFit/>
          </a:bodyPr>
          <a:lstStyle/>
          <a:p>
            <a:r>
              <a:rPr lang="en-US" altLang="en-US" sz="1800" i="1">
                <a:solidFill>
                  <a:srgbClr val="FFCC99"/>
                </a:solidFill>
                <a:effectLst>
                  <a:outerShdw blurRad="38100" dist="38100" dir="2700000" algn="tl">
                    <a:srgbClr val="000000"/>
                  </a:outerShdw>
                </a:effectLst>
                <a:latin typeface="Arial" charset="0"/>
              </a:rPr>
              <a:t>rcg</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63543" y="4267200"/>
            <a:ext cx="950913"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sndAc>
      <p:stSnd>
        <p:snd r:embed="rId2" name="mission.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6"/>
                                        </p:tgtEl>
                                        <p:attrNameLst>
                                          <p:attrName>style.visibility</p:attrName>
                                        </p:attrNameLst>
                                      </p:cBhvr>
                                      <p:to>
                                        <p:strVal val="visible"/>
                                      </p:to>
                                    </p:set>
                                    <p:animEffect transition="in" filter="fade">
                                      <p:cBhvr>
                                        <p:cTn id="7" dur="2000"/>
                                        <p:tgtEl>
                                          <p:spTgt spid="2056"/>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054"/>
                                        </p:tgtEl>
                                        <p:attrNameLst>
                                          <p:attrName>style.visibility</p:attrName>
                                        </p:attrNameLst>
                                      </p:cBhvr>
                                      <p:to>
                                        <p:strVal val="visible"/>
                                      </p:to>
                                    </p:set>
                                    <p:animEffect transition="in" filter="fade">
                                      <p:cBhvr>
                                        <p:cTn id="11" dur="2000"/>
                                        <p:tgtEl>
                                          <p:spTgt spid="2054"/>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fade">
                                      <p:cBhvr>
                                        <p:cTn id="15" dur="2000"/>
                                        <p:tgtEl>
                                          <p:spTgt spid="2052"/>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par>
                          <p:cTn id="20" fill="hold">
                            <p:stCondLst>
                              <p:cond delay="6500"/>
                            </p:stCondLst>
                            <p:childTnLst>
                              <p:par>
                                <p:cTn id="21" presetID="10" presetClass="entr" presetSubtype="0" fill="hold" grpId="0" nodeType="afterEffect">
                                  <p:stCondLst>
                                    <p:cond delay="0"/>
                                  </p:stCondLst>
                                  <p:childTnLst>
                                    <p:set>
                                      <p:cBhvr>
                                        <p:cTn id="22" dur="1" fill="hold">
                                          <p:stCondLst>
                                            <p:cond delay="0"/>
                                          </p:stCondLst>
                                        </p:cTn>
                                        <p:tgtEl>
                                          <p:spTgt spid="2057"/>
                                        </p:tgtEl>
                                        <p:attrNameLst>
                                          <p:attrName>style.visibility</p:attrName>
                                        </p:attrNameLst>
                                      </p:cBhvr>
                                      <p:to>
                                        <p:strVal val="visible"/>
                                      </p:to>
                                    </p:set>
                                    <p:animEffect transition="in" filter="fade">
                                      <p:cBhvr>
                                        <p:cTn id="23" dur="2000"/>
                                        <p:tgtEl>
                                          <p:spTgt spid="20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4" grpId="0"/>
      <p:bldP spid="2052" grpId="0"/>
      <p:bldP spid="2056" grpId="0"/>
      <p:bldP spid="205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581400" y="4205982"/>
            <a:ext cx="19812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300</a:t>
            </a:r>
          </a:p>
        </p:txBody>
      </p:sp>
      <p:sp>
        <p:nvSpPr>
          <p:cNvPr id="1331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16" name="Text Box 4"/>
          <p:cNvSpPr txBox="1">
            <a:spLocks noChangeArrowheads="1"/>
          </p:cNvSpPr>
          <p:nvPr/>
        </p:nvSpPr>
        <p:spPr bwMode="auto">
          <a:xfrm>
            <a:off x="670761" y="5939214"/>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Semantic</a:t>
            </a:r>
            <a:r>
              <a:rPr lang="en-US" altLang="en-US" sz="3200" i="1" dirty="0">
                <a:solidFill>
                  <a:srgbClr val="FFCC99"/>
                </a:solidFill>
                <a:effectLst>
                  <a:outerShdw blurRad="38100" dist="38100" dir="2700000" algn="tl">
                    <a:srgbClr val="000000"/>
                  </a:outerShdw>
                </a:effectLst>
                <a:latin typeface="Arial" charset="0"/>
              </a:rPr>
              <a:t>?</a:t>
            </a:r>
          </a:p>
        </p:txBody>
      </p:sp>
      <p:sp>
        <p:nvSpPr>
          <p:cNvPr id="13317" name="Text Box 5"/>
          <p:cNvSpPr txBox="1">
            <a:spLocks noChangeArrowheads="1"/>
          </p:cNvSpPr>
          <p:nvPr/>
        </p:nvSpPr>
        <p:spPr bwMode="auto">
          <a:xfrm>
            <a:off x="670761" y="4724400"/>
            <a:ext cx="78105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 </a:t>
            </a:r>
            <a:r>
              <a:rPr lang="en-US" altLang="en-US" sz="3200" i="1" dirty="0">
                <a:solidFill>
                  <a:schemeClr val="hlink"/>
                </a:solidFill>
                <a:effectLst>
                  <a:outerShdw blurRad="38100" dist="38100" dir="2700000" algn="tl">
                    <a:srgbClr val="000000"/>
                  </a:outerShdw>
                </a:effectLst>
                <a:latin typeface="Arial" charset="0"/>
              </a:rPr>
              <a:t>Of or relating to meaning or the study of </a:t>
            </a:r>
            <a:r>
              <a:rPr lang="en-US" altLang="en-US" sz="3200" i="1" dirty="0" smtClean="0">
                <a:solidFill>
                  <a:schemeClr val="hlink"/>
                </a:solidFill>
                <a:effectLst>
                  <a:outerShdw blurRad="38100" dist="38100" dir="2700000" algn="tl">
                    <a:srgbClr val="000000"/>
                  </a:outerShdw>
                </a:effectLst>
                <a:latin typeface="Arial" charset="0"/>
              </a:rPr>
              <a:t>meaning.</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5122" name="Picture 2" descr="Image result for semat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12211"/>
            <a:ext cx="6096000" cy="38862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fade">
                                      <p:cBhvr>
                                        <p:cTn id="7" dur="2000"/>
                                        <p:tgtEl>
                                          <p:spTgt spid="1331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331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3316"/>
                                        </p:tgtEl>
                                        <p:attrNameLst>
                                          <p:attrName>style.visibility</p:attrName>
                                        </p:attrNameLst>
                                      </p:cBhvr>
                                      <p:to>
                                        <p:strVal val="visible"/>
                                      </p:to>
                                    </p:set>
                                  </p:childTnLst>
                                </p:cTn>
                              </p:par>
                            </p:childTnLst>
                          </p:cTn>
                        </p:par>
                        <p:par>
                          <p:cTn id="15" fill="hold" nodeType="afterGroup">
                            <p:stCondLst>
                              <p:cond delay="1700"/>
                            </p:stCondLst>
                            <p:childTnLst>
                              <p:par>
                                <p:cTn id="16" presetID="37" presetClass="entr" presetSubtype="0" fill="hold" grpId="0" nodeType="afterEffect">
                                  <p:stCondLst>
                                    <p:cond delay="0"/>
                                  </p:stCondLst>
                                  <p:childTnLst>
                                    <p:set>
                                      <p:cBhvr>
                                        <p:cTn id="17" dur="1" fill="hold">
                                          <p:stCondLst>
                                            <p:cond delay="0"/>
                                          </p:stCondLst>
                                        </p:cTn>
                                        <p:tgtEl>
                                          <p:spTgt spid="13315"/>
                                        </p:tgtEl>
                                        <p:attrNameLst>
                                          <p:attrName>style.visibility</p:attrName>
                                        </p:attrNameLst>
                                      </p:cBhvr>
                                      <p:to>
                                        <p:strVal val="visible"/>
                                      </p:to>
                                    </p:set>
                                    <p:animEffect transition="in" filter="fade">
                                      <p:cBhvr>
                                        <p:cTn id="18" dur="2000"/>
                                        <p:tgtEl>
                                          <p:spTgt spid="13315"/>
                                        </p:tgtEl>
                                      </p:cBhvr>
                                    </p:animEffect>
                                    <p:anim calcmode="lin" valueType="num">
                                      <p:cBhvr>
                                        <p:cTn id="19" dur="2000" fill="hold"/>
                                        <p:tgtEl>
                                          <p:spTgt spid="13315"/>
                                        </p:tgtEl>
                                        <p:attrNameLst>
                                          <p:attrName>ppt_x</p:attrName>
                                        </p:attrNameLst>
                                      </p:cBhvr>
                                      <p:tavLst>
                                        <p:tav tm="0">
                                          <p:val>
                                            <p:strVal val="#ppt_x"/>
                                          </p:val>
                                        </p:tav>
                                        <p:tav tm="100000">
                                          <p:val>
                                            <p:strVal val="#ppt_x"/>
                                          </p:val>
                                        </p:tav>
                                      </p:tavLst>
                                    </p:anim>
                                    <p:anim calcmode="lin" valueType="num">
                                      <p:cBhvr>
                                        <p:cTn id="20" dur="1800" decel="100000" fill="hold"/>
                                        <p:tgtEl>
                                          <p:spTgt spid="1331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33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p:bldP spid="13315" grpId="0" animBg="1"/>
      <p:bldP spid="13316" grpId="0" autoUpdateAnimBg="0"/>
      <p:bldP spid="133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Text Box 4"/>
          <p:cNvSpPr txBox="1">
            <a:spLocks noChangeArrowheads="1"/>
          </p:cNvSpPr>
          <p:nvPr/>
        </p:nvSpPr>
        <p:spPr bwMode="auto">
          <a:xfrm>
            <a:off x="1767847" y="5953919"/>
            <a:ext cx="54864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semantic</a:t>
            </a:r>
            <a:r>
              <a:rPr lang="en-US" altLang="en-US" sz="3200" i="1" dirty="0">
                <a:solidFill>
                  <a:srgbClr val="FFCC99"/>
                </a:solidFill>
                <a:effectLst>
                  <a:outerShdw blurRad="38100" dist="38100" dir="2700000" algn="tl">
                    <a:srgbClr val="000000"/>
                  </a:outerShdw>
                </a:effectLst>
                <a:latin typeface="Arial" charset="0"/>
              </a:rPr>
              <a:t>?</a:t>
            </a:r>
          </a:p>
        </p:txBody>
      </p:sp>
      <p:sp>
        <p:nvSpPr>
          <p:cNvPr id="14341" name="Text Box 5"/>
          <p:cNvSpPr txBox="1">
            <a:spLocks noChangeArrowheads="1"/>
          </p:cNvSpPr>
          <p:nvPr/>
        </p:nvSpPr>
        <p:spPr bwMode="auto">
          <a:xfrm>
            <a:off x="539206" y="228598"/>
            <a:ext cx="80655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wrap="square">
            <a:spAutoFit/>
          </a:bodyPr>
          <a:lstStyle/>
          <a:p>
            <a:pPr algn="l">
              <a:spcBef>
                <a:spcPct val="50000"/>
              </a:spcBef>
            </a:pPr>
            <a:r>
              <a:rPr lang="en-US" altLang="en-US" sz="2800" i="1" dirty="0" smtClean="0">
                <a:solidFill>
                  <a:schemeClr val="hlink"/>
                </a:solidFill>
                <a:effectLst>
                  <a:outerShdw blurRad="38100" dist="38100" dir="2700000" algn="tl">
                    <a:srgbClr val="000000"/>
                  </a:outerShdw>
                </a:effectLst>
                <a:latin typeface="Arial" charset="0"/>
              </a:rPr>
              <a:t>    The __________ network model </a:t>
            </a:r>
            <a:r>
              <a:rPr lang="en-US" altLang="en-US" sz="2800" i="1" dirty="0">
                <a:solidFill>
                  <a:schemeClr val="hlink"/>
                </a:solidFill>
                <a:effectLst>
                  <a:outerShdw blurRad="38100" dist="38100" dir="2700000" algn="tl">
                    <a:srgbClr val="000000"/>
                  </a:outerShdw>
                </a:effectLst>
                <a:latin typeface="Arial" charset="0"/>
              </a:rPr>
              <a:t>assumes that information is stored in the brain in a connected </a:t>
            </a:r>
            <a:r>
              <a:rPr lang="en-US" altLang="en-US" sz="2800" i="1" dirty="0" smtClean="0">
                <a:solidFill>
                  <a:schemeClr val="hlink"/>
                </a:solidFill>
                <a:effectLst>
                  <a:outerShdw blurRad="38100" dist="38100" dir="2700000" algn="tl">
                    <a:srgbClr val="000000"/>
                  </a:outerShdw>
                </a:effectLst>
                <a:latin typeface="Arial" charset="0"/>
              </a:rPr>
              <a:t>fashion.</a:t>
            </a:r>
            <a:endParaRPr lang="en-US" altLang="en-US" sz="2800" i="1" dirty="0">
              <a:solidFill>
                <a:schemeClr val="hlink"/>
              </a:solidFill>
              <a:effectLst>
                <a:outerShdw blurRad="38100" dist="38100" dir="2700000" algn="tl">
                  <a:srgbClr val="000000"/>
                </a:outerShdw>
              </a:effectLst>
              <a:latin typeface="Arial"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1639560"/>
            <a:ext cx="6970295" cy="384684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38" name="Rectangle 2"/>
          <p:cNvSpPr>
            <a:spLocks noGrp="1" noChangeArrowheads="1"/>
          </p:cNvSpPr>
          <p:nvPr>
            <p:ph type="title"/>
          </p:nvPr>
        </p:nvSpPr>
        <p:spPr>
          <a:xfrm>
            <a:off x="5561013" y="2819400"/>
            <a:ext cx="19812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800" i="1" dirty="0">
                <a:solidFill>
                  <a:srgbClr val="FFCC99"/>
                </a:solidFill>
                <a:effectLst>
                  <a:outerShdw blurRad="38100" dist="38100" dir="2700000" algn="tl">
                    <a:srgbClr val="000000"/>
                  </a:outerShdw>
                </a:effectLst>
              </a:rPr>
              <a:t>2 for 400 </a:t>
            </a:r>
          </a:p>
        </p:txBody>
      </p:sp>
      <p:sp>
        <p:nvSpPr>
          <p:cNvPr id="2" name="TextBox 1"/>
          <p:cNvSpPr txBox="1"/>
          <p:nvPr/>
        </p:nvSpPr>
        <p:spPr>
          <a:xfrm>
            <a:off x="-533400" y="7010400"/>
            <a:ext cx="8075613" cy="2308324"/>
          </a:xfrm>
          <a:prstGeom prst="rect">
            <a:avLst/>
          </a:prstGeom>
          <a:noFill/>
        </p:spPr>
        <p:txBody>
          <a:bodyPr wrap="square" rtlCol="0">
            <a:spAutoFit/>
          </a:bodyPr>
          <a:lstStyle/>
          <a:p>
            <a:r>
              <a:rPr lang="en-US" dirty="0">
                <a:solidFill>
                  <a:srgbClr val="F8F8F8"/>
                </a:solidFill>
              </a:rPr>
              <a:t>In the semantic network model of memory, concepts that are related in meaning are thought to be stored physically near each other in the brain. In this example, canary and ostrich are stored near the concept node for “bird,” whereas shark and salmon are stored near “fish.” But the fact that a canary is yellow is stored directly with that concept.</a:t>
            </a:r>
          </a:p>
        </p:txBody>
      </p:sp>
      <p:pic>
        <p:nvPicPr>
          <p:cNvPr id="3075" name="Picture 3">
            <a:hlinkClick r:id="rId3" action="ppaction://hlinksldjump"/>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61375" y="6248400"/>
            <a:ext cx="682625"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animEffect transition="in" filter="fade">
                                      <p:cBhvr>
                                        <p:cTn id="11" dur="500"/>
                                        <p:tgtEl>
                                          <p:spTgt spid="3074"/>
                                        </p:tgtEl>
                                      </p:cBhvr>
                                    </p:animEffect>
                                  </p:childTnLst>
                                </p:cTn>
                              </p:par>
                            </p:childTnLst>
                          </p:cTn>
                        </p:par>
                        <p:par>
                          <p:cTn id="12" fill="hold">
                            <p:stCondLst>
                              <p:cond delay="2500"/>
                            </p:stCondLst>
                            <p:childTnLst>
                              <p:par>
                                <p:cTn id="13" presetID="1" presetClass="entr" presetSubtype="0" fill="hold" grpId="0" nodeType="afterEffect">
                                  <p:stCondLst>
                                    <p:cond delay="0"/>
                                  </p:stCondLst>
                                  <p:iterate type="wd">
                                    <p:tmAbs val="400"/>
                                  </p:iterate>
                                  <p:childTnLst>
                                    <p:set>
                                      <p:cBhvr>
                                        <p:cTn id="14" dur="1" fill="hold">
                                          <p:stCondLst>
                                            <p:cond delay="0"/>
                                          </p:stCondLst>
                                        </p:cTn>
                                        <p:tgtEl>
                                          <p:spTgt spid="143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type="wd">
                                    <p:tmAbs val="400"/>
                                  </p:iterate>
                                  <p:childTnLst>
                                    <p:set>
                                      <p:cBhvr>
                                        <p:cTn id="18" dur="1" fill="hold">
                                          <p:stCondLst>
                                            <p:cond delay="0"/>
                                          </p:stCondLst>
                                        </p:cTn>
                                        <p:tgtEl>
                                          <p:spTgt spid="14340"/>
                                        </p:tgtEl>
                                        <p:attrNameLst>
                                          <p:attrName>style.visibility</p:attrName>
                                        </p:attrNameLst>
                                      </p:cBhvr>
                                      <p:to>
                                        <p:strVal val="visible"/>
                                      </p:to>
                                    </p:set>
                                  </p:childTnLst>
                                </p:cTn>
                              </p:par>
                            </p:childTnLst>
                          </p:cTn>
                        </p:par>
                        <p:par>
                          <p:cTn id="19" fill="hold">
                            <p:stCondLst>
                              <p:cond delay="1201"/>
                            </p:stCondLst>
                            <p:childTnLst>
                              <p:par>
                                <p:cTn id="20" presetID="10" presetClass="entr" presetSubtype="0" fill="hold" nodeType="afterEffect">
                                  <p:stCondLst>
                                    <p:cond delay="0"/>
                                  </p:stCondLst>
                                  <p:childTnLst>
                                    <p:set>
                                      <p:cBhvr>
                                        <p:cTn id="21" dur="1" fill="hold">
                                          <p:stCondLst>
                                            <p:cond delay="0"/>
                                          </p:stCondLst>
                                        </p:cTn>
                                        <p:tgtEl>
                                          <p:spTgt spid="3075"/>
                                        </p:tgtEl>
                                        <p:attrNameLst>
                                          <p:attrName>style.visibility</p:attrName>
                                        </p:attrNameLst>
                                      </p:cBhvr>
                                      <p:to>
                                        <p:strVal val="visible"/>
                                      </p:to>
                                    </p:set>
                                    <p:animEffect transition="in" filter="fade">
                                      <p:cBhvr>
                                        <p:cTn id="22"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utoUpdateAnimBg="0"/>
      <p:bldP spid="14341" grpId="0"/>
      <p:bldP spid="1433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3619500" y="1524000"/>
            <a:ext cx="19050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500</a:t>
            </a:r>
          </a:p>
        </p:txBody>
      </p:sp>
      <p:sp>
        <p:nvSpPr>
          <p:cNvPr id="15363" name="AutoShape 3">
            <a:hlinkClick r:id="rId2" action="ppaction://hlinksldjump" highlightClick="1"/>
          </p:cNvPr>
          <p:cNvSpPr>
            <a:spLocks noChangeArrowheads="1"/>
          </p:cNvSpPr>
          <p:nvPr/>
        </p:nvSpPr>
        <p:spPr bwMode="auto">
          <a:xfrm>
            <a:off x="8382000" y="6242050"/>
            <a:ext cx="758825" cy="612775"/>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364" name="Text Box 4"/>
          <p:cNvSpPr txBox="1">
            <a:spLocks noChangeArrowheads="1"/>
          </p:cNvSpPr>
          <p:nvPr/>
        </p:nvSpPr>
        <p:spPr bwMode="auto">
          <a:xfrm>
            <a:off x="493295" y="4706272"/>
            <a:ext cx="7772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state-dependent</a:t>
            </a:r>
            <a:r>
              <a:rPr lang="en-US" altLang="en-US" sz="3200" i="1" dirty="0">
                <a:solidFill>
                  <a:srgbClr val="FFCC99"/>
                </a:solidFill>
                <a:effectLst>
                  <a:outerShdw blurRad="38100" dist="38100" dir="2700000" algn="tl">
                    <a:srgbClr val="000000"/>
                  </a:outerShdw>
                </a:effectLst>
                <a:latin typeface="Arial" charset="0"/>
              </a:rPr>
              <a:t>?</a:t>
            </a:r>
          </a:p>
        </p:txBody>
      </p:sp>
      <p:sp>
        <p:nvSpPr>
          <p:cNvPr id="15365" name="Text Box 5"/>
          <p:cNvSpPr txBox="1">
            <a:spLocks noChangeArrowheads="1"/>
          </p:cNvSpPr>
          <p:nvPr/>
        </p:nvSpPr>
        <p:spPr bwMode="auto">
          <a:xfrm>
            <a:off x="237832" y="2151727"/>
            <a:ext cx="8668336"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wrap="square">
            <a:spAutoFit/>
          </a:bodyPr>
          <a:lstStyle/>
          <a:p>
            <a:pPr algn="l">
              <a:spcBef>
                <a:spcPct val="50000"/>
              </a:spcBef>
            </a:pPr>
            <a:r>
              <a:rPr lang="en-US" altLang="en-US" sz="3200" i="1" dirty="0" smtClean="0">
                <a:solidFill>
                  <a:schemeClr val="hlink"/>
                </a:solidFill>
                <a:effectLst>
                  <a:outerShdw blurRad="38100" dist="38100" dir="2700000" algn="tl">
                    <a:srgbClr val="000000"/>
                  </a:outerShdw>
                </a:effectLst>
                <a:latin typeface="Arial" charset="0"/>
              </a:rPr>
              <a:t>     Encoding </a:t>
            </a:r>
            <a:r>
              <a:rPr lang="en-US" altLang="en-US" sz="3200" i="1" dirty="0">
                <a:solidFill>
                  <a:schemeClr val="hlink"/>
                </a:solidFill>
                <a:effectLst>
                  <a:outerShdw blurRad="38100" dist="38100" dir="2700000" algn="tl">
                    <a:srgbClr val="000000"/>
                  </a:outerShdw>
                </a:effectLst>
                <a:latin typeface="Arial" charset="0"/>
              </a:rPr>
              <a:t>Specificity is </a:t>
            </a:r>
            <a:r>
              <a:rPr lang="en-US" altLang="en-US" sz="3200" i="1" dirty="0" smtClean="0">
                <a:solidFill>
                  <a:schemeClr val="hlink"/>
                </a:solidFill>
                <a:effectLst>
                  <a:outerShdw blurRad="38100" dist="38100" dir="2700000" algn="tl">
                    <a:srgbClr val="000000"/>
                  </a:outerShdw>
                </a:effectLst>
                <a:latin typeface="Arial" charset="0"/>
              </a:rPr>
              <a:t>_____-_________ learning</a:t>
            </a:r>
            <a:r>
              <a:rPr lang="en-US" altLang="en-US" sz="3200" i="1" dirty="0">
                <a:solidFill>
                  <a:schemeClr val="hlink"/>
                </a:solidFill>
                <a:effectLst>
                  <a:outerShdw blurRad="38100" dist="38100" dir="2700000" algn="tl">
                    <a:srgbClr val="000000"/>
                  </a:outerShdw>
                </a:effectLst>
                <a:latin typeface="Arial" charset="0"/>
              </a:rPr>
              <a:t>: memories formed during a particular physiological or psychological  (affective /emotional ) state will be easier to recall while in a similar state</a:t>
            </a:r>
            <a:r>
              <a:rPr lang="en-US" altLang="en-US" sz="3200" i="1" dirty="0" smtClean="0">
                <a:solidFill>
                  <a:schemeClr val="hlink"/>
                </a:solidFill>
                <a:effectLst>
                  <a:outerShdw blurRad="38100" dist="38100" dir="2700000" algn="tl">
                    <a:srgbClr val="000000"/>
                  </a:outerShdw>
                </a:effectLst>
                <a:latin typeface="Arial" charset="0"/>
              </a:rPr>
              <a:t>.</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2000"/>
                                        <p:tgtEl>
                                          <p:spTgt spid="1536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536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5364"/>
                                        </p:tgtEl>
                                        <p:attrNameLst>
                                          <p:attrName>style.visibility</p:attrName>
                                        </p:attrNameLst>
                                      </p:cBhvr>
                                      <p:to>
                                        <p:strVal val="visible"/>
                                      </p:to>
                                    </p:set>
                                  </p:childTnLst>
                                </p:cTn>
                              </p:par>
                            </p:childTnLst>
                          </p:cTn>
                        </p:par>
                        <p:par>
                          <p:cTn id="15" fill="hold" nodeType="afterGroup">
                            <p:stCondLst>
                              <p:cond delay="1700"/>
                            </p:stCondLst>
                            <p:childTnLst>
                              <p:par>
                                <p:cTn id="16" presetID="37" presetClass="entr" presetSubtype="0" fill="hold" grpId="0" nodeType="afterEffect">
                                  <p:stCondLst>
                                    <p:cond delay="0"/>
                                  </p:stCondLst>
                                  <p:childTnLst>
                                    <p:set>
                                      <p:cBhvr>
                                        <p:cTn id="17" dur="1" fill="hold">
                                          <p:stCondLst>
                                            <p:cond delay="0"/>
                                          </p:stCondLst>
                                        </p:cTn>
                                        <p:tgtEl>
                                          <p:spTgt spid="15363"/>
                                        </p:tgtEl>
                                        <p:attrNameLst>
                                          <p:attrName>style.visibility</p:attrName>
                                        </p:attrNameLst>
                                      </p:cBhvr>
                                      <p:to>
                                        <p:strVal val="visible"/>
                                      </p:to>
                                    </p:set>
                                    <p:animEffect transition="in" filter="fade">
                                      <p:cBhvr>
                                        <p:cTn id="18" dur="2000"/>
                                        <p:tgtEl>
                                          <p:spTgt spid="15363"/>
                                        </p:tgtEl>
                                      </p:cBhvr>
                                    </p:animEffect>
                                    <p:anim calcmode="lin" valueType="num">
                                      <p:cBhvr>
                                        <p:cTn id="19" dur="2000" fill="hold"/>
                                        <p:tgtEl>
                                          <p:spTgt spid="15363"/>
                                        </p:tgtEl>
                                        <p:attrNameLst>
                                          <p:attrName>ppt_x</p:attrName>
                                        </p:attrNameLst>
                                      </p:cBhvr>
                                      <p:tavLst>
                                        <p:tav tm="0">
                                          <p:val>
                                            <p:strVal val="#ppt_x"/>
                                          </p:val>
                                        </p:tav>
                                        <p:tav tm="100000">
                                          <p:val>
                                            <p:strVal val="#ppt_x"/>
                                          </p:val>
                                        </p:tav>
                                      </p:tavLst>
                                    </p:anim>
                                    <p:anim calcmode="lin" valueType="num">
                                      <p:cBhvr>
                                        <p:cTn id="20" dur="1800" decel="100000" fill="hold"/>
                                        <p:tgtEl>
                                          <p:spTgt spid="1536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536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animBg="1"/>
      <p:bldP spid="15364" grpId="0" autoUpdateAnimBg="0"/>
      <p:bldP spid="1536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771900" y="1752600"/>
            <a:ext cx="16002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100</a:t>
            </a:r>
          </a:p>
        </p:txBody>
      </p:sp>
      <p:sp>
        <p:nvSpPr>
          <p:cNvPr id="1638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388" name="Text Box 4"/>
          <p:cNvSpPr txBox="1">
            <a:spLocks noChangeArrowheads="1"/>
          </p:cNvSpPr>
          <p:nvPr/>
        </p:nvSpPr>
        <p:spPr bwMode="auto">
          <a:xfrm>
            <a:off x="1295400" y="5181600"/>
            <a:ext cx="6136105"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information-processing</a:t>
            </a:r>
            <a:r>
              <a:rPr lang="en-US" altLang="en-US" sz="3200" i="1" dirty="0">
                <a:solidFill>
                  <a:srgbClr val="FFCC99"/>
                </a:solidFill>
                <a:effectLst>
                  <a:outerShdw blurRad="38100" dist="38100" dir="2700000" algn="tl">
                    <a:srgbClr val="000000"/>
                  </a:outerShdw>
                </a:effectLst>
                <a:latin typeface="Arial" charset="0"/>
              </a:rPr>
              <a:t>?</a:t>
            </a:r>
            <a:r>
              <a:rPr lang="en-US" altLang="en-US" sz="3200" dirty="0" smtClean="0">
                <a:solidFill>
                  <a:srgbClr val="FFCC99"/>
                </a:solidFill>
                <a:latin typeface="Arial" charset="0"/>
              </a:rPr>
              <a:t> </a:t>
            </a:r>
            <a:endParaRPr lang="en-US" altLang="en-US" sz="3200" dirty="0">
              <a:solidFill>
                <a:srgbClr val="FFCC99"/>
              </a:solidFill>
              <a:latin typeface="Arial" charset="0"/>
            </a:endParaRPr>
          </a:p>
        </p:txBody>
      </p:sp>
      <p:sp>
        <p:nvSpPr>
          <p:cNvPr id="16389" name="Rectangle 5"/>
          <p:cNvSpPr>
            <a:spLocks noChangeArrowheads="1"/>
          </p:cNvSpPr>
          <p:nvPr/>
        </p:nvSpPr>
        <p:spPr bwMode="auto">
          <a:xfrm>
            <a:off x="685800" y="2468563"/>
            <a:ext cx="83820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l">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The _____________-___________model </a:t>
            </a:r>
            <a:r>
              <a:rPr lang="en-US" altLang="en-US" sz="3200" i="1" dirty="0">
                <a:solidFill>
                  <a:schemeClr val="hlink"/>
                </a:solidFill>
                <a:effectLst>
                  <a:outerShdw blurRad="38100" dist="38100" dir="2700000" algn="tl">
                    <a:srgbClr val="000000"/>
                  </a:outerShdw>
                </a:effectLst>
                <a:latin typeface="Arial" charset="0"/>
              </a:rPr>
              <a:t>assumes that the processing of information for memory storage is similar to the way a computer processes memory - in a series of three </a:t>
            </a:r>
            <a:r>
              <a:rPr lang="en-US" altLang="en-US" sz="3200" i="1" dirty="0" smtClean="0">
                <a:solidFill>
                  <a:schemeClr val="hlink"/>
                </a:solidFill>
                <a:effectLst>
                  <a:outerShdw blurRad="38100" dist="38100" dir="2700000" algn="tl">
                    <a:srgbClr val="000000"/>
                  </a:outerShdw>
                </a:effectLst>
                <a:latin typeface="Arial" charset="0"/>
              </a:rPr>
              <a:t>stages</a:t>
            </a:r>
            <a:r>
              <a:rPr lang="en-US" altLang="en-US" sz="3200" i="1" dirty="0">
                <a:solidFill>
                  <a:schemeClr val="hlink"/>
                </a:solidFill>
                <a:effectLst>
                  <a:outerShdw blurRad="38100" dist="38100" dir="2700000" algn="tl">
                    <a:srgbClr val="000000"/>
                  </a:outerShdw>
                </a:effectLst>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fade">
                                      <p:cBhvr>
                                        <p:cTn id="7" dur="2000"/>
                                        <p:tgtEl>
                                          <p:spTgt spid="1638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63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6388"/>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6387"/>
                                        </p:tgtEl>
                                        <p:attrNameLst>
                                          <p:attrName>style.visibility</p:attrName>
                                        </p:attrNameLst>
                                      </p:cBhvr>
                                      <p:to>
                                        <p:strVal val="visible"/>
                                      </p:to>
                                    </p:set>
                                    <p:animEffect transition="in" filter="fade">
                                      <p:cBhvr>
                                        <p:cTn id="18" dur="2000"/>
                                        <p:tgtEl>
                                          <p:spTgt spid="16387"/>
                                        </p:tgtEl>
                                      </p:cBhvr>
                                    </p:animEffect>
                                    <p:anim calcmode="lin" valueType="num">
                                      <p:cBhvr>
                                        <p:cTn id="19" dur="2000" fill="hold"/>
                                        <p:tgtEl>
                                          <p:spTgt spid="16387"/>
                                        </p:tgtEl>
                                        <p:attrNameLst>
                                          <p:attrName>ppt_x</p:attrName>
                                        </p:attrNameLst>
                                      </p:cBhvr>
                                      <p:tavLst>
                                        <p:tav tm="0">
                                          <p:val>
                                            <p:strVal val="#ppt_x"/>
                                          </p:val>
                                        </p:tav>
                                        <p:tav tm="100000">
                                          <p:val>
                                            <p:strVal val="#ppt_x"/>
                                          </p:val>
                                        </p:tav>
                                      </p:tavLst>
                                    </p:anim>
                                    <p:anim calcmode="lin" valueType="num">
                                      <p:cBhvr>
                                        <p:cTn id="20" dur="1800" decel="100000" fill="hold"/>
                                        <p:tgtEl>
                                          <p:spTgt spid="1638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638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6" grpId="0"/>
      <p:bldP spid="16387" grpId="0" animBg="1"/>
      <p:bldP spid="16388" grpId="0" autoUpdateAnimBg="0"/>
      <p:bldP spid="1638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714750" y="1524000"/>
            <a:ext cx="17145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200</a:t>
            </a:r>
          </a:p>
        </p:txBody>
      </p:sp>
      <p:sp>
        <p:nvSpPr>
          <p:cNvPr id="1741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412" name="Text Box 4"/>
          <p:cNvSpPr txBox="1">
            <a:spLocks noChangeArrowheads="1"/>
          </p:cNvSpPr>
          <p:nvPr/>
        </p:nvSpPr>
        <p:spPr bwMode="auto">
          <a:xfrm>
            <a:off x="1981199" y="4765059"/>
            <a:ext cx="5181600" cy="579438"/>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t>
            </a:r>
            <a:r>
              <a:rPr lang="en-US" altLang="en-US" sz="3200" i="1" dirty="0" smtClean="0">
                <a:solidFill>
                  <a:srgbClr val="FFCC99"/>
                </a:solidFill>
                <a:effectLst>
                  <a:outerShdw blurRad="38100" dist="38100" dir="2700000" algn="tl">
                    <a:srgbClr val="000000"/>
                  </a:outerShdw>
                </a:effectLst>
                <a:latin typeface="Arial" charset="0"/>
              </a:rPr>
              <a:t>is </a:t>
            </a:r>
            <a:r>
              <a:rPr lang="en-US" altLang="en-US" sz="3200" i="1" dirty="0" smtClean="0">
                <a:solidFill>
                  <a:srgbClr val="66FF99"/>
                </a:solidFill>
                <a:effectLst>
                  <a:outerShdw blurRad="38100" dist="38100" dir="2700000" algn="tl">
                    <a:srgbClr val="000000"/>
                  </a:outerShdw>
                </a:effectLst>
                <a:latin typeface="Arial" charset="0"/>
              </a:rPr>
              <a:t>seven</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4611" name="Text Box 1059"/>
          <p:cNvSpPr txBox="1">
            <a:spLocks noChangeArrowheads="1"/>
          </p:cNvSpPr>
          <p:nvPr/>
        </p:nvSpPr>
        <p:spPr bwMode="auto">
          <a:xfrm>
            <a:off x="496093" y="2397948"/>
            <a:ext cx="8151813" cy="2062103"/>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71842" dir="2700000" algn="ctr" rotWithShape="0">
                    <a:schemeClr val="folHlink">
                      <a:alpha val="50000"/>
                    </a:schemeClr>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The </a:t>
            </a:r>
            <a:r>
              <a:rPr lang="en-US" altLang="en-US" sz="3200" i="1" dirty="0" smtClean="0">
                <a:solidFill>
                  <a:srgbClr val="FFCC99"/>
                </a:solidFill>
                <a:effectLst>
                  <a:outerShdw blurRad="38100" dist="38100" dir="2700000" algn="tl">
                    <a:srgbClr val="000000"/>
                  </a:outerShdw>
                </a:effectLst>
                <a:latin typeface="Arial" charset="0"/>
              </a:rPr>
              <a:t>traditional</a:t>
            </a:r>
            <a:r>
              <a:rPr lang="en-US" altLang="en-US" sz="3200" i="1" dirty="0" smtClean="0">
                <a:solidFill>
                  <a:schemeClr val="hlink"/>
                </a:solidFill>
                <a:effectLst>
                  <a:outerShdw blurRad="38100" dist="38100" dir="2700000" algn="tl">
                    <a:srgbClr val="000000"/>
                  </a:outerShdw>
                </a:effectLst>
                <a:latin typeface="Arial" charset="0"/>
              </a:rPr>
              <a:t> capacity </a:t>
            </a:r>
            <a:r>
              <a:rPr lang="en-US" altLang="en-US" sz="3200" i="1" dirty="0">
                <a:solidFill>
                  <a:schemeClr val="hlink"/>
                </a:solidFill>
                <a:effectLst>
                  <a:outerShdw blurRad="38100" dist="38100" dir="2700000" algn="tl">
                    <a:srgbClr val="000000"/>
                  </a:outerShdw>
                </a:effectLst>
                <a:latin typeface="Arial" charset="0"/>
              </a:rPr>
              <a:t>of STM is about </a:t>
            </a:r>
            <a:r>
              <a:rPr lang="en-US" altLang="en-US" sz="3200" i="1" dirty="0" smtClean="0">
                <a:solidFill>
                  <a:schemeClr val="hlink"/>
                </a:solidFill>
                <a:effectLst>
                  <a:outerShdw blurRad="38100" dist="38100" dir="2700000" algn="tl">
                    <a:srgbClr val="000000"/>
                  </a:outerShdw>
                </a:effectLst>
                <a:latin typeface="Arial" charset="0"/>
              </a:rPr>
              <a:t>_______  items </a:t>
            </a:r>
            <a:r>
              <a:rPr lang="en-US" altLang="en-US" sz="3200" i="1" dirty="0">
                <a:solidFill>
                  <a:schemeClr val="hlink"/>
                </a:solidFill>
                <a:effectLst>
                  <a:outerShdw blurRad="38100" dist="38100" dir="2700000" algn="tl">
                    <a:srgbClr val="000000"/>
                  </a:outerShdw>
                </a:effectLst>
                <a:latin typeface="Arial" charset="0"/>
              </a:rPr>
              <a:t>or pieces of information, plus or minus two </a:t>
            </a:r>
            <a:r>
              <a:rPr lang="en-US" altLang="en-US" sz="3200" i="1" dirty="0" smtClean="0">
                <a:solidFill>
                  <a:schemeClr val="hlink"/>
                </a:solidFill>
                <a:effectLst>
                  <a:outerShdw blurRad="38100" dist="38100" dir="2700000" algn="tl">
                    <a:srgbClr val="000000"/>
                  </a:outerShdw>
                </a:effectLst>
                <a:latin typeface="Arial" charset="0"/>
              </a:rPr>
              <a:t>items - or </a:t>
            </a:r>
            <a:r>
              <a:rPr lang="en-US" altLang="en-US" sz="3200" i="1" dirty="0">
                <a:solidFill>
                  <a:schemeClr val="hlink"/>
                </a:solidFill>
                <a:effectLst>
                  <a:outerShdw blurRad="38100" dist="38100" dir="2700000" algn="tl">
                    <a:srgbClr val="000000"/>
                  </a:outerShdw>
                </a:effectLst>
                <a:latin typeface="Arial" charset="0"/>
              </a:rPr>
              <a:t>from five to nine bits of information.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fade">
                                      <p:cBhvr>
                                        <p:cTn id="7" dur="2000"/>
                                        <p:tgtEl>
                                          <p:spTgt spid="1741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46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7412"/>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7411"/>
                                        </p:tgtEl>
                                        <p:attrNameLst>
                                          <p:attrName>style.visibility</p:attrName>
                                        </p:attrNameLst>
                                      </p:cBhvr>
                                      <p:to>
                                        <p:strVal val="visible"/>
                                      </p:to>
                                    </p:set>
                                    <p:animEffect transition="in" filter="fade">
                                      <p:cBhvr>
                                        <p:cTn id="18" dur="2000"/>
                                        <p:tgtEl>
                                          <p:spTgt spid="17411"/>
                                        </p:tgtEl>
                                      </p:cBhvr>
                                    </p:animEffect>
                                    <p:anim calcmode="lin" valueType="num">
                                      <p:cBhvr>
                                        <p:cTn id="19" dur="2000" fill="hold"/>
                                        <p:tgtEl>
                                          <p:spTgt spid="17411"/>
                                        </p:tgtEl>
                                        <p:attrNameLst>
                                          <p:attrName>ppt_x</p:attrName>
                                        </p:attrNameLst>
                                      </p:cBhvr>
                                      <p:tavLst>
                                        <p:tav tm="0">
                                          <p:val>
                                            <p:strVal val="#ppt_x"/>
                                          </p:val>
                                        </p:tav>
                                        <p:tav tm="100000">
                                          <p:val>
                                            <p:strVal val="#ppt_x"/>
                                          </p:val>
                                        </p:tav>
                                      </p:tavLst>
                                    </p:anim>
                                    <p:anim calcmode="lin" valueType="num">
                                      <p:cBhvr>
                                        <p:cTn id="20" dur="1800" decel="100000" fill="hold"/>
                                        <p:tgtEl>
                                          <p:spTgt spid="1741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741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animBg="1"/>
      <p:bldP spid="17412" grpId="0"/>
      <p:bldP spid="246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3619500" y="1981200"/>
            <a:ext cx="19050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300</a:t>
            </a:r>
          </a:p>
        </p:txBody>
      </p:sp>
      <p:sp>
        <p:nvSpPr>
          <p:cNvPr id="1843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8436" name="Text Box 4"/>
          <p:cNvSpPr txBox="1">
            <a:spLocks noChangeArrowheads="1"/>
          </p:cNvSpPr>
          <p:nvPr/>
        </p:nvSpPr>
        <p:spPr bwMode="auto">
          <a:xfrm>
            <a:off x="1981200" y="4221162"/>
            <a:ext cx="5181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chunking</a:t>
            </a:r>
            <a:r>
              <a:rPr lang="en-US" altLang="en-US" sz="3200" i="1" dirty="0">
                <a:solidFill>
                  <a:srgbClr val="FFCC99"/>
                </a:solidFill>
                <a:effectLst>
                  <a:outerShdw blurRad="38100" dist="38100" dir="2700000" algn="tl">
                    <a:srgbClr val="000000"/>
                  </a:outerShdw>
                </a:effectLst>
                <a:latin typeface="Arial" charset="0"/>
              </a:rPr>
              <a:t>?</a:t>
            </a:r>
          </a:p>
        </p:txBody>
      </p:sp>
      <p:sp>
        <p:nvSpPr>
          <p:cNvPr id="18437" name="Text Box 5"/>
          <p:cNvSpPr txBox="1">
            <a:spLocks noChangeArrowheads="1"/>
          </p:cNvSpPr>
          <p:nvPr/>
        </p:nvSpPr>
        <p:spPr bwMode="auto">
          <a:xfrm>
            <a:off x="571500" y="2587635"/>
            <a:ext cx="8001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When bits </a:t>
            </a:r>
            <a:r>
              <a:rPr lang="en-US" altLang="en-US" sz="3200" i="1" dirty="0">
                <a:solidFill>
                  <a:schemeClr val="hlink"/>
                </a:solidFill>
                <a:effectLst>
                  <a:outerShdw blurRad="38100" dist="38100" dir="2700000" algn="tl">
                    <a:srgbClr val="000000"/>
                  </a:outerShdw>
                </a:effectLst>
                <a:latin typeface="Arial" charset="0"/>
              </a:rPr>
              <a:t>of information are combined into meaningful units</a:t>
            </a:r>
            <a:r>
              <a:rPr lang="en-US" altLang="en-US" sz="3200" i="1" dirty="0" smtClean="0">
                <a:solidFill>
                  <a:schemeClr val="hlink"/>
                </a:solidFill>
                <a:effectLst>
                  <a:outerShdw blurRad="38100" dist="38100" dir="2700000" algn="tl">
                    <a:srgbClr val="000000"/>
                  </a:outerShdw>
                </a:effectLst>
                <a:latin typeface="Arial" charset="0"/>
              </a:rPr>
              <a:t>,, </a:t>
            </a:r>
            <a:r>
              <a:rPr lang="en-US" altLang="en-US" sz="3200" i="1" dirty="0">
                <a:solidFill>
                  <a:schemeClr val="hlink"/>
                </a:solidFill>
                <a:effectLst>
                  <a:outerShdw blurRad="38100" dist="38100" dir="2700000" algn="tl">
                    <a:srgbClr val="000000"/>
                  </a:outerShdw>
                </a:effectLst>
                <a:latin typeface="Arial" charset="0"/>
              </a:rPr>
              <a:t>so that more information can be held in </a:t>
            </a:r>
            <a:r>
              <a:rPr lang="en-US" altLang="en-US" sz="3200" i="1" dirty="0" smtClean="0">
                <a:solidFill>
                  <a:schemeClr val="hlink"/>
                </a:solidFill>
                <a:effectLst>
                  <a:outerShdw blurRad="38100" dist="38100" dir="2700000" algn="tl">
                    <a:srgbClr val="000000"/>
                  </a:outerShdw>
                </a:effectLst>
                <a:latin typeface="Arial" charset="0"/>
              </a:rPr>
              <a:t>STM its called _______.</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6146" name="Picture 2" descr="Image result for chunking mem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57500" y="381000"/>
            <a:ext cx="3429000" cy="13335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fade">
                                      <p:cBhvr>
                                        <p:cTn id="7" dur="2000"/>
                                        <p:tgtEl>
                                          <p:spTgt spid="1843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843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8436"/>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8435"/>
                                        </p:tgtEl>
                                        <p:attrNameLst>
                                          <p:attrName>style.visibility</p:attrName>
                                        </p:attrNameLst>
                                      </p:cBhvr>
                                      <p:to>
                                        <p:strVal val="visible"/>
                                      </p:to>
                                    </p:set>
                                    <p:animEffect transition="in" filter="fade">
                                      <p:cBhvr>
                                        <p:cTn id="18" dur="2000"/>
                                        <p:tgtEl>
                                          <p:spTgt spid="18435"/>
                                        </p:tgtEl>
                                      </p:cBhvr>
                                    </p:animEffect>
                                    <p:anim calcmode="lin" valueType="num">
                                      <p:cBhvr>
                                        <p:cTn id="19" dur="2000" fill="hold"/>
                                        <p:tgtEl>
                                          <p:spTgt spid="18435"/>
                                        </p:tgtEl>
                                        <p:attrNameLst>
                                          <p:attrName>ppt_x</p:attrName>
                                        </p:attrNameLst>
                                      </p:cBhvr>
                                      <p:tavLst>
                                        <p:tav tm="0">
                                          <p:val>
                                            <p:strVal val="#ppt_x"/>
                                          </p:val>
                                        </p:tav>
                                        <p:tav tm="100000">
                                          <p:val>
                                            <p:strVal val="#ppt_x"/>
                                          </p:val>
                                        </p:tav>
                                      </p:tavLst>
                                    </p:anim>
                                    <p:anim calcmode="lin" valueType="num">
                                      <p:cBhvr>
                                        <p:cTn id="20" dur="1800" decel="100000" fill="hold"/>
                                        <p:tgtEl>
                                          <p:spTgt spid="1843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84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animBg="1"/>
      <p:bldP spid="18436" grpId="0" autoUpdateAnimBg="0"/>
      <p:bldP spid="1843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694906" y="1295400"/>
            <a:ext cx="17526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3 for 400 </a:t>
            </a:r>
          </a:p>
        </p:txBody>
      </p:sp>
      <p:sp>
        <p:nvSpPr>
          <p:cNvPr id="1945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460" name="Text Box 4"/>
          <p:cNvSpPr txBox="1">
            <a:spLocks noChangeArrowheads="1"/>
          </p:cNvSpPr>
          <p:nvPr/>
        </p:nvSpPr>
        <p:spPr bwMode="auto">
          <a:xfrm>
            <a:off x="1828800" y="4876800"/>
            <a:ext cx="5486400" cy="579438"/>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Maintenance</a:t>
            </a:r>
            <a:r>
              <a:rPr lang="en-US" altLang="en-US" sz="3200" i="1" dirty="0">
                <a:solidFill>
                  <a:srgbClr val="FFCC99"/>
                </a:solidFill>
                <a:effectLst>
                  <a:outerShdw blurRad="38100" dist="38100" dir="2700000" algn="tl">
                    <a:srgbClr val="000000"/>
                  </a:outerShdw>
                </a:effectLst>
                <a:latin typeface="Arial" charset="0"/>
              </a:rPr>
              <a:t>?</a:t>
            </a:r>
          </a:p>
        </p:txBody>
      </p:sp>
      <p:sp>
        <p:nvSpPr>
          <p:cNvPr id="19461" name="Text Box 5"/>
          <p:cNvSpPr txBox="1">
            <a:spLocks noChangeArrowheads="1"/>
          </p:cNvSpPr>
          <p:nvPr/>
        </p:nvSpPr>
        <p:spPr bwMode="auto">
          <a:xfrm>
            <a:off x="381000" y="2121728"/>
            <a:ext cx="8380413" cy="2554545"/>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_____________ rehearsal</a:t>
            </a:r>
            <a:r>
              <a:rPr lang="en-US" altLang="en-US" sz="3200" i="1" dirty="0">
                <a:solidFill>
                  <a:schemeClr val="hlink"/>
                </a:solidFill>
                <a:effectLst>
                  <a:outerShdw blurRad="38100" dist="38100" dir="2700000" algn="tl">
                    <a:srgbClr val="000000"/>
                  </a:outerShdw>
                </a:effectLst>
                <a:latin typeface="Arial" charset="0"/>
              </a:rPr>
              <a:t>: saying bits of information to be remembered over and over in one’s head in order to maintain it in short-term memory (STMs tend to be encoded in auditory form)</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458"/>
                                        </p:tgtEl>
                                        <p:attrNameLst>
                                          <p:attrName>style.visibility</p:attrName>
                                        </p:attrNameLst>
                                      </p:cBhvr>
                                      <p:to>
                                        <p:strVal val="visible"/>
                                      </p:to>
                                    </p:set>
                                    <p:animEffect transition="in" filter="fade">
                                      <p:cBhvr>
                                        <p:cTn id="7" dur="2000"/>
                                        <p:tgtEl>
                                          <p:spTgt spid="1945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946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19460"/>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19459"/>
                                        </p:tgtEl>
                                        <p:attrNameLst>
                                          <p:attrName>style.visibility</p:attrName>
                                        </p:attrNameLst>
                                      </p:cBhvr>
                                      <p:to>
                                        <p:strVal val="visible"/>
                                      </p:to>
                                    </p:set>
                                    <p:animEffect transition="in" filter="fade">
                                      <p:cBhvr>
                                        <p:cTn id="18" dur="2000"/>
                                        <p:tgtEl>
                                          <p:spTgt spid="19459"/>
                                        </p:tgtEl>
                                      </p:cBhvr>
                                    </p:animEffect>
                                    <p:anim calcmode="lin" valueType="num">
                                      <p:cBhvr>
                                        <p:cTn id="19" dur="2000" fill="hold"/>
                                        <p:tgtEl>
                                          <p:spTgt spid="19459"/>
                                        </p:tgtEl>
                                        <p:attrNameLst>
                                          <p:attrName>ppt_x</p:attrName>
                                        </p:attrNameLst>
                                      </p:cBhvr>
                                      <p:tavLst>
                                        <p:tav tm="0">
                                          <p:val>
                                            <p:strVal val="#ppt_x"/>
                                          </p:val>
                                        </p:tav>
                                        <p:tav tm="100000">
                                          <p:val>
                                            <p:strVal val="#ppt_x"/>
                                          </p:val>
                                        </p:tav>
                                      </p:tavLst>
                                    </p:anim>
                                    <p:anim calcmode="lin" valueType="num">
                                      <p:cBhvr>
                                        <p:cTn id="20" dur="1800" decel="100000" fill="hold"/>
                                        <p:tgtEl>
                                          <p:spTgt spid="1945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945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P spid="19459" grpId="0" animBg="1"/>
      <p:bldP spid="19460" grpId="0"/>
      <p:bldP spid="1946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505200" y="1066800"/>
            <a:ext cx="23622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a:solidFill>
                  <a:srgbClr val="FFCC99"/>
                </a:solidFill>
                <a:effectLst>
                  <a:outerShdw blurRad="38100" dist="38100" dir="2700000" algn="tl">
                    <a:srgbClr val="000000"/>
                  </a:outerShdw>
                </a:effectLst>
              </a:rPr>
              <a:t>3 for 500</a:t>
            </a:r>
          </a:p>
        </p:txBody>
      </p:sp>
      <p:sp>
        <p:nvSpPr>
          <p:cNvPr id="2048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484" name="Text Box 4"/>
          <p:cNvSpPr txBox="1">
            <a:spLocks noChangeArrowheads="1"/>
          </p:cNvSpPr>
          <p:nvPr/>
        </p:nvSpPr>
        <p:spPr bwMode="auto">
          <a:xfrm>
            <a:off x="1176504" y="5232975"/>
            <a:ext cx="6278479"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Encoding specificity </a:t>
            </a:r>
            <a:r>
              <a:rPr lang="en-US" altLang="en-US" sz="3200" i="1" dirty="0">
                <a:solidFill>
                  <a:srgbClr val="FFCC99"/>
                </a:solidFill>
                <a:effectLst>
                  <a:outerShdw blurRad="38100" dist="38100" dir="2700000" algn="tl">
                    <a:srgbClr val="000000"/>
                  </a:outerShdw>
                </a:effectLst>
                <a:latin typeface="Arial" charset="0"/>
              </a:rPr>
              <a:t>?</a:t>
            </a:r>
          </a:p>
        </p:txBody>
      </p:sp>
      <p:sp>
        <p:nvSpPr>
          <p:cNvPr id="20485" name="Text Box 5"/>
          <p:cNvSpPr txBox="1">
            <a:spLocks noChangeArrowheads="1"/>
          </p:cNvSpPr>
          <p:nvPr/>
        </p:nvSpPr>
        <p:spPr bwMode="auto">
          <a:xfrm>
            <a:off x="203366" y="1905506"/>
            <a:ext cx="8672345" cy="3046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45791" dir="3378596" algn="ctr" rotWithShape="0">
                    <a:schemeClr val="bg2"/>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 __________ is the tendency </a:t>
            </a:r>
            <a:r>
              <a:rPr lang="en-US" altLang="en-US" sz="3200" i="1" dirty="0">
                <a:solidFill>
                  <a:schemeClr val="hlink"/>
                </a:solidFill>
                <a:effectLst>
                  <a:outerShdw blurRad="38100" dist="38100" dir="2700000" algn="tl">
                    <a:srgbClr val="000000"/>
                  </a:outerShdw>
                </a:effectLst>
                <a:latin typeface="Arial" charset="0"/>
              </a:rPr>
              <a:t>for memory of information to be improved if related information (e.g., surroundings or physiological state) </a:t>
            </a:r>
            <a:r>
              <a:rPr lang="en-US" altLang="en-US" sz="3200" i="1" dirty="0" smtClean="0">
                <a:solidFill>
                  <a:schemeClr val="hlink"/>
                </a:solidFill>
                <a:effectLst>
                  <a:outerShdw blurRad="38100" dist="38100" dir="2700000" algn="tl">
                    <a:srgbClr val="000000"/>
                  </a:outerShdw>
                </a:effectLst>
                <a:latin typeface="Arial" charset="0"/>
              </a:rPr>
              <a:t>available </a:t>
            </a:r>
            <a:r>
              <a:rPr lang="en-US" altLang="en-US" sz="3200" i="1" dirty="0">
                <a:solidFill>
                  <a:schemeClr val="hlink"/>
                </a:solidFill>
                <a:effectLst>
                  <a:outerShdw blurRad="38100" dist="38100" dir="2700000" algn="tl">
                    <a:srgbClr val="000000"/>
                  </a:outerShdw>
                </a:effectLst>
                <a:latin typeface="Arial" charset="0"/>
              </a:rPr>
              <a:t>when the memory was first formed is also available when the memory is being </a:t>
            </a:r>
            <a:r>
              <a:rPr lang="en-US" altLang="en-US" sz="3200" i="1" dirty="0" smtClean="0">
                <a:solidFill>
                  <a:schemeClr val="hlink"/>
                </a:solidFill>
                <a:effectLst>
                  <a:outerShdw blurRad="38100" dist="38100" dir="2700000" algn="tl">
                    <a:srgbClr val="000000"/>
                  </a:outerShdw>
                </a:effectLst>
                <a:latin typeface="Arial" charset="0"/>
              </a:rPr>
              <a:t>retrieved.</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048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0484"/>
                                        </p:tgtEl>
                                        <p:attrNameLst>
                                          <p:attrName>style.visibility</p:attrName>
                                        </p:attrNameLst>
                                      </p:cBhvr>
                                      <p:to>
                                        <p:strVal val="visible"/>
                                      </p:to>
                                    </p:set>
                                  </p:childTnLst>
                                </p:cTn>
                              </p:par>
                            </p:childTnLst>
                          </p:cTn>
                        </p:par>
                        <p:par>
                          <p:cTn id="15" fill="hold" nodeType="afterGroup">
                            <p:stCondLst>
                              <p:cond delay="1601"/>
                            </p:stCondLst>
                            <p:childTnLst>
                              <p:par>
                                <p:cTn id="16" presetID="37" presetClass="entr" presetSubtype="0" fill="hold" grpId="0" nodeType="afterEffect">
                                  <p:stCondLst>
                                    <p:cond delay="0"/>
                                  </p:stCondLst>
                                  <p:childTnLst>
                                    <p:set>
                                      <p:cBhvr>
                                        <p:cTn id="17" dur="1" fill="hold">
                                          <p:stCondLst>
                                            <p:cond delay="0"/>
                                          </p:stCondLst>
                                        </p:cTn>
                                        <p:tgtEl>
                                          <p:spTgt spid="20483"/>
                                        </p:tgtEl>
                                        <p:attrNameLst>
                                          <p:attrName>style.visibility</p:attrName>
                                        </p:attrNameLst>
                                      </p:cBhvr>
                                      <p:to>
                                        <p:strVal val="visible"/>
                                      </p:to>
                                    </p:set>
                                    <p:animEffect transition="in" filter="fade">
                                      <p:cBhvr>
                                        <p:cTn id="18" dur="2000"/>
                                        <p:tgtEl>
                                          <p:spTgt spid="20483"/>
                                        </p:tgtEl>
                                      </p:cBhvr>
                                    </p:animEffect>
                                    <p:anim calcmode="lin" valueType="num">
                                      <p:cBhvr>
                                        <p:cTn id="19" dur="2000" fill="hold"/>
                                        <p:tgtEl>
                                          <p:spTgt spid="20483"/>
                                        </p:tgtEl>
                                        <p:attrNameLst>
                                          <p:attrName>ppt_x</p:attrName>
                                        </p:attrNameLst>
                                      </p:cBhvr>
                                      <p:tavLst>
                                        <p:tav tm="0">
                                          <p:val>
                                            <p:strVal val="#ppt_x"/>
                                          </p:val>
                                        </p:tav>
                                        <p:tav tm="100000">
                                          <p:val>
                                            <p:strVal val="#ppt_x"/>
                                          </p:val>
                                        </p:tav>
                                      </p:tavLst>
                                    </p:anim>
                                    <p:anim calcmode="lin" valueType="num">
                                      <p:cBhvr>
                                        <p:cTn id="20" dur="1800" decel="100000" fill="hold"/>
                                        <p:tgtEl>
                                          <p:spTgt spid="2048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048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P spid="20483" grpId="0" animBg="1"/>
      <p:bldP spid="20484" grpId="0" autoUpdateAnimBg="0"/>
      <p:bldP spid="2048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048000" y="2209800"/>
            <a:ext cx="30480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100</a:t>
            </a:r>
          </a:p>
        </p:txBody>
      </p:sp>
      <p:sp>
        <p:nvSpPr>
          <p:cNvPr id="21509" name="Text Box 5"/>
          <p:cNvSpPr txBox="1">
            <a:spLocks noChangeArrowheads="1"/>
          </p:cNvSpPr>
          <p:nvPr/>
        </p:nvSpPr>
        <p:spPr bwMode="auto">
          <a:xfrm>
            <a:off x="952500" y="4099719"/>
            <a:ext cx="7239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are </a:t>
            </a:r>
            <a:r>
              <a:rPr lang="en-US" altLang="en-US" sz="3200" i="1" dirty="0">
                <a:solidFill>
                  <a:srgbClr val="66FF99"/>
                </a:solidFill>
                <a:effectLst>
                  <a:outerShdw blurRad="38100" dist="38100" dir="2700000" algn="tl">
                    <a:srgbClr val="000000"/>
                  </a:outerShdw>
                </a:effectLst>
                <a:latin typeface="Arial" charset="0"/>
              </a:rPr>
              <a:t>sensory</a:t>
            </a:r>
            <a:r>
              <a:rPr lang="en-US" altLang="en-US" sz="3200" i="1" dirty="0">
                <a:solidFill>
                  <a:srgbClr val="FFCC99"/>
                </a:solidFill>
                <a:effectLst>
                  <a:outerShdw blurRad="38100" dist="38100" dir="2700000" algn="tl">
                    <a:srgbClr val="000000"/>
                  </a:outerShdw>
                </a:effectLst>
                <a:latin typeface="Arial" charset="0"/>
              </a:rPr>
              <a:t> register, </a:t>
            </a:r>
            <a:r>
              <a:rPr lang="en-US" altLang="en-US" sz="3200" i="1" dirty="0">
                <a:solidFill>
                  <a:srgbClr val="66FF99"/>
                </a:solidFill>
                <a:effectLst>
                  <a:outerShdw blurRad="38100" dist="38100" dir="2700000" algn="tl">
                    <a:srgbClr val="000000"/>
                  </a:outerShdw>
                </a:effectLst>
                <a:latin typeface="Arial" charset="0"/>
              </a:rPr>
              <a:t>short-term</a:t>
            </a:r>
            <a:r>
              <a:rPr lang="en-US" altLang="en-US" sz="3200" i="1" dirty="0">
                <a:solidFill>
                  <a:srgbClr val="FFCC99"/>
                </a:solidFill>
                <a:effectLst>
                  <a:outerShdw blurRad="38100" dist="38100" dir="2700000" algn="tl">
                    <a:srgbClr val="000000"/>
                  </a:outerShdw>
                </a:effectLst>
                <a:latin typeface="Arial" charset="0"/>
              </a:rPr>
              <a:t> store, and </a:t>
            </a:r>
            <a:r>
              <a:rPr lang="en-US" altLang="en-US" sz="3200" i="1" dirty="0">
                <a:solidFill>
                  <a:srgbClr val="66FF99"/>
                </a:solidFill>
                <a:effectLst>
                  <a:outerShdw blurRad="38100" dist="38100" dir="2700000" algn="tl">
                    <a:srgbClr val="000000"/>
                  </a:outerShdw>
                </a:effectLst>
                <a:latin typeface="Arial" charset="0"/>
              </a:rPr>
              <a:t>long-term</a:t>
            </a:r>
            <a:r>
              <a:rPr lang="en-US" altLang="en-US" sz="3200" i="1" dirty="0">
                <a:solidFill>
                  <a:srgbClr val="FFCC99"/>
                </a:solidFill>
                <a:effectLst>
                  <a:outerShdw blurRad="38100" dist="38100" dir="2700000" algn="tl">
                    <a:srgbClr val="000000"/>
                  </a:outerShdw>
                </a:effectLst>
                <a:latin typeface="Arial" charset="0"/>
              </a:rPr>
              <a:t> store.</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150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513" name="Text Box 9"/>
          <p:cNvSpPr txBox="1">
            <a:spLocks noChangeArrowheads="1"/>
          </p:cNvSpPr>
          <p:nvPr/>
        </p:nvSpPr>
        <p:spPr bwMode="auto">
          <a:xfrm>
            <a:off x="762000" y="2890391"/>
            <a:ext cx="7620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The three stages of </a:t>
            </a:r>
            <a:r>
              <a:rPr lang="en-US" altLang="en-US" sz="3200" i="1" dirty="0">
                <a:solidFill>
                  <a:schemeClr val="hlink"/>
                </a:solidFill>
                <a:effectLst>
                  <a:outerShdw blurRad="38100" dist="38100" dir="2700000" algn="tl">
                    <a:srgbClr val="000000"/>
                  </a:outerShdw>
                </a:effectLst>
                <a:latin typeface="Arial" charset="0"/>
              </a:rPr>
              <a:t>the Information-processing </a:t>
            </a:r>
            <a:r>
              <a:rPr lang="en-US" altLang="en-US" sz="3200" i="1" dirty="0" smtClean="0">
                <a:solidFill>
                  <a:schemeClr val="hlink"/>
                </a:solidFill>
                <a:effectLst>
                  <a:outerShdw blurRad="38100" dist="38100" dir="2700000" algn="tl">
                    <a:srgbClr val="000000"/>
                  </a:outerShdw>
                </a:effectLst>
                <a:latin typeface="Arial" charset="0"/>
              </a:rPr>
              <a:t>model of memory.</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2000"/>
                                        <p:tgtEl>
                                          <p:spTgt spid="2150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15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1509"/>
                                        </p:tgtEl>
                                        <p:attrNameLst>
                                          <p:attrName>style.visibility</p:attrName>
                                        </p:attrNameLst>
                                      </p:cBhvr>
                                      <p:to>
                                        <p:strVal val="visible"/>
                                      </p:to>
                                    </p:set>
                                  </p:childTnLst>
                                </p:cTn>
                              </p:par>
                            </p:childTnLst>
                          </p:cTn>
                        </p:par>
                        <p:par>
                          <p:cTn id="15" fill="hold" nodeType="afterGroup">
                            <p:stCondLst>
                              <p:cond delay="4401"/>
                            </p:stCondLst>
                            <p:childTnLst>
                              <p:par>
                                <p:cTn id="16" presetID="37" presetClass="entr" presetSubtype="0" fill="hold" grpId="0" nodeType="afterEffect">
                                  <p:stCondLst>
                                    <p:cond delay="0"/>
                                  </p:stCondLst>
                                  <p:childTnLst>
                                    <p:set>
                                      <p:cBhvr>
                                        <p:cTn id="17" dur="1" fill="hold">
                                          <p:stCondLst>
                                            <p:cond delay="0"/>
                                          </p:stCondLst>
                                        </p:cTn>
                                        <p:tgtEl>
                                          <p:spTgt spid="21507"/>
                                        </p:tgtEl>
                                        <p:attrNameLst>
                                          <p:attrName>style.visibility</p:attrName>
                                        </p:attrNameLst>
                                      </p:cBhvr>
                                      <p:to>
                                        <p:strVal val="visible"/>
                                      </p:to>
                                    </p:set>
                                    <p:animEffect transition="in" filter="fade">
                                      <p:cBhvr>
                                        <p:cTn id="18" dur="2000"/>
                                        <p:tgtEl>
                                          <p:spTgt spid="21507"/>
                                        </p:tgtEl>
                                      </p:cBhvr>
                                    </p:animEffect>
                                    <p:anim calcmode="lin" valueType="num">
                                      <p:cBhvr>
                                        <p:cTn id="19" dur="2000" fill="hold"/>
                                        <p:tgtEl>
                                          <p:spTgt spid="21507"/>
                                        </p:tgtEl>
                                        <p:attrNameLst>
                                          <p:attrName>ppt_x</p:attrName>
                                        </p:attrNameLst>
                                      </p:cBhvr>
                                      <p:tavLst>
                                        <p:tav tm="0">
                                          <p:val>
                                            <p:strVal val="#ppt_x"/>
                                          </p:val>
                                        </p:tav>
                                        <p:tav tm="100000">
                                          <p:val>
                                            <p:strVal val="#ppt_x"/>
                                          </p:val>
                                        </p:tav>
                                      </p:tavLst>
                                    </p:anim>
                                    <p:anim calcmode="lin" valueType="num">
                                      <p:cBhvr>
                                        <p:cTn id="20" dur="1800" decel="100000" fill="hold"/>
                                        <p:tgtEl>
                                          <p:spTgt spid="2150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150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P spid="21509" grpId="0" autoUpdateAnimBg="0"/>
      <p:bldP spid="21507" grpId="0" animBg="1"/>
      <p:bldP spid="215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221954" y="152400"/>
            <a:ext cx="32004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200</a:t>
            </a:r>
          </a:p>
        </p:txBody>
      </p:sp>
      <p:sp>
        <p:nvSpPr>
          <p:cNvPr id="2253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Text Box 5"/>
          <p:cNvSpPr txBox="1">
            <a:spLocks noChangeArrowheads="1"/>
          </p:cNvSpPr>
          <p:nvPr/>
        </p:nvSpPr>
        <p:spPr bwMode="auto">
          <a:xfrm>
            <a:off x="251451" y="4673025"/>
            <a:ext cx="8587749" cy="1323439"/>
          </a:xfrm>
          <a:prstGeom prst="rect">
            <a:avLst/>
          </a:prstGeom>
          <a:noFill/>
          <a:ln>
            <a:noFill/>
          </a:ln>
          <a:effectLst/>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71842" dir="2700000" algn="ctr" rotWithShape="0">
                    <a:schemeClr val="folHlink">
                      <a:alpha val="50000"/>
                    </a:schemeClr>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parallel distributed processing </a:t>
            </a:r>
            <a:endParaRPr lang="en-US" altLang="en-US" sz="3200" i="1" dirty="0" smtClean="0">
              <a:solidFill>
                <a:srgbClr val="66FF99"/>
              </a:solidFill>
              <a:effectLst>
                <a:outerShdw blurRad="38100" dist="38100" dir="2700000" algn="tl">
                  <a:srgbClr val="000000"/>
                </a:outerShdw>
              </a:effectLst>
              <a:latin typeface="Arial" charset="0"/>
            </a:endParaRPr>
          </a:p>
          <a:p>
            <a:pPr>
              <a:spcBef>
                <a:spcPct val="50000"/>
              </a:spcBef>
            </a:pPr>
            <a:r>
              <a:rPr lang="en-US" altLang="en-US" sz="3200" i="1" dirty="0">
                <a:solidFill>
                  <a:srgbClr val="FFCC99"/>
                </a:solidFill>
                <a:effectLst>
                  <a:outerShdw blurRad="38100" dist="38100" dir="2700000" algn="tl">
                    <a:srgbClr val="000000"/>
                  </a:outerShdw>
                </a:effectLst>
                <a:latin typeface="Arial" charset="0"/>
              </a:rPr>
              <a:t>o</a:t>
            </a:r>
            <a:r>
              <a:rPr lang="en-US" altLang="en-US" sz="3200" i="1" dirty="0" smtClean="0">
                <a:solidFill>
                  <a:srgbClr val="FFCC99"/>
                </a:solidFill>
                <a:effectLst>
                  <a:outerShdw blurRad="38100" dist="38100" dir="2700000" algn="tl">
                    <a:srgbClr val="000000"/>
                  </a:outerShdw>
                </a:effectLst>
                <a:latin typeface="Arial" charset="0"/>
              </a:rPr>
              <a:t>r</a:t>
            </a:r>
            <a:r>
              <a:rPr lang="en-US" altLang="en-US" sz="3200" i="1" dirty="0" smtClean="0">
                <a:solidFill>
                  <a:srgbClr val="66FF99"/>
                </a:solidFill>
                <a:effectLst>
                  <a:outerShdw blurRad="38100" dist="38100" dir="2700000" algn="tl">
                    <a:srgbClr val="000000"/>
                  </a:outerShdw>
                </a:effectLst>
                <a:latin typeface="Arial" charset="0"/>
              </a:rPr>
              <a:t> </a:t>
            </a:r>
            <a:r>
              <a:rPr lang="en-US" altLang="en-US" sz="3200" i="1" dirty="0" smtClean="0">
                <a:solidFill>
                  <a:srgbClr val="FFCC99"/>
                </a:solidFill>
                <a:effectLst>
                  <a:outerShdw blurRad="38100" dist="38100" dir="2700000" algn="tl">
                    <a:srgbClr val="000000"/>
                  </a:outerShdw>
                </a:effectLst>
                <a:latin typeface="Arial" charset="0"/>
              </a:rPr>
              <a:t>(</a:t>
            </a:r>
            <a:r>
              <a:rPr lang="en-US" altLang="en-US" sz="3200" i="1" dirty="0" smtClean="0">
                <a:solidFill>
                  <a:srgbClr val="66FF99"/>
                </a:solidFill>
                <a:effectLst>
                  <a:outerShdw blurRad="38100" dist="38100" dir="2700000" algn="tl">
                    <a:srgbClr val="000000"/>
                  </a:outerShdw>
                </a:effectLst>
                <a:latin typeface="Arial" charset="0"/>
              </a:rPr>
              <a:t>PDP</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2542" name="Text Box 14"/>
          <p:cNvSpPr txBox="1">
            <a:spLocks noChangeArrowheads="1"/>
          </p:cNvSpPr>
          <p:nvPr/>
        </p:nvSpPr>
        <p:spPr bwMode="auto">
          <a:xfrm>
            <a:off x="457200" y="2397948"/>
            <a:ext cx="8150226" cy="2062103"/>
          </a:xfrm>
          <a:prstGeom prst="rect">
            <a:avLst/>
          </a:prstGeom>
          <a:noFill/>
          <a:ln>
            <a:noFill/>
          </a:ln>
          <a:effectLst/>
          <a:extLst>
            <a:ext uri="{909E8E84-426E-40DD-AFC4-6F175D3DCCD1}">
              <a14:hiddenFill xmlns:a14="http://schemas.microsoft.com/office/drawing/2010/main">
                <a:solidFill>
                  <a:srgbClr val="993366"/>
                </a:solidFill>
              </a14:hiddenFill>
            </a:ext>
            <a:ext uri="{91240B29-F687-4F45-9708-019B960494DF}">
              <a14:hiddenLine xmlns:a14="http://schemas.microsoft.com/office/drawing/2010/main" w="9525">
                <a:solidFill>
                  <a:schemeClr val="hlink"/>
                </a:solidFill>
                <a:miter lim="800000"/>
                <a:headEnd/>
                <a:tailEnd/>
              </a14:hiddenLine>
            </a:ext>
            <a:ext uri="{AF507438-7753-43E0-B8FC-AC1667EBCBE1}">
              <a14:hiddenEffects xmlns:a14="http://schemas.microsoft.com/office/drawing/2010/main">
                <a:effectLst>
                  <a:outerShdw dist="71842" dir="2700000" algn="ctr" rotWithShape="0">
                    <a:schemeClr val="folHlink">
                      <a:alpha val="50000"/>
                    </a:schemeClr>
                  </a:outerShdw>
                </a:effectLst>
              </a14:hiddenEffects>
            </a:ext>
          </a:extLst>
        </p:spPr>
        <p:txBody>
          <a:bodyPr wrap="square">
            <a:spAutoFit/>
          </a:bodyPr>
          <a:lstStyle/>
          <a:p>
            <a:pPr algn="l">
              <a:spcBef>
                <a:spcPct val="50000"/>
              </a:spcBef>
            </a:pPr>
            <a:r>
              <a:rPr lang="en-US" altLang="en-US" sz="3200" i="1" dirty="0" smtClean="0">
                <a:solidFill>
                  <a:schemeClr val="hlink"/>
                </a:solidFill>
                <a:effectLst>
                  <a:outerShdw blurRad="38100" dist="38100" dir="2700000" algn="tl">
                    <a:srgbClr val="000000"/>
                  </a:outerShdw>
                </a:effectLst>
                <a:latin typeface="Arial" charset="0"/>
              </a:rPr>
              <a:t>In the ________ _________ ___________ model,  memory </a:t>
            </a:r>
            <a:r>
              <a:rPr lang="en-US" altLang="en-US" sz="3200" i="1" dirty="0">
                <a:solidFill>
                  <a:schemeClr val="hlink"/>
                </a:solidFill>
                <a:effectLst>
                  <a:outerShdw blurRad="38100" dist="38100" dir="2700000" algn="tl">
                    <a:srgbClr val="000000"/>
                  </a:outerShdw>
                </a:effectLst>
                <a:latin typeface="Arial" charset="0"/>
              </a:rPr>
              <a:t>processes are proposed to take place at the same time over a large network of neural </a:t>
            </a:r>
            <a:r>
              <a:rPr lang="en-US" altLang="en-US" sz="3200" i="1" dirty="0" smtClean="0">
                <a:solidFill>
                  <a:schemeClr val="hlink"/>
                </a:solidFill>
                <a:effectLst>
                  <a:outerShdw blurRad="38100" dist="38100" dir="2700000" algn="tl">
                    <a:srgbClr val="000000"/>
                  </a:outerShdw>
                </a:effectLst>
                <a:latin typeface="Arial" charset="0"/>
              </a:rPr>
              <a:t>connections.</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0" y="228600"/>
            <a:ext cx="4170285" cy="2346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254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2533"/>
                                        </p:tgtEl>
                                        <p:attrNameLst>
                                          <p:attrName>style.visibility</p:attrName>
                                        </p:attrNameLst>
                                      </p:cBhvr>
                                      <p:to>
                                        <p:strVal val="visible"/>
                                      </p:to>
                                    </p:set>
                                  </p:childTnLst>
                                </p:cTn>
                              </p:par>
                            </p:childTnLst>
                          </p:cTn>
                        </p:par>
                        <p:par>
                          <p:cTn id="15" fill="hold" nodeType="afterGroup">
                            <p:stCondLst>
                              <p:cond delay="3201"/>
                            </p:stCondLst>
                            <p:childTnLst>
                              <p:par>
                                <p:cTn id="16" presetID="37" presetClass="entr" presetSubtype="0" fill="hold" grpId="0" nodeType="afterEffect">
                                  <p:stCondLst>
                                    <p:cond delay="0"/>
                                  </p:stCondLst>
                                  <p:childTnLst>
                                    <p:set>
                                      <p:cBhvr>
                                        <p:cTn id="17" dur="1" fill="hold">
                                          <p:stCondLst>
                                            <p:cond delay="0"/>
                                          </p:stCondLst>
                                        </p:cTn>
                                        <p:tgtEl>
                                          <p:spTgt spid="22531"/>
                                        </p:tgtEl>
                                        <p:attrNameLst>
                                          <p:attrName>style.visibility</p:attrName>
                                        </p:attrNameLst>
                                      </p:cBhvr>
                                      <p:to>
                                        <p:strVal val="visible"/>
                                      </p:to>
                                    </p:set>
                                    <p:animEffect transition="in" filter="fade">
                                      <p:cBhvr>
                                        <p:cTn id="18" dur="2000"/>
                                        <p:tgtEl>
                                          <p:spTgt spid="22531"/>
                                        </p:tgtEl>
                                      </p:cBhvr>
                                    </p:animEffect>
                                    <p:anim calcmode="lin" valueType="num">
                                      <p:cBhvr>
                                        <p:cTn id="19" dur="2000" fill="hold"/>
                                        <p:tgtEl>
                                          <p:spTgt spid="22531"/>
                                        </p:tgtEl>
                                        <p:attrNameLst>
                                          <p:attrName>ppt_x</p:attrName>
                                        </p:attrNameLst>
                                      </p:cBhvr>
                                      <p:tavLst>
                                        <p:tav tm="0">
                                          <p:val>
                                            <p:strVal val="#ppt_x"/>
                                          </p:val>
                                        </p:tav>
                                        <p:tav tm="100000">
                                          <p:val>
                                            <p:strVal val="#ppt_x"/>
                                          </p:val>
                                        </p:tav>
                                      </p:tavLst>
                                    </p:anim>
                                    <p:anim calcmode="lin" valueType="num">
                                      <p:cBhvr>
                                        <p:cTn id="20" dur="1800" decel="100000" fill="hold"/>
                                        <p:tgtEl>
                                          <p:spTgt spid="2253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25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22531" grpId="0" animBg="1"/>
      <p:bldP spid="22533" grpId="0"/>
      <p:bldP spid="225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3074" name="Rectangle 2"/>
          <p:cNvSpPr>
            <a:spLocks noChangeArrowheads="1"/>
          </p:cNvSpPr>
          <p:nvPr/>
        </p:nvSpPr>
        <p:spPr bwMode="auto">
          <a:xfrm>
            <a:off x="0" y="0"/>
            <a:ext cx="1828800" cy="1295400"/>
          </a:xfrm>
          <a:prstGeom prst="rect">
            <a:avLst/>
          </a:prstGeom>
          <a:ln w="9525">
            <a:solidFill>
              <a:schemeClr val="tx1"/>
            </a:solidFill>
            <a:miter lim="800000"/>
            <a:headEnd/>
            <a:tailEnd/>
          </a:ln>
          <a:effectLst>
            <a:outerShdw dist="35921" dir="2700000" algn="ctr" rotWithShape="0">
              <a:schemeClr val="tx1"/>
            </a:outerShdw>
          </a:effectLst>
        </p:spPr>
        <p:txBody>
          <a:bodyPr wrap="none" anchor="ctr"/>
          <a:lstStyle/>
          <a:p>
            <a:r>
              <a:rPr lang="en-US" altLang="en-US" sz="6600" i="1">
                <a:solidFill>
                  <a:srgbClr val="FF5050"/>
                </a:solidFill>
                <a:effectLst>
                  <a:outerShdw blurRad="38100" dist="38100" dir="2700000" algn="tl">
                    <a:srgbClr val="000000"/>
                  </a:outerShdw>
                </a:effectLst>
                <a:latin typeface="Arial" charset="0"/>
              </a:rPr>
              <a:t>1</a:t>
            </a:r>
          </a:p>
        </p:txBody>
      </p:sp>
      <p:sp>
        <p:nvSpPr>
          <p:cNvPr id="3075" name="Rectangle 3"/>
          <p:cNvSpPr>
            <a:spLocks noChangeArrowheads="1"/>
          </p:cNvSpPr>
          <p:nvPr/>
        </p:nvSpPr>
        <p:spPr bwMode="auto">
          <a:xfrm>
            <a:off x="18288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6" name="Rectangle 4"/>
          <p:cNvSpPr>
            <a:spLocks noChangeArrowheads="1"/>
          </p:cNvSpPr>
          <p:nvPr/>
        </p:nvSpPr>
        <p:spPr bwMode="auto">
          <a:xfrm>
            <a:off x="36576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7" name="Rectangle 5"/>
          <p:cNvSpPr>
            <a:spLocks noChangeArrowheads="1"/>
          </p:cNvSpPr>
          <p:nvPr/>
        </p:nvSpPr>
        <p:spPr bwMode="auto">
          <a:xfrm>
            <a:off x="54864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8" name="Rectangle 6"/>
          <p:cNvSpPr>
            <a:spLocks noChangeArrowheads="1"/>
          </p:cNvSpPr>
          <p:nvPr/>
        </p:nvSpPr>
        <p:spPr bwMode="auto">
          <a:xfrm>
            <a:off x="7315200" y="0"/>
            <a:ext cx="1828800" cy="12954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0" name="Rectangle 8"/>
          <p:cNvSpPr>
            <a:spLocks noChangeArrowheads="1"/>
          </p:cNvSpPr>
          <p:nvPr/>
        </p:nvSpPr>
        <p:spPr bwMode="auto">
          <a:xfrm>
            <a:off x="18288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1" name="Rectangle 9"/>
          <p:cNvSpPr>
            <a:spLocks noChangeArrowheads="1"/>
          </p:cNvSpPr>
          <p:nvPr/>
        </p:nvSpPr>
        <p:spPr bwMode="auto">
          <a:xfrm>
            <a:off x="36576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2" name="Rectangle 10"/>
          <p:cNvSpPr>
            <a:spLocks noChangeArrowheads="1"/>
          </p:cNvSpPr>
          <p:nvPr/>
        </p:nvSpPr>
        <p:spPr bwMode="auto">
          <a:xfrm>
            <a:off x="54864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3" name="Rectangle 11"/>
          <p:cNvSpPr>
            <a:spLocks noChangeArrowheads="1"/>
          </p:cNvSpPr>
          <p:nvPr/>
        </p:nvSpPr>
        <p:spPr bwMode="auto">
          <a:xfrm>
            <a:off x="7315200" y="15240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4" name="Rectangle 12"/>
          <p:cNvSpPr>
            <a:spLocks noChangeArrowheads="1"/>
          </p:cNvSpPr>
          <p:nvPr/>
        </p:nvSpPr>
        <p:spPr bwMode="auto">
          <a:xfrm>
            <a:off x="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5" name="Rectangle 13"/>
          <p:cNvSpPr>
            <a:spLocks noChangeArrowheads="1"/>
          </p:cNvSpPr>
          <p:nvPr/>
        </p:nvSpPr>
        <p:spPr bwMode="auto">
          <a:xfrm>
            <a:off x="18288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6" name="Rectangle 14"/>
          <p:cNvSpPr>
            <a:spLocks noChangeArrowheads="1"/>
          </p:cNvSpPr>
          <p:nvPr/>
        </p:nvSpPr>
        <p:spPr bwMode="auto">
          <a:xfrm>
            <a:off x="36576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7" name="Rectangle 15"/>
          <p:cNvSpPr>
            <a:spLocks noChangeArrowheads="1"/>
          </p:cNvSpPr>
          <p:nvPr/>
        </p:nvSpPr>
        <p:spPr bwMode="auto">
          <a:xfrm>
            <a:off x="54864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8" name="Rectangle 16"/>
          <p:cNvSpPr>
            <a:spLocks noChangeArrowheads="1"/>
          </p:cNvSpPr>
          <p:nvPr/>
        </p:nvSpPr>
        <p:spPr bwMode="auto">
          <a:xfrm>
            <a:off x="7315200" y="25908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89" name="Rectangle 17"/>
          <p:cNvSpPr>
            <a:spLocks noChangeArrowheads="1"/>
          </p:cNvSpPr>
          <p:nvPr/>
        </p:nvSpPr>
        <p:spPr bwMode="auto">
          <a:xfrm>
            <a:off x="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0" name="Rectangle 18"/>
          <p:cNvSpPr>
            <a:spLocks noChangeArrowheads="1"/>
          </p:cNvSpPr>
          <p:nvPr/>
        </p:nvSpPr>
        <p:spPr bwMode="auto">
          <a:xfrm>
            <a:off x="18288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1" name="Rectangle 19"/>
          <p:cNvSpPr>
            <a:spLocks noChangeArrowheads="1"/>
          </p:cNvSpPr>
          <p:nvPr/>
        </p:nvSpPr>
        <p:spPr bwMode="auto">
          <a:xfrm>
            <a:off x="36576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2" name="Rectangle 20"/>
          <p:cNvSpPr>
            <a:spLocks noChangeArrowheads="1"/>
          </p:cNvSpPr>
          <p:nvPr/>
        </p:nvSpPr>
        <p:spPr bwMode="auto">
          <a:xfrm>
            <a:off x="54864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3" name="Rectangle 21"/>
          <p:cNvSpPr>
            <a:spLocks noChangeArrowheads="1"/>
          </p:cNvSpPr>
          <p:nvPr/>
        </p:nvSpPr>
        <p:spPr bwMode="auto">
          <a:xfrm>
            <a:off x="7315200" y="36576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4" name="Rectangle 22"/>
          <p:cNvSpPr>
            <a:spLocks noChangeArrowheads="1"/>
          </p:cNvSpPr>
          <p:nvPr/>
        </p:nvSpPr>
        <p:spPr bwMode="auto">
          <a:xfrm>
            <a:off x="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5" name="Rectangle 23"/>
          <p:cNvSpPr>
            <a:spLocks noChangeArrowheads="1"/>
          </p:cNvSpPr>
          <p:nvPr/>
        </p:nvSpPr>
        <p:spPr bwMode="auto">
          <a:xfrm>
            <a:off x="18288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 name="Rectangle 24"/>
          <p:cNvSpPr>
            <a:spLocks noChangeArrowheads="1"/>
          </p:cNvSpPr>
          <p:nvPr/>
        </p:nvSpPr>
        <p:spPr bwMode="auto">
          <a:xfrm>
            <a:off x="36576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7" name="Rectangle 25"/>
          <p:cNvSpPr>
            <a:spLocks noChangeArrowheads="1"/>
          </p:cNvSpPr>
          <p:nvPr/>
        </p:nvSpPr>
        <p:spPr bwMode="auto">
          <a:xfrm>
            <a:off x="54864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8" name="Rectangle 26"/>
          <p:cNvSpPr>
            <a:spLocks noChangeArrowheads="1"/>
          </p:cNvSpPr>
          <p:nvPr/>
        </p:nvSpPr>
        <p:spPr bwMode="auto">
          <a:xfrm>
            <a:off x="7315200" y="47244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 name="Rectangle 27"/>
          <p:cNvSpPr>
            <a:spLocks noChangeArrowheads="1"/>
          </p:cNvSpPr>
          <p:nvPr/>
        </p:nvSpPr>
        <p:spPr bwMode="auto">
          <a:xfrm>
            <a:off x="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0" name="Rectangle 28"/>
          <p:cNvSpPr>
            <a:spLocks noChangeArrowheads="1"/>
          </p:cNvSpPr>
          <p:nvPr/>
        </p:nvSpPr>
        <p:spPr bwMode="auto">
          <a:xfrm>
            <a:off x="18288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1" name="Rectangle 29"/>
          <p:cNvSpPr>
            <a:spLocks noChangeArrowheads="1"/>
          </p:cNvSpPr>
          <p:nvPr/>
        </p:nvSpPr>
        <p:spPr bwMode="auto">
          <a:xfrm>
            <a:off x="36576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2" name="Rectangle 30"/>
          <p:cNvSpPr>
            <a:spLocks noChangeArrowheads="1"/>
          </p:cNvSpPr>
          <p:nvPr/>
        </p:nvSpPr>
        <p:spPr bwMode="auto">
          <a:xfrm>
            <a:off x="54864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3" name="Rectangle 31"/>
          <p:cNvSpPr>
            <a:spLocks noChangeArrowheads="1"/>
          </p:cNvSpPr>
          <p:nvPr/>
        </p:nvSpPr>
        <p:spPr bwMode="auto">
          <a:xfrm>
            <a:off x="7315200" y="5791200"/>
            <a:ext cx="1828800" cy="1066800"/>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3142" name="Rectangle 70"/>
          <p:cNvSpPr>
            <a:spLocks noChangeArrowheads="1"/>
          </p:cNvSpPr>
          <p:nvPr/>
        </p:nvSpPr>
        <p:spPr bwMode="auto">
          <a:xfrm>
            <a:off x="1828800" y="0"/>
            <a:ext cx="1828800" cy="1295400"/>
          </a:xfrm>
          <a:prstGeom prst="rect">
            <a:avLst/>
          </a:prstGeom>
          <a:ln w="9525">
            <a:solidFill>
              <a:schemeClr val="tx1"/>
            </a:solidFill>
            <a:miter lim="800000"/>
            <a:headEnd/>
            <a:tailEnd/>
          </a:ln>
          <a:effectLst>
            <a:outerShdw dist="35921" dir="2700000" algn="ctr" rotWithShape="0">
              <a:schemeClr val="tx1"/>
            </a:outerShdw>
          </a:effectLst>
        </p:spPr>
        <p:txBody>
          <a:bodyPr wrap="none" anchor="ctr"/>
          <a:lstStyle/>
          <a:p>
            <a:r>
              <a:rPr lang="en-US" altLang="en-US" sz="6600" i="1">
                <a:solidFill>
                  <a:schemeClr val="hlink"/>
                </a:solidFill>
                <a:effectLst>
                  <a:outerShdw blurRad="38100" dist="38100" dir="2700000" algn="tl">
                    <a:srgbClr val="000000"/>
                  </a:outerShdw>
                </a:effectLst>
                <a:latin typeface="Arial" charset="0"/>
              </a:rPr>
              <a:t>2</a:t>
            </a:r>
          </a:p>
        </p:txBody>
      </p:sp>
      <p:sp useBgFill="1">
        <p:nvSpPr>
          <p:cNvPr id="3143" name="Rectangle 71"/>
          <p:cNvSpPr>
            <a:spLocks noChangeArrowheads="1"/>
          </p:cNvSpPr>
          <p:nvPr/>
        </p:nvSpPr>
        <p:spPr bwMode="auto">
          <a:xfrm>
            <a:off x="3657600" y="0"/>
            <a:ext cx="1828800" cy="12954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6600" i="1">
                <a:solidFill>
                  <a:srgbClr val="00FFFF"/>
                </a:solidFill>
                <a:effectLst>
                  <a:outerShdw blurRad="38100" dist="38100" dir="2700000" algn="tl">
                    <a:srgbClr val="000000"/>
                  </a:outerShdw>
                </a:effectLst>
                <a:latin typeface="Arial" charset="0"/>
              </a:rPr>
              <a:t>3</a:t>
            </a:r>
            <a:endParaRPr lang="en-US" altLang="en-US" sz="6600" i="1">
              <a:solidFill>
                <a:srgbClr val="00FFFF"/>
              </a:solidFill>
              <a:latin typeface="Arial" charset="0"/>
            </a:endParaRPr>
          </a:p>
        </p:txBody>
      </p:sp>
      <p:sp useBgFill="1">
        <p:nvSpPr>
          <p:cNvPr id="3144" name="Rectangle 72"/>
          <p:cNvSpPr>
            <a:spLocks noChangeArrowheads="1"/>
          </p:cNvSpPr>
          <p:nvPr/>
        </p:nvSpPr>
        <p:spPr bwMode="auto">
          <a:xfrm>
            <a:off x="5486400" y="0"/>
            <a:ext cx="1828800" cy="12954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6600" i="1">
                <a:solidFill>
                  <a:srgbClr val="99FF66"/>
                </a:solidFill>
                <a:effectLst>
                  <a:outerShdw blurRad="38100" dist="38100" dir="2700000" algn="tl">
                    <a:srgbClr val="000000"/>
                  </a:outerShdw>
                </a:effectLst>
                <a:latin typeface="Arial" charset="0"/>
              </a:rPr>
              <a:t>4</a:t>
            </a:r>
            <a:endParaRPr lang="en-US" altLang="en-US" sz="6600" i="1">
              <a:solidFill>
                <a:srgbClr val="99FF66"/>
              </a:solidFill>
              <a:latin typeface="Arial" charset="0"/>
            </a:endParaRPr>
          </a:p>
        </p:txBody>
      </p:sp>
      <p:sp useBgFill="1">
        <p:nvSpPr>
          <p:cNvPr id="3145" name="Rectangle 73"/>
          <p:cNvSpPr>
            <a:spLocks noChangeArrowheads="1"/>
          </p:cNvSpPr>
          <p:nvPr/>
        </p:nvSpPr>
        <p:spPr bwMode="auto">
          <a:xfrm>
            <a:off x="7315200" y="0"/>
            <a:ext cx="1828800" cy="12954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6600" i="1">
                <a:solidFill>
                  <a:srgbClr val="FFCC99"/>
                </a:solidFill>
                <a:effectLst>
                  <a:outerShdw blurRad="38100" dist="38100" dir="2700000" algn="tl">
                    <a:srgbClr val="000000"/>
                  </a:outerShdw>
                </a:effectLst>
                <a:latin typeface="Arial" charset="0"/>
              </a:rPr>
              <a:t>5</a:t>
            </a:r>
            <a:r>
              <a:rPr lang="en-US" altLang="en-US" sz="6600" i="1">
                <a:solidFill>
                  <a:srgbClr val="99FF66"/>
                </a:solidFill>
                <a:effectLst>
                  <a:outerShdw blurRad="38100" dist="38100" dir="2700000" algn="tl">
                    <a:srgbClr val="000000"/>
                  </a:outerShdw>
                </a:effectLst>
              </a:rPr>
              <a:t> </a:t>
            </a:r>
          </a:p>
        </p:txBody>
      </p:sp>
      <p:sp>
        <p:nvSpPr>
          <p:cNvPr id="3146" name="Rectangle 74"/>
          <p:cNvSpPr>
            <a:spLocks noChangeArrowheads="1"/>
          </p:cNvSpPr>
          <p:nvPr/>
        </p:nvSpPr>
        <p:spPr bwMode="auto">
          <a:xfrm>
            <a:off x="0" y="1295400"/>
            <a:ext cx="9144000" cy="228600"/>
          </a:xfrm>
          <a:prstGeom prst="rect">
            <a:avLst/>
          </a:prstGeom>
          <a:solidFill>
            <a:srgbClr val="FFCC99"/>
          </a:solidFill>
          <a:ln w="38100" cmpd="dbl">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useBgFill="1">
        <p:nvSpPr>
          <p:cNvPr id="3147" name="Rectangle 75"/>
          <p:cNvSpPr>
            <a:spLocks noChangeArrowheads="1"/>
          </p:cNvSpPr>
          <p:nvPr/>
        </p:nvSpPr>
        <p:spPr bwMode="auto">
          <a:xfrm>
            <a:off x="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 action="ppaction://hlinksldjump"/>
              </a:rPr>
              <a:t>100</a:t>
            </a:r>
            <a:endParaRPr lang="en-US" altLang="en-US">
              <a:effectLst>
                <a:outerShdw blurRad="38100" dist="38100" dir="2700000" algn="tl">
                  <a:srgbClr val="FFFFFF"/>
                </a:outerShdw>
              </a:effectLst>
            </a:endParaRPr>
          </a:p>
        </p:txBody>
      </p:sp>
      <p:sp useBgFill="1">
        <p:nvSpPr>
          <p:cNvPr id="3148" name="Rectangle 76"/>
          <p:cNvSpPr>
            <a:spLocks noChangeArrowheads="1"/>
          </p:cNvSpPr>
          <p:nvPr/>
        </p:nvSpPr>
        <p:spPr bwMode="auto">
          <a:xfrm>
            <a:off x="18288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3" action="ppaction://hlinksldjump"/>
              </a:rPr>
              <a:t>100</a:t>
            </a:r>
            <a:endParaRPr lang="en-US" altLang="en-US">
              <a:effectLst>
                <a:outerShdw blurRad="38100" dist="38100" dir="2700000" algn="tl">
                  <a:srgbClr val="FFFFFF"/>
                </a:outerShdw>
              </a:effectLst>
            </a:endParaRPr>
          </a:p>
        </p:txBody>
      </p:sp>
      <p:sp useBgFill="1">
        <p:nvSpPr>
          <p:cNvPr id="3149" name="Rectangle 77"/>
          <p:cNvSpPr>
            <a:spLocks noChangeArrowheads="1"/>
          </p:cNvSpPr>
          <p:nvPr/>
        </p:nvSpPr>
        <p:spPr bwMode="auto">
          <a:xfrm>
            <a:off x="36576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4" action="ppaction://hlinksldjump"/>
              </a:rPr>
              <a:t>100</a:t>
            </a:r>
            <a:endParaRPr lang="en-US" altLang="en-US">
              <a:effectLst>
                <a:outerShdw blurRad="38100" dist="38100" dir="2700000" algn="tl">
                  <a:srgbClr val="FFFFFF"/>
                </a:outerShdw>
              </a:effectLst>
            </a:endParaRPr>
          </a:p>
        </p:txBody>
      </p:sp>
      <p:sp useBgFill="1">
        <p:nvSpPr>
          <p:cNvPr id="3150" name="Rectangle 78"/>
          <p:cNvSpPr>
            <a:spLocks noChangeArrowheads="1"/>
          </p:cNvSpPr>
          <p:nvPr/>
        </p:nvSpPr>
        <p:spPr bwMode="auto">
          <a:xfrm>
            <a:off x="54864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5" action="ppaction://hlinksldjump"/>
              </a:rPr>
              <a:t>100</a:t>
            </a:r>
            <a:endParaRPr lang="en-US" altLang="en-US">
              <a:effectLst>
                <a:outerShdw blurRad="38100" dist="38100" dir="2700000" algn="tl">
                  <a:srgbClr val="FFFFFF"/>
                </a:outerShdw>
              </a:effectLst>
            </a:endParaRPr>
          </a:p>
        </p:txBody>
      </p:sp>
      <p:sp useBgFill="1">
        <p:nvSpPr>
          <p:cNvPr id="3151" name="Rectangle 79"/>
          <p:cNvSpPr>
            <a:spLocks noChangeArrowheads="1"/>
          </p:cNvSpPr>
          <p:nvPr/>
        </p:nvSpPr>
        <p:spPr bwMode="auto">
          <a:xfrm>
            <a:off x="7315200" y="15192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6" action="ppaction://hlinksldjump"/>
              </a:rPr>
              <a:t>100</a:t>
            </a:r>
            <a:endParaRPr lang="en-US" altLang="en-US">
              <a:effectLst>
                <a:outerShdw blurRad="38100" dist="38100" dir="2700000" algn="tl">
                  <a:srgbClr val="FFFFFF"/>
                </a:outerShdw>
              </a:effectLst>
            </a:endParaRPr>
          </a:p>
        </p:txBody>
      </p:sp>
      <p:sp useBgFill="1">
        <p:nvSpPr>
          <p:cNvPr id="3152" name="Rectangle 80"/>
          <p:cNvSpPr>
            <a:spLocks noChangeArrowheads="1"/>
          </p:cNvSpPr>
          <p:nvPr/>
        </p:nvSpPr>
        <p:spPr bwMode="auto">
          <a:xfrm>
            <a:off x="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7" action="ppaction://hlinksldjump"/>
              </a:rPr>
              <a:t>200</a:t>
            </a:r>
            <a:endParaRPr lang="en-US" altLang="en-US">
              <a:effectLst>
                <a:outerShdw blurRad="38100" dist="38100" dir="2700000" algn="tl">
                  <a:srgbClr val="FFFFFF"/>
                </a:outerShdw>
              </a:effectLst>
            </a:endParaRPr>
          </a:p>
        </p:txBody>
      </p:sp>
      <p:sp useBgFill="1">
        <p:nvSpPr>
          <p:cNvPr id="3153" name="Rectangle 81"/>
          <p:cNvSpPr>
            <a:spLocks noChangeArrowheads="1"/>
          </p:cNvSpPr>
          <p:nvPr/>
        </p:nvSpPr>
        <p:spPr bwMode="auto">
          <a:xfrm>
            <a:off x="18288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8" action="ppaction://hlinksldjump"/>
              </a:rPr>
              <a:t>200</a:t>
            </a:r>
            <a:endParaRPr lang="en-US" altLang="en-US">
              <a:effectLst>
                <a:outerShdw blurRad="38100" dist="38100" dir="2700000" algn="tl">
                  <a:srgbClr val="FFFFFF"/>
                </a:outerShdw>
              </a:effectLst>
            </a:endParaRPr>
          </a:p>
        </p:txBody>
      </p:sp>
      <p:sp useBgFill="1">
        <p:nvSpPr>
          <p:cNvPr id="3154" name="Rectangle 82"/>
          <p:cNvSpPr>
            <a:spLocks noChangeArrowheads="1"/>
          </p:cNvSpPr>
          <p:nvPr/>
        </p:nvSpPr>
        <p:spPr bwMode="auto">
          <a:xfrm>
            <a:off x="36576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9" action="ppaction://hlinksldjump"/>
              </a:rPr>
              <a:t>200</a:t>
            </a:r>
            <a:endParaRPr lang="en-US" altLang="en-US">
              <a:effectLst>
                <a:outerShdw blurRad="38100" dist="38100" dir="2700000" algn="tl">
                  <a:srgbClr val="FFFFFF"/>
                </a:outerShdw>
              </a:effectLst>
            </a:endParaRPr>
          </a:p>
        </p:txBody>
      </p:sp>
      <p:sp useBgFill="1">
        <p:nvSpPr>
          <p:cNvPr id="3155" name="Rectangle 83"/>
          <p:cNvSpPr>
            <a:spLocks noChangeArrowheads="1"/>
          </p:cNvSpPr>
          <p:nvPr/>
        </p:nvSpPr>
        <p:spPr bwMode="auto">
          <a:xfrm>
            <a:off x="54864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0" action="ppaction://hlinksldjump"/>
              </a:rPr>
              <a:t>200</a:t>
            </a:r>
            <a:endParaRPr lang="en-US" altLang="en-US">
              <a:effectLst>
                <a:outerShdw blurRad="38100" dist="38100" dir="2700000" algn="tl">
                  <a:srgbClr val="FFFFFF"/>
                </a:outerShdw>
              </a:effectLst>
            </a:endParaRPr>
          </a:p>
        </p:txBody>
      </p:sp>
      <p:sp useBgFill="1">
        <p:nvSpPr>
          <p:cNvPr id="3156" name="Rectangle 84"/>
          <p:cNvSpPr>
            <a:spLocks noChangeArrowheads="1"/>
          </p:cNvSpPr>
          <p:nvPr/>
        </p:nvSpPr>
        <p:spPr bwMode="auto">
          <a:xfrm>
            <a:off x="7315200" y="25860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1" action="ppaction://hlinksldjump"/>
              </a:rPr>
              <a:t>200</a:t>
            </a:r>
            <a:endParaRPr lang="en-US" altLang="en-US">
              <a:effectLst>
                <a:outerShdw blurRad="38100" dist="38100" dir="2700000" algn="tl">
                  <a:srgbClr val="FFFFFF"/>
                </a:outerShdw>
              </a:effectLst>
            </a:endParaRPr>
          </a:p>
        </p:txBody>
      </p:sp>
      <p:sp useBgFill="1">
        <p:nvSpPr>
          <p:cNvPr id="3157" name="Rectangle 85"/>
          <p:cNvSpPr>
            <a:spLocks noChangeArrowheads="1"/>
          </p:cNvSpPr>
          <p:nvPr/>
        </p:nvSpPr>
        <p:spPr bwMode="auto">
          <a:xfrm>
            <a:off x="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2" action="ppaction://hlinksldjump"/>
              </a:rPr>
              <a:t>300</a:t>
            </a:r>
            <a:endParaRPr lang="en-US" altLang="en-US">
              <a:effectLst>
                <a:outerShdw blurRad="38100" dist="38100" dir="2700000" algn="tl">
                  <a:srgbClr val="FFFFFF"/>
                </a:outerShdw>
              </a:effectLst>
            </a:endParaRPr>
          </a:p>
        </p:txBody>
      </p:sp>
      <p:sp useBgFill="1">
        <p:nvSpPr>
          <p:cNvPr id="3158" name="Rectangle 86"/>
          <p:cNvSpPr>
            <a:spLocks noChangeArrowheads="1"/>
          </p:cNvSpPr>
          <p:nvPr/>
        </p:nvSpPr>
        <p:spPr bwMode="auto">
          <a:xfrm>
            <a:off x="18288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3" action="ppaction://hlinksldjump"/>
              </a:rPr>
              <a:t>300</a:t>
            </a:r>
            <a:endParaRPr lang="en-US" altLang="en-US">
              <a:effectLst>
                <a:outerShdw blurRad="38100" dist="38100" dir="2700000" algn="tl">
                  <a:srgbClr val="FFFFFF"/>
                </a:outerShdw>
              </a:effectLst>
            </a:endParaRPr>
          </a:p>
        </p:txBody>
      </p:sp>
      <p:sp useBgFill="1">
        <p:nvSpPr>
          <p:cNvPr id="3159" name="Rectangle 87"/>
          <p:cNvSpPr>
            <a:spLocks noChangeArrowheads="1"/>
          </p:cNvSpPr>
          <p:nvPr/>
        </p:nvSpPr>
        <p:spPr bwMode="auto">
          <a:xfrm>
            <a:off x="36576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4" action="ppaction://hlinksldjump"/>
              </a:rPr>
              <a:t>300</a:t>
            </a:r>
            <a:endParaRPr lang="en-US" altLang="en-US">
              <a:effectLst>
                <a:outerShdw blurRad="38100" dist="38100" dir="2700000" algn="tl">
                  <a:srgbClr val="FFFFFF"/>
                </a:outerShdw>
              </a:effectLst>
            </a:endParaRPr>
          </a:p>
        </p:txBody>
      </p:sp>
      <p:sp useBgFill="1">
        <p:nvSpPr>
          <p:cNvPr id="3160" name="Rectangle 88"/>
          <p:cNvSpPr>
            <a:spLocks noChangeArrowheads="1"/>
          </p:cNvSpPr>
          <p:nvPr/>
        </p:nvSpPr>
        <p:spPr bwMode="auto">
          <a:xfrm>
            <a:off x="54864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5" action="ppaction://hlinksldjump"/>
              </a:rPr>
              <a:t>300</a:t>
            </a:r>
            <a:endParaRPr lang="en-US" altLang="en-US">
              <a:effectLst>
                <a:outerShdw blurRad="38100" dist="38100" dir="2700000" algn="tl">
                  <a:srgbClr val="FFFFFF"/>
                </a:outerShdw>
              </a:effectLst>
            </a:endParaRPr>
          </a:p>
        </p:txBody>
      </p:sp>
      <p:sp useBgFill="1">
        <p:nvSpPr>
          <p:cNvPr id="3161" name="Rectangle 89"/>
          <p:cNvSpPr>
            <a:spLocks noChangeArrowheads="1"/>
          </p:cNvSpPr>
          <p:nvPr/>
        </p:nvSpPr>
        <p:spPr bwMode="auto">
          <a:xfrm>
            <a:off x="7315200" y="36528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6" action="ppaction://hlinksldjump"/>
              </a:rPr>
              <a:t>300</a:t>
            </a:r>
            <a:endParaRPr lang="en-US" altLang="en-US">
              <a:effectLst>
                <a:outerShdw blurRad="38100" dist="38100" dir="2700000" algn="tl">
                  <a:srgbClr val="FFFFFF"/>
                </a:outerShdw>
              </a:effectLst>
            </a:endParaRPr>
          </a:p>
        </p:txBody>
      </p:sp>
      <p:sp useBgFill="1">
        <p:nvSpPr>
          <p:cNvPr id="3162" name="Rectangle 90"/>
          <p:cNvSpPr>
            <a:spLocks noChangeArrowheads="1"/>
          </p:cNvSpPr>
          <p:nvPr/>
        </p:nvSpPr>
        <p:spPr bwMode="auto">
          <a:xfrm>
            <a:off x="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7" action="ppaction://hlinksldjump"/>
              </a:rPr>
              <a:t>400</a:t>
            </a:r>
            <a:endParaRPr lang="en-US" altLang="en-US">
              <a:effectLst>
                <a:outerShdw blurRad="38100" dist="38100" dir="2700000" algn="tl">
                  <a:srgbClr val="FFFFFF"/>
                </a:outerShdw>
              </a:effectLst>
            </a:endParaRPr>
          </a:p>
        </p:txBody>
      </p:sp>
      <p:sp useBgFill="1">
        <p:nvSpPr>
          <p:cNvPr id="3163" name="Rectangle 91"/>
          <p:cNvSpPr>
            <a:spLocks noChangeArrowheads="1"/>
          </p:cNvSpPr>
          <p:nvPr/>
        </p:nvSpPr>
        <p:spPr bwMode="auto">
          <a:xfrm>
            <a:off x="18288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8" action="ppaction://hlinksldjump"/>
              </a:rPr>
              <a:t>400</a:t>
            </a:r>
            <a:endParaRPr lang="en-US" altLang="en-US">
              <a:effectLst>
                <a:outerShdw blurRad="38100" dist="38100" dir="2700000" algn="tl">
                  <a:srgbClr val="FFFFFF"/>
                </a:outerShdw>
              </a:effectLst>
            </a:endParaRPr>
          </a:p>
        </p:txBody>
      </p:sp>
      <p:sp useBgFill="1">
        <p:nvSpPr>
          <p:cNvPr id="3164" name="Rectangle 92"/>
          <p:cNvSpPr>
            <a:spLocks noChangeArrowheads="1"/>
          </p:cNvSpPr>
          <p:nvPr/>
        </p:nvSpPr>
        <p:spPr bwMode="auto">
          <a:xfrm>
            <a:off x="36576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19" action="ppaction://hlinksldjump"/>
              </a:rPr>
              <a:t>400</a:t>
            </a:r>
            <a:endParaRPr lang="en-US" altLang="en-US">
              <a:effectLst>
                <a:outerShdw blurRad="38100" dist="38100" dir="2700000" algn="tl">
                  <a:srgbClr val="FFFFFF"/>
                </a:outerShdw>
              </a:effectLst>
            </a:endParaRPr>
          </a:p>
        </p:txBody>
      </p:sp>
      <p:sp useBgFill="1">
        <p:nvSpPr>
          <p:cNvPr id="3165" name="Rectangle 93"/>
          <p:cNvSpPr>
            <a:spLocks noChangeArrowheads="1"/>
          </p:cNvSpPr>
          <p:nvPr/>
        </p:nvSpPr>
        <p:spPr bwMode="auto">
          <a:xfrm>
            <a:off x="54864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0" action="ppaction://hlinksldjump"/>
              </a:rPr>
              <a:t>400</a:t>
            </a:r>
            <a:endParaRPr lang="en-US" altLang="en-US">
              <a:effectLst>
                <a:outerShdw blurRad="38100" dist="38100" dir="2700000" algn="tl">
                  <a:srgbClr val="FFFFFF"/>
                </a:outerShdw>
              </a:effectLst>
            </a:endParaRPr>
          </a:p>
        </p:txBody>
      </p:sp>
      <p:sp useBgFill="1">
        <p:nvSpPr>
          <p:cNvPr id="3166" name="Rectangle 94"/>
          <p:cNvSpPr>
            <a:spLocks noChangeArrowheads="1"/>
          </p:cNvSpPr>
          <p:nvPr/>
        </p:nvSpPr>
        <p:spPr bwMode="auto">
          <a:xfrm>
            <a:off x="7315200" y="47196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1" action="ppaction://hlinksldjump"/>
              </a:rPr>
              <a:t>400</a:t>
            </a:r>
            <a:endParaRPr lang="en-US" altLang="en-US">
              <a:effectLst>
                <a:outerShdw blurRad="38100" dist="38100" dir="2700000" algn="tl">
                  <a:srgbClr val="FFFFFF"/>
                </a:outerShdw>
              </a:effectLst>
            </a:endParaRPr>
          </a:p>
        </p:txBody>
      </p:sp>
      <p:sp useBgFill="1">
        <p:nvSpPr>
          <p:cNvPr id="3167" name="Rectangle 95"/>
          <p:cNvSpPr>
            <a:spLocks noChangeArrowheads="1"/>
          </p:cNvSpPr>
          <p:nvPr/>
        </p:nvSpPr>
        <p:spPr bwMode="auto">
          <a:xfrm>
            <a:off x="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2" action="ppaction://hlinksldjump"/>
              </a:rPr>
              <a:t>500</a:t>
            </a:r>
            <a:endParaRPr lang="en-US" altLang="en-US">
              <a:effectLst>
                <a:outerShdw blurRad="38100" dist="38100" dir="2700000" algn="tl">
                  <a:srgbClr val="FFFFFF"/>
                </a:outerShdw>
              </a:effectLst>
            </a:endParaRPr>
          </a:p>
        </p:txBody>
      </p:sp>
      <p:sp useBgFill="1">
        <p:nvSpPr>
          <p:cNvPr id="3168" name="Rectangle 96"/>
          <p:cNvSpPr>
            <a:spLocks noChangeArrowheads="1"/>
          </p:cNvSpPr>
          <p:nvPr/>
        </p:nvSpPr>
        <p:spPr bwMode="auto">
          <a:xfrm>
            <a:off x="18288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3" action="ppaction://hlinksldjump"/>
              </a:rPr>
              <a:t>500</a:t>
            </a:r>
            <a:endParaRPr lang="en-US" altLang="en-US">
              <a:effectLst>
                <a:outerShdw blurRad="38100" dist="38100" dir="2700000" algn="tl">
                  <a:srgbClr val="FFFFFF"/>
                </a:outerShdw>
              </a:effectLst>
            </a:endParaRPr>
          </a:p>
        </p:txBody>
      </p:sp>
      <p:sp useBgFill="1">
        <p:nvSpPr>
          <p:cNvPr id="3169" name="Rectangle 97"/>
          <p:cNvSpPr>
            <a:spLocks noChangeArrowheads="1"/>
          </p:cNvSpPr>
          <p:nvPr/>
        </p:nvSpPr>
        <p:spPr bwMode="auto">
          <a:xfrm>
            <a:off x="36576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4" action="ppaction://hlinksldjump"/>
              </a:rPr>
              <a:t>500</a:t>
            </a:r>
            <a:endParaRPr lang="en-US" altLang="en-US">
              <a:effectLst>
                <a:outerShdw blurRad="38100" dist="38100" dir="2700000" algn="tl">
                  <a:srgbClr val="FFFFFF"/>
                </a:outerShdw>
              </a:effectLst>
            </a:endParaRPr>
          </a:p>
        </p:txBody>
      </p:sp>
      <p:sp useBgFill="1">
        <p:nvSpPr>
          <p:cNvPr id="3170" name="Rectangle 98"/>
          <p:cNvSpPr>
            <a:spLocks noChangeArrowheads="1"/>
          </p:cNvSpPr>
          <p:nvPr/>
        </p:nvSpPr>
        <p:spPr bwMode="auto">
          <a:xfrm>
            <a:off x="54864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5" action="ppaction://hlinksldjump"/>
              </a:rPr>
              <a:t>500</a:t>
            </a:r>
            <a:endParaRPr lang="en-US" altLang="en-US">
              <a:effectLst>
                <a:outerShdw blurRad="38100" dist="38100" dir="2700000" algn="tl">
                  <a:srgbClr val="FFFFFF"/>
                </a:outerShdw>
              </a:effectLst>
            </a:endParaRPr>
          </a:p>
        </p:txBody>
      </p:sp>
      <p:sp useBgFill="1">
        <p:nvSpPr>
          <p:cNvPr id="3171" name="Rectangle 99">
            <a:hlinkClick r:id="rId26" action="ppaction://hlinksldjump">
              <a:snd r:embed="rId27" name="WHOOSH.WAV"/>
            </a:hlinkClick>
          </p:cNvPr>
          <p:cNvSpPr>
            <a:spLocks noChangeArrowheads="1"/>
          </p:cNvSpPr>
          <p:nvPr/>
        </p:nvSpPr>
        <p:spPr bwMode="auto">
          <a:xfrm>
            <a:off x="7315200" y="5786438"/>
            <a:ext cx="1828800" cy="1066800"/>
          </a:xfrm>
          <a:prstGeom prst="rect">
            <a:avLst/>
          </a:prstGeom>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4400" b="1">
                <a:solidFill>
                  <a:schemeClr val="bg1"/>
                </a:solidFill>
                <a:effectLst>
                  <a:outerShdw blurRad="38100" dist="38100" dir="2700000" algn="tl">
                    <a:srgbClr val="000000"/>
                  </a:outerShdw>
                </a:effectLst>
                <a:latin typeface="Arial" charset="0"/>
                <a:hlinkClick r:id="rId26" action="ppaction://hlinksldjump"/>
              </a:rPr>
              <a:t>500</a:t>
            </a:r>
            <a:endParaRPr lang="en-US" altLang="en-US">
              <a:effectLst>
                <a:outerShdw blurRad="38100" dist="38100" dir="2700000" algn="tl">
                  <a:srgbClr val="FFFFFF"/>
                </a:outerShdw>
              </a:effectLst>
            </a:endParaRPr>
          </a:p>
        </p:txBody>
      </p:sp>
    </p:spTree>
  </p:cSld>
  <p:clrMapOvr>
    <a:masterClrMapping/>
  </p:clrMapOvr>
  <p:transition>
    <p:sndAc>
      <p:end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000250" y="228600"/>
            <a:ext cx="5029200" cy="5334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300</a:t>
            </a:r>
          </a:p>
        </p:txBody>
      </p:sp>
      <p:sp>
        <p:nvSpPr>
          <p:cNvPr id="23556" name="Text Box 4"/>
          <p:cNvSpPr txBox="1">
            <a:spLocks noChangeArrowheads="1"/>
          </p:cNvSpPr>
          <p:nvPr/>
        </p:nvSpPr>
        <p:spPr bwMode="auto">
          <a:xfrm>
            <a:off x="1219200" y="5953919"/>
            <a:ext cx="6324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lvl1pPr marL="457200" indent="-457200" algn="l">
              <a:defRPr sz="2400">
                <a:solidFill>
                  <a:schemeClr val="tx1"/>
                </a:solidFill>
                <a:latin typeface="Times New Roman" pitchFamily="18" charset="0"/>
              </a:defRPr>
            </a:lvl1pPr>
            <a:lvl2pPr marL="914400" indent="-457200" algn="l">
              <a:defRPr sz="2400">
                <a:solidFill>
                  <a:schemeClr val="tx1"/>
                </a:solidFill>
                <a:latin typeface="Times New Roman" pitchFamily="18" charset="0"/>
              </a:defRPr>
            </a:lvl2pPr>
            <a:lvl3pPr marL="1371600" indent="-457200" algn="l">
              <a:defRPr sz="2400">
                <a:solidFill>
                  <a:schemeClr val="tx1"/>
                </a:solidFill>
                <a:latin typeface="Times New Roman" pitchFamily="18" charset="0"/>
              </a:defRPr>
            </a:lvl3pPr>
            <a:lvl4pPr marL="1828800" indent="-457200" algn="l">
              <a:defRPr sz="2400">
                <a:solidFill>
                  <a:schemeClr val="tx1"/>
                </a:solidFill>
                <a:latin typeface="Times New Roman" pitchFamily="18" charset="0"/>
              </a:defRPr>
            </a:lvl4pPr>
            <a:lvl5pPr marL="2286000" indent="-457200" algn="l">
              <a:defRPr sz="2400">
                <a:solidFill>
                  <a:schemeClr val="tx1"/>
                </a:solidFill>
                <a:latin typeface="Times New Roman" pitchFamily="18" charset="0"/>
              </a:defRPr>
            </a:lvl5pPr>
            <a:lvl6pPr marL="2743200" indent="-457200" eaLnBrk="0" fontAlgn="base" hangingPunct="0">
              <a:spcBef>
                <a:spcPct val="0"/>
              </a:spcBef>
              <a:spcAft>
                <a:spcPct val="0"/>
              </a:spcAft>
              <a:defRPr sz="2400">
                <a:solidFill>
                  <a:schemeClr val="tx1"/>
                </a:solidFill>
                <a:latin typeface="Times New Roman" pitchFamily="18" charset="0"/>
              </a:defRPr>
            </a:lvl6pPr>
            <a:lvl7pPr marL="3200400" indent="-457200" eaLnBrk="0" fontAlgn="base" hangingPunct="0">
              <a:spcBef>
                <a:spcPct val="0"/>
              </a:spcBef>
              <a:spcAft>
                <a:spcPct val="0"/>
              </a:spcAft>
              <a:defRPr sz="2400">
                <a:solidFill>
                  <a:schemeClr val="tx1"/>
                </a:solidFill>
                <a:latin typeface="Times New Roman" pitchFamily="18" charset="0"/>
              </a:defRPr>
            </a:lvl7pPr>
            <a:lvl8pPr marL="3657600" indent="-457200" eaLnBrk="0" fontAlgn="base" hangingPunct="0">
              <a:spcBef>
                <a:spcPct val="0"/>
              </a:spcBef>
              <a:spcAft>
                <a:spcPct val="0"/>
              </a:spcAft>
              <a:defRPr sz="2400">
                <a:solidFill>
                  <a:schemeClr val="tx1"/>
                </a:solidFill>
                <a:latin typeface="Times New Roman" pitchFamily="18" charset="0"/>
              </a:defRPr>
            </a:lvl8pPr>
            <a:lvl9pPr marL="4114800" indent="-4572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33CC33"/>
                </a:solidFill>
                <a:effectLst>
                  <a:outerShdw blurRad="38100" dist="38100" dir="2700000" algn="tl">
                    <a:srgbClr val="000000"/>
                  </a:outerShdw>
                </a:effectLst>
                <a:latin typeface="Arial" charset="0"/>
              </a:rPr>
              <a:t>elaborative</a:t>
            </a:r>
            <a:r>
              <a:rPr lang="en-US" altLang="en-US" sz="3200" i="1" dirty="0">
                <a:solidFill>
                  <a:srgbClr val="FFCC99"/>
                </a:solidFill>
                <a:effectLst>
                  <a:outerShdw blurRad="38100" dist="38100" dir="2700000" algn="tl">
                    <a:srgbClr val="000000"/>
                  </a:outerShdw>
                </a:effectLst>
                <a:latin typeface="Arial" charset="0"/>
              </a:rPr>
              <a:t>?</a:t>
            </a:r>
          </a:p>
        </p:txBody>
      </p:sp>
      <p:sp>
        <p:nvSpPr>
          <p:cNvPr id="23561" name="Text Box 9"/>
          <p:cNvSpPr txBox="1">
            <a:spLocks noChangeArrowheads="1"/>
          </p:cNvSpPr>
          <p:nvPr/>
        </p:nvSpPr>
        <p:spPr bwMode="auto">
          <a:xfrm>
            <a:off x="267493" y="940059"/>
            <a:ext cx="8724107" cy="4770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Information-processing </a:t>
            </a:r>
            <a:r>
              <a:rPr lang="en-US" altLang="en-US" sz="3200" i="1" dirty="0" smtClean="0">
                <a:solidFill>
                  <a:srgbClr val="FFCC99"/>
                </a:solidFill>
                <a:effectLst>
                  <a:outerShdw blurRad="38100" dist="38100" dir="2700000" algn="tl">
                    <a:srgbClr val="000000"/>
                  </a:outerShdw>
                </a:effectLst>
                <a:latin typeface="Arial" charset="0"/>
              </a:rPr>
              <a:t>model</a:t>
            </a:r>
            <a:endParaRPr lang="en-US" altLang="en-US" sz="3200" i="1" dirty="0">
              <a:solidFill>
                <a:srgbClr val="FFCC99"/>
              </a:solidFill>
              <a:effectLst>
                <a:outerShdw blurRad="38100" dist="38100" dir="2700000" algn="tl">
                  <a:srgbClr val="000000"/>
                </a:outerShdw>
              </a:effectLst>
              <a:latin typeface="Arial" charset="0"/>
            </a:endParaRPr>
          </a:p>
          <a:p>
            <a:pPr algn="l">
              <a:spcBef>
                <a:spcPct val="50000"/>
              </a:spcBef>
            </a:pPr>
            <a:r>
              <a:rPr lang="en-US" altLang="en-US" sz="3200" i="1" dirty="0" smtClean="0">
                <a:solidFill>
                  <a:schemeClr val="hlink"/>
                </a:solidFill>
                <a:effectLst>
                  <a:outerShdw blurRad="38100" dist="38100" dir="2700000" algn="tl">
                    <a:srgbClr val="000000"/>
                  </a:outerShdw>
                </a:effectLst>
                <a:latin typeface="Arial" charset="0"/>
              </a:rPr>
              <a:t>Information </a:t>
            </a:r>
            <a:r>
              <a:rPr lang="en-US" altLang="en-US" sz="3200" i="1" dirty="0">
                <a:solidFill>
                  <a:schemeClr val="hlink"/>
                </a:solidFill>
                <a:effectLst>
                  <a:outerShdw blurRad="38100" dist="38100" dir="2700000" algn="tl">
                    <a:srgbClr val="000000"/>
                  </a:outerShdw>
                </a:effectLst>
                <a:latin typeface="Arial" charset="0"/>
              </a:rPr>
              <a:t>enters through the sensory system, briefly registering in sensory memory. Selective attention filters the information into short-term memory, where it is held while attention (rehearsal) continues. If the information receives enough rehearsal (maintenance </a:t>
            </a:r>
            <a:r>
              <a:rPr lang="en-US" altLang="en-US" sz="3200" i="1" dirty="0" smtClean="0">
                <a:solidFill>
                  <a:schemeClr val="hlink"/>
                </a:solidFill>
                <a:effectLst>
                  <a:outerShdw blurRad="38100" dist="38100" dir="2700000" algn="tl">
                    <a:srgbClr val="000000"/>
                  </a:outerShdw>
                </a:effectLst>
                <a:latin typeface="Arial" charset="0"/>
              </a:rPr>
              <a:t>or _____________), </a:t>
            </a:r>
            <a:r>
              <a:rPr lang="en-US" altLang="en-US" sz="3200" i="1" dirty="0">
                <a:solidFill>
                  <a:schemeClr val="hlink"/>
                </a:solidFill>
                <a:effectLst>
                  <a:outerShdw blurRad="38100" dist="38100" dir="2700000" algn="tl">
                    <a:srgbClr val="000000"/>
                  </a:outerShdw>
                </a:effectLst>
                <a:latin typeface="Arial" charset="0"/>
              </a:rPr>
              <a:t>it will enter and be stored in long-term memory.</a:t>
            </a:r>
          </a:p>
        </p:txBody>
      </p:sp>
      <p:sp>
        <p:nvSpPr>
          <p:cNvPr id="23555" name="AutoShape 3">
            <a:hlinkClick r:id="rId3"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4"/>
                                        </p:tgtEl>
                                        <p:attrNameLst>
                                          <p:attrName>style.visibility</p:attrName>
                                        </p:attrNameLst>
                                      </p:cBhvr>
                                      <p:to>
                                        <p:strVal val="visible"/>
                                      </p:to>
                                    </p:set>
                                    <p:animEffect transition="in" filter="fade">
                                      <p:cBhvr>
                                        <p:cTn id="7" dur="2000"/>
                                        <p:tgtEl>
                                          <p:spTgt spid="2355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3561"/>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3556"/>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23555"/>
                                        </p:tgtEl>
                                        <p:attrNameLst>
                                          <p:attrName>style.visibility</p:attrName>
                                        </p:attrNameLst>
                                      </p:cBhvr>
                                      <p:to>
                                        <p:strVal val="visible"/>
                                      </p:to>
                                    </p:set>
                                    <p:animEffect transition="in" filter="fade">
                                      <p:cBhvr>
                                        <p:cTn id="18" dur="2000"/>
                                        <p:tgtEl>
                                          <p:spTgt spid="23555"/>
                                        </p:tgtEl>
                                      </p:cBhvr>
                                    </p:animEffect>
                                    <p:anim calcmode="lin" valueType="num">
                                      <p:cBhvr>
                                        <p:cTn id="19" dur="2000" fill="hold"/>
                                        <p:tgtEl>
                                          <p:spTgt spid="23555"/>
                                        </p:tgtEl>
                                        <p:attrNameLst>
                                          <p:attrName>ppt_x</p:attrName>
                                        </p:attrNameLst>
                                      </p:cBhvr>
                                      <p:tavLst>
                                        <p:tav tm="0">
                                          <p:val>
                                            <p:strVal val="#ppt_x"/>
                                          </p:val>
                                        </p:tav>
                                        <p:tav tm="100000">
                                          <p:val>
                                            <p:strVal val="#ppt_x"/>
                                          </p:val>
                                        </p:tav>
                                      </p:tavLst>
                                    </p:anim>
                                    <p:anim calcmode="lin" valueType="num">
                                      <p:cBhvr>
                                        <p:cTn id="20" dur="1800" decel="100000" fill="hold"/>
                                        <p:tgtEl>
                                          <p:spTgt spid="2355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355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P spid="23556" grpId="0" autoUpdateAnimBg="0"/>
      <p:bldP spid="23561" grpId="0"/>
      <p:bldP spid="2355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3390900" y="1905000"/>
            <a:ext cx="23622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4 for 400</a:t>
            </a:r>
          </a:p>
        </p:txBody>
      </p:sp>
      <p:sp>
        <p:nvSpPr>
          <p:cNvPr id="2457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580" name="Text Box 4"/>
          <p:cNvSpPr txBox="1">
            <a:spLocks noChangeArrowheads="1"/>
          </p:cNvSpPr>
          <p:nvPr/>
        </p:nvSpPr>
        <p:spPr bwMode="auto">
          <a:xfrm>
            <a:off x="1981200" y="4648200"/>
            <a:ext cx="520165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Hindsight bias</a:t>
            </a:r>
            <a:r>
              <a:rPr lang="en-US" altLang="en-US" sz="3200" i="1" dirty="0">
                <a:solidFill>
                  <a:srgbClr val="FFCC99"/>
                </a:solidFill>
                <a:effectLst>
                  <a:outerShdw blurRad="38100" dist="38100" dir="2700000" algn="tl">
                    <a:srgbClr val="000000"/>
                  </a:outerShdw>
                </a:effectLst>
                <a:latin typeface="Arial" charset="0"/>
              </a:rPr>
              <a:t>?</a:t>
            </a:r>
            <a:r>
              <a:rPr lang="en-US" altLang="en-US" sz="3200" dirty="0" smtClean="0">
                <a:solidFill>
                  <a:srgbClr val="FFCC99"/>
                </a:solidFill>
                <a:latin typeface="Arial" charset="0"/>
              </a:rPr>
              <a:t>  </a:t>
            </a:r>
            <a:endParaRPr lang="en-US" altLang="en-US" sz="3200" dirty="0">
              <a:solidFill>
                <a:srgbClr val="FFCC99"/>
              </a:solidFill>
              <a:latin typeface="Arial" charset="0"/>
            </a:endParaRPr>
          </a:p>
        </p:txBody>
      </p:sp>
      <p:sp>
        <p:nvSpPr>
          <p:cNvPr id="24606" name="Text Box 30"/>
          <p:cNvSpPr txBox="1">
            <a:spLocks noChangeArrowheads="1"/>
          </p:cNvSpPr>
          <p:nvPr/>
        </p:nvSpPr>
        <p:spPr bwMode="auto">
          <a:xfrm>
            <a:off x="228601" y="2362200"/>
            <a:ext cx="8762999"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 _____: </a:t>
            </a:r>
            <a:r>
              <a:rPr lang="en-US" altLang="en-US" sz="3200" i="1" dirty="0">
                <a:solidFill>
                  <a:schemeClr val="hlink"/>
                </a:solidFill>
                <a:effectLst>
                  <a:outerShdw blurRad="38100" dist="38100" dir="2700000" algn="tl">
                    <a:srgbClr val="000000"/>
                  </a:outerShdw>
                </a:effectLst>
                <a:latin typeface="Arial" charset="0"/>
              </a:rPr>
              <a:t>the tendency to falsely believe, through revision of older memories to include newer information, that one could have correctly predicted the outcome of an </a:t>
            </a:r>
            <a:r>
              <a:rPr lang="en-US" altLang="en-US" sz="3200" i="1" dirty="0" smtClean="0">
                <a:solidFill>
                  <a:schemeClr val="hlink"/>
                </a:solidFill>
                <a:effectLst>
                  <a:outerShdw blurRad="38100" dist="38100" dir="2700000" algn="tl">
                    <a:srgbClr val="000000"/>
                  </a:outerShdw>
                </a:effectLst>
                <a:latin typeface="Arial" charset="0"/>
              </a:rPr>
              <a:t>event</a:t>
            </a:r>
            <a:r>
              <a:rPr lang="en-US" altLang="en-US" sz="3200" i="1" dirty="0">
                <a:solidFill>
                  <a:schemeClr val="hlink"/>
                </a:solidFill>
                <a:effectLst>
                  <a:outerShdw blurRad="38100" dist="38100" dir="2700000" algn="tl">
                    <a:srgbClr val="000000"/>
                  </a:outerShdw>
                </a:effectLst>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4578"/>
                                        </p:tgtEl>
                                        <p:attrNameLst>
                                          <p:attrName>style.visibility</p:attrName>
                                        </p:attrNameLst>
                                      </p:cBhvr>
                                      <p:to>
                                        <p:strVal val="visible"/>
                                      </p:to>
                                    </p:set>
                                    <p:animEffect transition="in" filter="fade">
                                      <p:cBhvr>
                                        <p:cTn id="7" dur="2000"/>
                                        <p:tgtEl>
                                          <p:spTgt spid="2457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460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4580"/>
                                        </p:tgtEl>
                                        <p:attrNameLst>
                                          <p:attrName>style.visibility</p:attrName>
                                        </p:attrNameLst>
                                      </p:cBhvr>
                                      <p:to>
                                        <p:strVal val="visible"/>
                                      </p:to>
                                    </p:set>
                                  </p:childTnLst>
                                </p:cTn>
                              </p:par>
                            </p:childTnLst>
                          </p:cTn>
                        </p:par>
                        <p:par>
                          <p:cTn id="15" fill="hold" nodeType="afterGroup">
                            <p:stCondLst>
                              <p:cond delay="1601"/>
                            </p:stCondLst>
                            <p:childTnLst>
                              <p:par>
                                <p:cTn id="16" presetID="37" presetClass="entr" presetSubtype="0" fill="hold" grpId="0" nodeType="afterEffect">
                                  <p:stCondLst>
                                    <p:cond delay="0"/>
                                  </p:stCondLst>
                                  <p:childTnLst>
                                    <p:set>
                                      <p:cBhvr>
                                        <p:cTn id="17" dur="1" fill="hold">
                                          <p:stCondLst>
                                            <p:cond delay="0"/>
                                          </p:stCondLst>
                                        </p:cTn>
                                        <p:tgtEl>
                                          <p:spTgt spid="24579"/>
                                        </p:tgtEl>
                                        <p:attrNameLst>
                                          <p:attrName>style.visibility</p:attrName>
                                        </p:attrNameLst>
                                      </p:cBhvr>
                                      <p:to>
                                        <p:strVal val="visible"/>
                                      </p:to>
                                    </p:set>
                                    <p:animEffect transition="in" filter="fade">
                                      <p:cBhvr>
                                        <p:cTn id="18" dur="2000"/>
                                        <p:tgtEl>
                                          <p:spTgt spid="24579"/>
                                        </p:tgtEl>
                                      </p:cBhvr>
                                    </p:animEffect>
                                    <p:anim calcmode="lin" valueType="num">
                                      <p:cBhvr>
                                        <p:cTn id="19" dur="2000" fill="hold"/>
                                        <p:tgtEl>
                                          <p:spTgt spid="24579"/>
                                        </p:tgtEl>
                                        <p:attrNameLst>
                                          <p:attrName>ppt_x</p:attrName>
                                        </p:attrNameLst>
                                      </p:cBhvr>
                                      <p:tavLst>
                                        <p:tav tm="0">
                                          <p:val>
                                            <p:strVal val="#ppt_x"/>
                                          </p:val>
                                        </p:tav>
                                        <p:tav tm="100000">
                                          <p:val>
                                            <p:strVal val="#ppt_x"/>
                                          </p:val>
                                        </p:tav>
                                      </p:tavLst>
                                    </p:anim>
                                    <p:anim calcmode="lin" valueType="num">
                                      <p:cBhvr>
                                        <p:cTn id="20" dur="1800" decel="100000" fill="hold"/>
                                        <p:tgtEl>
                                          <p:spTgt spid="2457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45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P spid="24579" grpId="0" animBg="1"/>
      <p:bldP spid="24580" grpId="0" autoUpdateAnimBg="0"/>
      <p:bldP spid="2460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505200" y="1524000"/>
            <a:ext cx="1943100" cy="304800"/>
          </a:xfrm>
          <a:effectLst>
            <a:outerShdw dist="35921" dir="2700000" algn="ctr" rotWithShape="0">
              <a:schemeClr val="tx1"/>
            </a:outerShdw>
          </a:effectLst>
        </p:spPr>
        <p:txBody>
          <a:bodyPr/>
          <a:lstStyle/>
          <a:p>
            <a:r>
              <a:rPr lang="en-US" altLang="en-US" sz="2000" i="1" dirty="0">
                <a:solidFill>
                  <a:srgbClr val="FFCC99"/>
                </a:solidFill>
                <a:effectLst>
                  <a:outerShdw blurRad="38100" dist="38100" dir="2700000" algn="tl">
                    <a:srgbClr val="000000"/>
                  </a:outerShdw>
                </a:effectLst>
              </a:rPr>
              <a:t>4 for 500</a:t>
            </a:r>
          </a:p>
        </p:txBody>
      </p:sp>
      <p:sp>
        <p:nvSpPr>
          <p:cNvPr id="25604" name="Text Box 4"/>
          <p:cNvSpPr txBox="1">
            <a:spLocks noChangeArrowheads="1"/>
          </p:cNvSpPr>
          <p:nvPr/>
        </p:nvSpPr>
        <p:spPr bwMode="auto">
          <a:xfrm>
            <a:off x="1028700" y="5033591"/>
            <a:ext cx="7086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constructive </a:t>
            </a:r>
            <a:r>
              <a:rPr lang="en-US" altLang="en-US" sz="3200" i="1" dirty="0">
                <a:solidFill>
                  <a:srgbClr val="66FF99"/>
                </a:solidFill>
                <a:effectLst>
                  <a:outerShdw blurRad="38100" dist="38100" dir="2700000" algn="tl">
                    <a:srgbClr val="000000"/>
                  </a:outerShdw>
                </a:effectLst>
                <a:latin typeface="Arial" charset="0"/>
              </a:rPr>
              <a:t>processing</a:t>
            </a:r>
            <a:r>
              <a:rPr lang="en-US" altLang="en-US" sz="3200" i="1" dirty="0">
                <a:solidFill>
                  <a:srgbClr val="FFCC99"/>
                </a:solidFill>
                <a:effectLst>
                  <a:outerShdw blurRad="38100" dist="38100" dir="2700000" algn="tl">
                    <a:srgbClr val="000000"/>
                  </a:outerShdw>
                </a:effectLst>
                <a:latin typeface="Arial" charset="0"/>
              </a:rPr>
              <a:t>?</a:t>
            </a:r>
          </a:p>
        </p:txBody>
      </p:sp>
      <p:sp>
        <p:nvSpPr>
          <p:cNvPr id="25608" name="Text Box 8"/>
          <p:cNvSpPr txBox="1">
            <a:spLocks noChangeArrowheads="1"/>
          </p:cNvSpPr>
          <p:nvPr/>
        </p:nvSpPr>
        <p:spPr bwMode="auto">
          <a:xfrm>
            <a:off x="152400" y="2151727"/>
            <a:ext cx="89154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A memory </a:t>
            </a:r>
            <a:r>
              <a:rPr lang="en-US" altLang="en-US" sz="3200" i="1" dirty="0">
                <a:solidFill>
                  <a:schemeClr val="hlink"/>
                </a:solidFill>
                <a:effectLst>
                  <a:outerShdw blurRad="38100" dist="38100" dir="2700000" algn="tl">
                    <a:srgbClr val="000000"/>
                  </a:outerShdw>
                </a:effectLst>
                <a:latin typeface="Arial" charset="0"/>
              </a:rPr>
              <a:t>retrieval process in which memories are “built,” or reconstructed, from information stored during </a:t>
            </a:r>
            <a:r>
              <a:rPr lang="en-US" altLang="en-US" sz="3200" i="1" dirty="0" smtClean="0">
                <a:solidFill>
                  <a:schemeClr val="hlink"/>
                </a:solidFill>
                <a:effectLst>
                  <a:outerShdw blurRad="38100" dist="38100" dir="2700000" algn="tl">
                    <a:srgbClr val="000000"/>
                  </a:outerShdw>
                </a:effectLst>
                <a:latin typeface="Arial" charset="0"/>
              </a:rPr>
              <a:t>encoding. It should be noted that  with </a:t>
            </a:r>
            <a:r>
              <a:rPr lang="en-US" altLang="en-US" sz="3200" i="1" dirty="0">
                <a:solidFill>
                  <a:schemeClr val="hlink"/>
                </a:solidFill>
                <a:effectLst>
                  <a:outerShdw blurRad="38100" dist="38100" dir="2700000" algn="tl">
                    <a:srgbClr val="000000"/>
                  </a:outerShdw>
                </a:effectLst>
                <a:latin typeface="Arial" charset="0"/>
              </a:rPr>
              <a:t>each retrieval, memories may be altered, revised, or influenced by newer </a:t>
            </a:r>
            <a:r>
              <a:rPr lang="en-US" altLang="en-US" sz="3200" i="1" dirty="0" smtClean="0">
                <a:solidFill>
                  <a:schemeClr val="hlink"/>
                </a:solidFill>
                <a:effectLst>
                  <a:outerShdw blurRad="38100" dist="38100" dir="2700000" algn="tl">
                    <a:srgbClr val="000000"/>
                  </a:outerShdw>
                </a:effectLst>
                <a:latin typeface="Arial" charset="0"/>
              </a:rPr>
              <a:t>information.</a:t>
            </a:r>
            <a:endParaRPr lang="en-US" altLang="en-US" sz="3200" i="1" dirty="0">
              <a:solidFill>
                <a:schemeClr val="hlink"/>
              </a:solidFill>
              <a:effectLst>
                <a:outerShdw blurRad="38100" dist="38100" dir="2700000" algn="tl">
                  <a:srgbClr val="000000"/>
                </a:outerShdw>
              </a:effectLst>
              <a:latin typeface="Arial" charset="0"/>
            </a:endParaRPr>
          </a:p>
        </p:txBody>
      </p:sp>
      <p:sp>
        <p:nvSpPr>
          <p:cNvPr id="2560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5602"/>
                                        </p:tgtEl>
                                        <p:attrNameLst>
                                          <p:attrName>style.visibility</p:attrName>
                                        </p:attrNameLst>
                                      </p:cBhvr>
                                      <p:to>
                                        <p:strVal val="visible"/>
                                      </p:to>
                                    </p:set>
                                    <p:anim calcmode="lin" valueType="num">
                                      <p:cBhvr>
                                        <p:cTn id="7" dur="2000" fill="hold"/>
                                        <p:tgtEl>
                                          <p:spTgt spid="25602"/>
                                        </p:tgtEl>
                                        <p:attrNameLst>
                                          <p:attrName>ppt_w</p:attrName>
                                        </p:attrNameLst>
                                      </p:cBhvr>
                                      <p:tavLst>
                                        <p:tav tm="0">
                                          <p:val>
                                            <p:strVal val="#ppt_w*0.70"/>
                                          </p:val>
                                        </p:tav>
                                        <p:tav tm="100000">
                                          <p:val>
                                            <p:strVal val="#ppt_w"/>
                                          </p:val>
                                        </p:tav>
                                      </p:tavLst>
                                    </p:anim>
                                    <p:anim calcmode="lin" valueType="num">
                                      <p:cBhvr>
                                        <p:cTn id="8" dur="2000" fill="hold"/>
                                        <p:tgtEl>
                                          <p:spTgt spid="25602"/>
                                        </p:tgtEl>
                                        <p:attrNameLst>
                                          <p:attrName>ppt_h</p:attrName>
                                        </p:attrNameLst>
                                      </p:cBhvr>
                                      <p:tavLst>
                                        <p:tav tm="0">
                                          <p:val>
                                            <p:strVal val="#ppt_h"/>
                                          </p:val>
                                        </p:tav>
                                        <p:tav tm="100000">
                                          <p:val>
                                            <p:strVal val="#ppt_h"/>
                                          </p:val>
                                        </p:tav>
                                      </p:tavLst>
                                    </p:anim>
                                    <p:animEffect transition="in" filter="fade">
                                      <p:cBhvr>
                                        <p:cTn id="9" dur="2000"/>
                                        <p:tgtEl>
                                          <p:spTgt spid="25602"/>
                                        </p:tgtEl>
                                      </p:cBhvr>
                                    </p:animEffect>
                                  </p:childTnLst>
                                </p:cTn>
                              </p:par>
                            </p:childTnLst>
                          </p:cTn>
                        </p:par>
                        <p:par>
                          <p:cTn id="10" fill="hold" nodeType="afterGroup">
                            <p:stCondLst>
                              <p:cond delay="2000"/>
                            </p:stCondLst>
                            <p:childTnLst>
                              <p:par>
                                <p:cTn id="11" presetID="1" presetClass="entr" presetSubtype="0" fill="hold" grpId="0" nodeType="afterEffect">
                                  <p:stCondLst>
                                    <p:cond delay="400"/>
                                  </p:stCondLst>
                                  <p:iterate type="wd">
                                    <p:tmAbs val="400"/>
                                  </p:iterate>
                                  <p:childTnLst>
                                    <p:set>
                                      <p:cBhvr>
                                        <p:cTn id="12" dur="1" fill="hold">
                                          <p:stCondLst>
                                            <p:cond delay="0"/>
                                          </p:stCondLst>
                                        </p:cTn>
                                        <p:tgtEl>
                                          <p:spTgt spid="2560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25604"/>
                                        </p:tgtEl>
                                        <p:attrNameLst>
                                          <p:attrName>style.visibility</p:attrName>
                                        </p:attrNameLst>
                                      </p:cBhvr>
                                      <p:to>
                                        <p:strVal val="visible"/>
                                      </p:to>
                                    </p:set>
                                    <p:anim calcmode="lin" valueType="num">
                                      <p:cBhvr>
                                        <p:cTn id="17" dur="2000" fill="hold"/>
                                        <p:tgtEl>
                                          <p:spTgt spid="25604"/>
                                        </p:tgtEl>
                                        <p:attrNameLst>
                                          <p:attrName>ppt_w</p:attrName>
                                        </p:attrNameLst>
                                      </p:cBhvr>
                                      <p:tavLst>
                                        <p:tav tm="0">
                                          <p:val>
                                            <p:strVal val="#ppt_w*0.70"/>
                                          </p:val>
                                        </p:tav>
                                        <p:tav tm="100000">
                                          <p:val>
                                            <p:strVal val="#ppt_w"/>
                                          </p:val>
                                        </p:tav>
                                      </p:tavLst>
                                    </p:anim>
                                    <p:anim calcmode="lin" valueType="num">
                                      <p:cBhvr>
                                        <p:cTn id="18" dur="2000" fill="hold"/>
                                        <p:tgtEl>
                                          <p:spTgt spid="25604"/>
                                        </p:tgtEl>
                                        <p:attrNameLst>
                                          <p:attrName>ppt_h</p:attrName>
                                        </p:attrNameLst>
                                      </p:cBhvr>
                                      <p:tavLst>
                                        <p:tav tm="0">
                                          <p:val>
                                            <p:strVal val="#ppt_h"/>
                                          </p:val>
                                        </p:tav>
                                        <p:tav tm="100000">
                                          <p:val>
                                            <p:strVal val="#ppt_h"/>
                                          </p:val>
                                        </p:tav>
                                      </p:tavLst>
                                    </p:anim>
                                    <p:animEffect transition="in" filter="fade">
                                      <p:cBhvr>
                                        <p:cTn id="19" dur="2000"/>
                                        <p:tgtEl>
                                          <p:spTgt spid="25604"/>
                                        </p:tgtEl>
                                      </p:cBhvr>
                                    </p:animEffect>
                                  </p:childTnLst>
                                </p:cTn>
                              </p:par>
                            </p:childTnLst>
                          </p:cTn>
                        </p:par>
                        <p:par>
                          <p:cTn id="20" fill="hold" nodeType="afterGroup">
                            <p:stCondLst>
                              <p:cond delay="2000"/>
                            </p:stCondLst>
                            <p:childTnLst>
                              <p:par>
                                <p:cTn id="21" presetID="37" presetClass="entr" presetSubtype="0" fill="hold" grpId="0" nodeType="afterEffect">
                                  <p:stCondLst>
                                    <p:cond delay="0"/>
                                  </p:stCondLst>
                                  <p:childTnLst>
                                    <p:set>
                                      <p:cBhvr>
                                        <p:cTn id="22" dur="1" fill="hold">
                                          <p:stCondLst>
                                            <p:cond delay="0"/>
                                          </p:stCondLst>
                                        </p:cTn>
                                        <p:tgtEl>
                                          <p:spTgt spid="25603"/>
                                        </p:tgtEl>
                                        <p:attrNameLst>
                                          <p:attrName>style.visibility</p:attrName>
                                        </p:attrNameLst>
                                      </p:cBhvr>
                                      <p:to>
                                        <p:strVal val="visible"/>
                                      </p:to>
                                    </p:set>
                                    <p:animEffect transition="in" filter="fade">
                                      <p:cBhvr>
                                        <p:cTn id="23" dur="2000"/>
                                        <p:tgtEl>
                                          <p:spTgt spid="25603"/>
                                        </p:tgtEl>
                                      </p:cBhvr>
                                    </p:animEffect>
                                    <p:anim calcmode="lin" valueType="num">
                                      <p:cBhvr>
                                        <p:cTn id="24" dur="2000" fill="hold"/>
                                        <p:tgtEl>
                                          <p:spTgt spid="25603"/>
                                        </p:tgtEl>
                                        <p:attrNameLst>
                                          <p:attrName>ppt_x</p:attrName>
                                        </p:attrNameLst>
                                      </p:cBhvr>
                                      <p:tavLst>
                                        <p:tav tm="0">
                                          <p:val>
                                            <p:strVal val="#ppt_x"/>
                                          </p:val>
                                        </p:tav>
                                        <p:tav tm="100000">
                                          <p:val>
                                            <p:strVal val="#ppt_x"/>
                                          </p:val>
                                        </p:tav>
                                      </p:tavLst>
                                    </p:anim>
                                    <p:anim calcmode="lin" valueType="num">
                                      <p:cBhvr>
                                        <p:cTn id="25" dur="1800" decel="100000" fill="hold"/>
                                        <p:tgtEl>
                                          <p:spTgt spid="25603"/>
                                        </p:tgtEl>
                                        <p:attrNameLst>
                                          <p:attrName>ppt_y</p:attrName>
                                        </p:attrNameLst>
                                      </p:cBhvr>
                                      <p:tavLst>
                                        <p:tav tm="0">
                                          <p:val>
                                            <p:strVal val="#ppt_y+1"/>
                                          </p:val>
                                        </p:tav>
                                        <p:tav tm="100000">
                                          <p:val>
                                            <p:strVal val="#ppt_y-.03"/>
                                          </p:val>
                                        </p:tav>
                                      </p:tavLst>
                                    </p:anim>
                                    <p:anim calcmode="lin" valueType="num">
                                      <p:cBhvr>
                                        <p:cTn id="26" dur="200" accel="100000" fill="hold">
                                          <p:stCondLst>
                                            <p:cond delay="1800"/>
                                          </p:stCondLst>
                                        </p:cTn>
                                        <p:tgtEl>
                                          <p:spTgt spid="2560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P spid="25604" grpId="0" autoUpdateAnimBg="0"/>
      <p:bldP spid="25608" grpId="0"/>
      <p:bldP spid="2560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771900" y="1828800"/>
            <a:ext cx="16002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100</a:t>
            </a:r>
          </a:p>
        </p:txBody>
      </p:sp>
      <p:sp>
        <p:nvSpPr>
          <p:cNvPr id="2662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8" name="Text Box 4"/>
          <p:cNvSpPr txBox="1">
            <a:spLocks noChangeArrowheads="1"/>
          </p:cNvSpPr>
          <p:nvPr/>
        </p:nvSpPr>
        <p:spPr bwMode="auto">
          <a:xfrm>
            <a:off x="2111542" y="4612867"/>
            <a:ext cx="495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Encoding</a:t>
            </a:r>
            <a:r>
              <a:rPr lang="en-US" altLang="en-US" sz="3200" i="1" dirty="0">
                <a:solidFill>
                  <a:srgbClr val="FFCC99"/>
                </a:solidFill>
                <a:effectLst>
                  <a:outerShdw blurRad="38100" dist="38100" dir="2700000" algn="tl">
                    <a:srgbClr val="000000"/>
                  </a:outerShdw>
                </a:effectLst>
                <a:latin typeface="Arial" charset="0"/>
              </a:rPr>
              <a:t>?</a:t>
            </a:r>
          </a:p>
        </p:txBody>
      </p:sp>
      <p:sp>
        <p:nvSpPr>
          <p:cNvPr id="26629" name="Text Box 5"/>
          <p:cNvSpPr txBox="1">
            <a:spLocks noChangeArrowheads="1"/>
          </p:cNvSpPr>
          <p:nvPr/>
        </p:nvSpPr>
        <p:spPr bwMode="auto">
          <a:xfrm>
            <a:off x="533400" y="2397948"/>
            <a:ext cx="8077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___________is the </a:t>
            </a:r>
            <a:r>
              <a:rPr lang="en-US" altLang="en-US" sz="3200" i="1" dirty="0">
                <a:solidFill>
                  <a:schemeClr val="hlink"/>
                </a:solidFill>
                <a:effectLst>
                  <a:outerShdw blurRad="38100" dist="38100" dir="2700000" algn="tl">
                    <a:srgbClr val="000000"/>
                  </a:outerShdw>
                </a:effectLst>
                <a:latin typeface="Arial" charset="0"/>
              </a:rPr>
              <a:t>set of mental operations that people perform on sensory information to convert that information into a form that is usable in the brain’s storage </a:t>
            </a:r>
            <a:r>
              <a:rPr lang="en-US" altLang="en-US" sz="3200" i="1" dirty="0" smtClean="0">
                <a:solidFill>
                  <a:schemeClr val="hlink"/>
                </a:solidFill>
                <a:effectLst>
                  <a:outerShdw blurRad="38100" dist="38100" dir="2700000" algn="tl">
                    <a:srgbClr val="000000"/>
                  </a:outerShdw>
                </a:effectLst>
                <a:latin typeface="Arial" charset="0"/>
              </a:rPr>
              <a:t>systems</a:t>
            </a:r>
            <a:r>
              <a:rPr lang="en-US" altLang="en-US" sz="3200" i="1" dirty="0">
                <a:solidFill>
                  <a:schemeClr val="hlink"/>
                </a:solidFill>
                <a:effectLst>
                  <a:outerShdw blurRad="38100" dist="38100" dir="2700000" algn="tl">
                    <a:srgbClr val="000000"/>
                  </a:outerShdw>
                </a:effectLst>
                <a:latin typeface="Arial"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fade">
                                      <p:cBhvr>
                                        <p:cTn id="7" dur="2000"/>
                                        <p:tgtEl>
                                          <p:spTgt spid="2662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662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6628"/>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26627"/>
                                        </p:tgtEl>
                                        <p:attrNameLst>
                                          <p:attrName>style.visibility</p:attrName>
                                        </p:attrNameLst>
                                      </p:cBhvr>
                                      <p:to>
                                        <p:strVal val="visible"/>
                                      </p:to>
                                    </p:set>
                                    <p:animEffect transition="in" filter="fade">
                                      <p:cBhvr>
                                        <p:cTn id="18" dur="2000"/>
                                        <p:tgtEl>
                                          <p:spTgt spid="26627"/>
                                        </p:tgtEl>
                                      </p:cBhvr>
                                    </p:animEffect>
                                    <p:anim calcmode="lin" valueType="num">
                                      <p:cBhvr>
                                        <p:cTn id="19" dur="2000" fill="hold"/>
                                        <p:tgtEl>
                                          <p:spTgt spid="26627"/>
                                        </p:tgtEl>
                                        <p:attrNameLst>
                                          <p:attrName>ppt_x</p:attrName>
                                        </p:attrNameLst>
                                      </p:cBhvr>
                                      <p:tavLst>
                                        <p:tav tm="0">
                                          <p:val>
                                            <p:strVal val="#ppt_x"/>
                                          </p:val>
                                        </p:tav>
                                        <p:tav tm="100000">
                                          <p:val>
                                            <p:strVal val="#ppt_x"/>
                                          </p:val>
                                        </p:tav>
                                      </p:tavLst>
                                    </p:anim>
                                    <p:anim calcmode="lin" valueType="num">
                                      <p:cBhvr>
                                        <p:cTn id="20" dur="1800" decel="100000" fill="hold"/>
                                        <p:tgtEl>
                                          <p:spTgt spid="2662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66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26627" grpId="0" animBg="1"/>
      <p:bldP spid="26628" grpId="0" autoUpdateAnimBg="0"/>
      <p:bldP spid="2662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505200" y="2362200"/>
            <a:ext cx="21336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200</a:t>
            </a:r>
          </a:p>
        </p:txBody>
      </p:sp>
      <p:sp>
        <p:nvSpPr>
          <p:cNvPr id="2765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7652" name="Text Box 4"/>
          <p:cNvSpPr txBox="1">
            <a:spLocks noChangeArrowheads="1"/>
          </p:cNvSpPr>
          <p:nvPr/>
        </p:nvSpPr>
        <p:spPr bwMode="auto">
          <a:xfrm>
            <a:off x="800100" y="3886200"/>
            <a:ext cx="7543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working</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27656" name="Text Box 8"/>
          <p:cNvSpPr txBox="1">
            <a:spLocks noChangeArrowheads="1"/>
          </p:cNvSpPr>
          <p:nvPr/>
        </p:nvSpPr>
        <p:spPr bwMode="auto">
          <a:xfrm>
            <a:off x="1333500" y="3200400"/>
            <a:ext cx="6477000" cy="457200"/>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ltLang="en-US"/>
          </a:p>
        </p:txBody>
      </p:sp>
      <p:sp>
        <p:nvSpPr>
          <p:cNvPr id="27658" name="Text Box 10"/>
          <p:cNvSpPr txBox="1">
            <a:spLocks noChangeArrowheads="1"/>
          </p:cNvSpPr>
          <p:nvPr/>
        </p:nvSpPr>
        <p:spPr bwMode="auto">
          <a:xfrm>
            <a:off x="190500" y="3120821"/>
            <a:ext cx="87630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l">
              <a:spcBef>
                <a:spcPct val="50000"/>
              </a:spcBef>
            </a:pPr>
            <a:r>
              <a:rPr lang="en-US" altLang="en-US" sz="3200" i="1" dirty="0">
                <a:solidFill>
                  <a:schemeClr val="hlink"/>
                </a:solidFill>
                <a:effectLst>
                  <a:outerShdw blurRad="38100" dist="38100" dir="2700000" algn="tl">
                    <a:srgbClr val="000000"/>
                  </a:outerShdw>
                </a:effectLst>
                <a:latin typeface="Arial" charset="0"/>
              </a:rPr>
              <a:t>Short-term memory </a:t>
            </a:r>
            <a:r>
              <a:rPr lang="en-US" altLang="en-US" sz="3200" i="1" dirty="0" smtClean="0">
                <a:solidFill>
                  <a:schemeClr val="hlink"/>
                </a:solidFill>
                <a:effectLst>
                  <a:outerShdw blurRad="38100" dist="38100" dir="2700000" algn="tl">
                    <a:srgbClr val="000000"/>
                  </a:outerShdw>
                </a:effectLst>
                <a:latin typeface="Arial" charset="0"/>
              </a:rPr>
              <a:t>is a.k.a. _______ memory.</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7170" name="Picture 2" descr="Image result for working clipar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36621"/>
            <a:ext cx="2857500" cy="18002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76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27652"/>
                                        </p:tgtEl>
                                        <p:attrNameLst>
                                          <p:attrName>style.visibility</p:attrName>
                                        </p:attrNameLst>
                                      </p:cBhvr>
                                      <p:to>
                                        <p:strVal val="visible"/>
                                      </p:to>
                                    </p:set>
                                  </p:childTnLst>
                                </p:cTn>
                              </p:par>
                            </p:childTnLst>
                          </p:cTn>
                        </p:par>
                        <p:par>
                          <p:cTn id="15" fill="hold" nodeType="afterGroup">
                            <p:stCondLst>
                              <p:cond delay="1700"/>
                            </p:stCondLst>
                            <p:childTnLst>
                              <p:par>
                                <p:cTn id="16" presetID="37" presetClass="entr" presetSubtype="0" fill="hold" grpId="0" nodeType="afterEffect">
                                  <p:stCondLst>
                                    <p:cond delay="0"/>
                                  </p:stCondLst>
                                  <p:childTnLst>
                                    <p:set>
                                      <p:cBhvr>
                                        <p:cTn id="17" dur="1" fill="hold">
                                          <p:stCondLst>
                                            <p:cond delay="0"/>
                                          </p:stCondLst>
                                        </p:cTn>
                                        <p:tgtEl>
                                          <p:spTgt spid="27651"/>
                                        </p:tgtEl>
                                        <p:attrNameLst>
                                          <p:attrName>style.visibility</p:attrName>
                                        </p:attrNameLst>
                                      </p:cBhvr>
                                      <p:to>
                                        <p:strVal val="visible"/>
                                      </p:to>
                                    </p:set>
                                    <p:animEffect transition="in" filter="fade">
                                      <p:cBhvr>
                                        <p:cTn id="18" dur="2000"/>
                                        <p:tgtEl>
                                          <p:spTgt spid="27651"/>
                                        </p:tgtEl>
                                      </p:cBhvr>
                                    </p:animEffect>
                                    <p:anim calcmode="lin" valueType="num">
                                      <p:cBhvr>
                                        <p:cTn id="19" dur="2000" fill="hold"/>
                                        <p:tgtEl>
                                          <p:spTgt spid="27651"/>
                                        </p:tgtEl>
                                        <p:attrNameLst>
                                          <p:attrName>ppt_x</p:attrName>
                                        </p:attrNameLst>
                                      </p:cBhvr>
                                      <p:tavLst>
                                        <p:tav tm="0">
                                          <p:val>
                                            <p:strVal val="#ppt_x"/>
                                          </p:val>
                                        </p:tav>
                                        <p:tav tm="100000">
                                          <p:val>
                                            <p:strVal val="#ppt_x"/>
                                          </p:val>
                                        </p:tav>
                                      </p:tavLst>
                                    </p:anim>
                                    <p:anim calcmode="lin" valueType="num">
                                      <p:cBhvr>
                                        <p:cTn id="20" dur="1800" decel="100000" fill="hold"/>
                                        <p:tgtEl>
                                          <p:spTgt spid="2765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76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animBg="1"/>
      <p:bldP spid="27652" grpId="0" autoUpdateAnimBg="0"/>
      <p:bldP spid="2765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3467100" y="2438400"/>
            <a:ext cx="22098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300</a:t>
            </a:r>
          </a:p>
        </p:txBody>
      </p:sp>
      <p:sp>
        <p:nvSpPr>
          <p:cNvPr id="28675" name="AutoShape 3">
            <a:hlinkClick r:id="rId3"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676" name="Text Box 4"/>
          <p:cNvSpPr txBox="1">
            <a:spLocks noChangeArrowheads="1"/>
          </p:cNvSpPr>
          <p:nvPr/>
        </p:nvSpPr>
        <p:spPr bwMode="auto">
          <a:xfrm>
            <a:off x="1112921" y="4242176"/>
            <a:ext cx="69342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twelve</a:t>
            </a:r>
            <a:r>
              <a:rPr lang="en-US" altLang="en-US" sz="3200" i="1" dirty="0">
                <a:solidFill>
                  <a:srgbClr val="FFCC99"/>
                </a:solidFill>
                <a:effectLst>
                  <a:outerShdw blurRad="38100" dist="38100" dir="2700000" algn="tl">
                    <a:srgbClr val="000000"/>
                  </a:outerShdw>
                </a:effectLst>
                <a:latin typeface="Arial" charset="0"/>
              </a:rPr>
              <a:t>; </a:t>
            </a:r>
            <a:r>
              <a:rPr lang="en-US" altLang="en-US" sz="3200" i="1" dirty="0">
                <a:solidFill>
                  <a:srgbClr val="66FF99"/>
                </a:solidFill>
                <a:effectLst>
                  <a:outerShdw blurRad="38100" dist="38100" dir="2700000" algn="tl">
                    <a:srgbClr val="000000"/>
                  </a:outerShdw>
                </a:effectLst>
                <a:latin typeface="Arial" charset="0"/>
              </a:rPr>
              <a:t>thirty</a:t>
            </a:r>
            <a:r>
              <a:rPr lang="en-US" altLang="en-US" sz="3200" i="1" dirty="0">
                <a:solidFill>
                  <a:srgbClr val="FFCC99"/>
                </a:solidFill>
                <a:effectLst>
                  <a:outerShdw blurRad="38100" dist="38100" dir="2700000" algn="tl">
                    <a:srgbClr val="000000"/>
                  </a:outerShdw>
                </a:effectLst>
                <a:latin typeface="Arial" charset="0"/>
              </a:rPr>
              <a:t>?</a:t>
            </a:r>
          </a:p>
        </p:txBody>
      </p:sp>
      <p:sp>
        <p:nvSpPr>
          <p:cNvPr id="28677" name="Text Box 5"/>
          <p:cNvSpPr txBox="1">
            <a:spLocks noChangeArrowheads="1"/>
          </p:cNvSpPr>
          <p:nvPr/>
        </p:nvSpPr>
        <p:spPr bwMode="auto">
          <a:xfrm>
            <a:off x="647700" y="2890391"/>
            <a:ext cx="78486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STM lasts from about </a:t>
            </a:r>
            <a:r>
              <a:rPr lang="en-US" altLang="en-US" sz="3200" i="1" dirty="0" smtClean="0">
                <a:solidFill>
                  <a:schemeClr val="hlink"/>
                </a:solidFill>
                <a:effectLst>
                  <a:outerShdw blurRad="38100" dist="38100" dir="2700000" algn="tl">
                    <a:srgbClr val="000000"/>
                  </a:outerShdw>
                </a:effectLst>
                <a:latin typeface="Arial" charset="0"/>
              </a:rPr>
              <a:t>________ to _______ seconds </a:t>
            </a:r>
            <a:r>
              <a:rPr lang="en-US" altLang="en-US" sz="3200" i="1" dirty="0">
                <a:solidFill>
                  <a:schemeClr val="hlink"/>
                </a:solidFill>
                <a:effectLst>
                  <a:outerShdw blurRad="38100" dist="38100" dir="2700000" algn="tl">
                    <a:srgbClr val="000000"/>
                  </a:outerShdw>
                </a:effectLst>
                <a:latin typeface="Arial" charset="0"/>
              </a:rPr>
              <a:t>without rehearsal</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4"/>
                                        </p:tgtEl>
                                        <p:attrNameLst>
                                          <p:attrName>style.visibility</p:attrName>
                                        </p:attrNameLst>
                                      </p:cBhvr>
                                      <p:to>
                                        <p:strVal val="visible"/>
                                      </p:to>
                                    </p:set>
                                    <p:animEffect transition="in" filter="fade">
                                      <p:cBhvr>
                                        <p:cTn id="7" dur="2000"/>
                                        <p:tgtEl>
                                          <p:spTgt spid="2867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8677"/>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2" name="click.wav"/>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8676"/>
                                        </p:tgtEl>
                                        <p:attrNameLst>
                                          <p:attrName>style.visibility</p:attrName>
                                        </p:attrNameLst>
                                      </p:cBhvr>
                                      <p:to>
                                        <p:strVal val="visible"/>
                                      </p:to>
                                    </p:set>
                                  </p:childTnLst>
                                </p:cTn>
                              </p:par>
                            </p:childTnLst>
                          </p:cTn>
                        </p:par>
                        <p:par>
                          <p:cTn id="15" fill="hold" nodeType="afterGroup">
                            <p:stCondLst>
                              <p:cond delay="2001"/>
                            </p:stCondLst>
                            <p:childTnLst>
                              <p:par>
                                <p:cTn id="16" presetID="37" presetClass="entr" presetSubtype="0" fill="hold" grpId="0" nodeType="afterEffect">
                                  <p:stCondLst>
                                    <p:cond delay="0"/>
                                  </p:stCondLst>
                                  <p:childTnLst>
                                    <p:set>
                                      <p:cBhvr>
                                        <p:cTn id="17" dur="1" fill="hold">
                                          <p:stCondLst>
                                            <p:cond delay="0"/>
                                          </p:stCondLst>
                                        </p:cTn>
                                        <p:tgtEl>
                                          <p:spTgt spid="28675"/>
                                        </p:tgtEl>
                                        <p:attrNameLst>
                                          <p:attrName>style.visibility</p:attrName>
                                        </p:attrNameLst>
                                      </p:cBhvr>
                                      <p:to>
                                        <p:strVal val="visible"/>
                                      </p:to>
                                    </p:set>
                                    <p:animEffect transition="in" filter="fade">
                                      <p:cBhvr>
                                        <p:cTn id="18" dur="2000"/>
                                        <p:tgtEl>
                                          <p:spTgt spid="28675"/>
                                        </p:tgtEl>
                                      </p:cBhvr>
                                    </p:animEffect>
                                    <p:anim calcmode="lin" valueType="num">
                                      <p:cBhvr>
                                        <p:cTn id="19" dur="2000" fill="hold"/>
                                        <p:tgtEl>
                                          <p:spTgt spid="28675"/>
                                        </p:tgtEl>
                                        <p:attrNameLst>
                                          <p:attrName>ppt_x</p:attrName>
                                        </p:attrNameLst>
                                      </p:cBhvr>
                                      <p:tavLst>
                                        <p:tav tm="0">
                                          <p:val>
                                            <p:strVal val="#ppt_x"/>
                                          </p:val>
                                        </p:tav>
                                        <p:tav tm="100000">
                                          <p:val>
                                            <p:strVal val="#ppt_x"/>
                                          </p:val>
                                        </p:tav>
                                      </p:tavLst>
                                    </p:anim>
                                    <p:anim calcmode="lin" valueType="num">
                                      <p:cBhvr>
                                        <p:cTn id="20" dur="1800" decel="100000" fill="hold"/>
                                        <p:tgtEl>
                                          <p:spTgt spid="2867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2867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P spid="28675" grpId="0" animBg="1"/>
      <p:bldP spid="28676" grpId="0" autoUpdateAnimBg="0"/>
      <p:bldP spid="2867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76200" y="6126581"/>
            <a:ext cx="16002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5 for 400</a:t>
            </a:r>
          </a:p>
        </p:txBody>
      </p:sp>
      <p:sp>
        <p:nvSpPr>
          <p:cNvPr id="2969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701" name="Text Box 5"/>
          <p:cNvSpPr txBox="1">
            <a:spLocks noChangeArrowheads="1"/>
          </p:cNvSpPr>
          <p:nvPr/>
        </p:nvSpPr>
        <p:spPr bwMode="auto">
          <a:xfrm>
            <a:off x="2199773" y="2064534"/>
            <a:ext cx="466825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2800" i="1" dirty="0">
                <a:solidFill>
                  <a:srgbClr val="FFCC99"/>
                </a:solidFill>
                <a:effectLst>
                  <a:outerShdw blurRad="38100" dist="38100" dir="2700000" algn="tl">
                    <a:srgbClr val="000000"/>
                  </a:outerShdw>
                </a:effectLst>
                <a:latin typeface="Arial" charset="0"/>
              </a:rPr>
              <a:t>What is </a:t>
            </a:r>
            <a:r>
              <a:rPr lang="en-US" altLang="en-US" sz="2800" i="1" dirty="0">
                <a:solidFill>
                  <a:srgbClr val="66FF99"/>
                </a:solidFill>
                <a:effectLst>
                  <a:outerShdw blurRad="38100" dist="38100" dir="2700000" algn="tl">
                    <a:srgbClr val="000000"/>
                  </a:outerShdw>
                </a:effectLst>
                <a:latin typeface="Arial" charset="0"/>
              </a:rPr>
              <a:t>Elaborative</a:t>
            </a:r>
            <a:r>
              <a:rPr lang="en-US" altLang="en-US" sz="2800" i="1" dirty="0">
                <a:solidFill>
                  <a:srgbClr val="FFCC99"/>
                </a:solidFill>
                <a:effectLst>
                  <a:outerShdw blurRad="38100" dist="38100" dir="2700000" algn="tl">
                    <a:srgbClr val="000000"/>
                  </a:outerShdw>
                </a:effectLst>
                <a:latin typeface="Arial" charset="0"/>
              </a:rPr>
              <a:t>?</a:t>
            </a:r>
          </a:p>
        </p:txBody>
      </p:sp>
      <p:sp>
        <p:nvSpPr>
          <p:cNvPr id="29702" name="Text Box 6"/>
          <p:cNvSpPr txBox="1">
            <a:spLocks noChangeArrowheads="1"/>
          </p:cNvSpPr>
          <p:nvPr/>
        </p:nvSpPr>
        <p:spPr bwMode="auto">
          <a:xfrm>
            <a:off x="76200" y="248653"/>
            <a:ext cx="891540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2800" i="1" dirty="0" smtClean="0">
                <a:solidFill>
                  <a:schemeClr val="hlink"/>
                </a:solidFill>
                <a:effectLst>
                  <a:outerShdw blurRad="38100" dist="38100" dir="2700000" algn="tl">
                    <a:srgbClr val="000000"/>
                  </a:outerShdw>
                </a:effectLst>
                <a:latin typeface="Arial" charset="0"/>
              </a:rPr>
              <a:t>___________ rehearsal</a:t>
            </a:r>
            <a:r>
              <a:rPr lang="en-US" altLang="en-US" sz="2800" i="1" dirty="0">
                <a:solidFill>
                  <a:schemeClr val="hlink"/>
                </a:solidFill>
                <a:effectLst>
                  <a:outerShdw blurRad="38100" dist="38100" dir="2700000" algn="tl">
                    <a:srgbClr val="000000"/>
                  </a:outerShdw>
                </a:effectLst>
                <a:latin typeface="Arial" charset="0"/>
              </a:rPr>
              <a:t>: a method of transferring information from STM into LTM by making that information meaningful in some way, as opposed to simply repeating the word to yourself over and over.</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13502"/>
          <a:stretch/>
        </p:blipFill>
        <p:spPr bwMode="auto">
          <a:xfrm>
            <a:off x="1638300" y="2742035"/>
            <a:ext cx="5867400" cy="3806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698"/>
                                        </p:tgtEl>
                                        <p:attrNameLst>
                                          <p:attrName>style.visibility</p:attrName>
                                        </p:attrNameLst>
                                      </p:cBhvr>
                                      <p:to>
                                        <p:strVal val="visible"/>
                                      </p:to>
                                    </p:set>
                                    <p:animEffect transition="in" filter="fade">
                                      <p:cBhvr>
                                        <p:cTn id="7" dur="2000"/>
                                        <p:tgtEl>
                                          <p:spTgt spid="2969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297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29701"/>
                                        </p:tgtEl>
                                        <p:attrNameLst>
                                          <p:attrName>style.visibility</p:attrName>
                                        </p:attrNameLst>
                                      </p:cBhvr>
                                      <p:to>
                                        <p:strVal val="visible"/>
                                      </p:to>
                                    </p:set>
                                  </p:childTnLst>
                                </p:cTn>
                              </p:par>
                            </p:childTnLst>
                          </p:cTn>
                        </p:par>
                        <p:par>
                          <p:cTn id="15" fill="hold" nodeType="afterGroup">
                            <p:stCondLst>
                              <p:cond delay="1201"/>
                            </p:stCondLst>
                            <p:childTnLst>
                              <p:par>
                                <p:cTn id="16" presetID="10" presetClass="entr" presetSubtype="0" fill="hold" nodeType="after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childTnLst>
                          </p:cTn>
                        </p:par>
                        <p:par>
                          <p:cTn id="19" fill="hold">
                            <p:stCondLst>
                              <p:cond delay="1701"/>
                            </p:stCondLst>
                            <p:childTnLst>
                              <p:par>
                                <p:cTn id="20" presetID="37" presetClass="entr" presetSubtype="0" fill="hold" grpId="0" nodeType="afterEffect">
                                  <p:stCondLst>
                                    <p:cond delay="0"/>
                                  </p:stCondLst>
                                  <p:childTnLst>
                                    <p:set>
                                      <p:cBhvr>
                                        <p:cTn id="21" dur="1" fill="hold">
                                          <p:stCondLst>
                                            <p:cond delay="0"/>
                                          </p:stCondLst>
                                        </p:cTn>
                                        <p:tgtEl>
                                          <p:spTgt spid="29699"/>
                                        </p:tgtEl>
                                        <p:attrNameLst>
                                          <p:attrName>style.visibility</p:attrName>
                                        </p:attrNameLst>
                                      </p:cBhvr>
                                      <p:to>
                                        <p:strVal val="visible"/>
                                      </p:to>
                                    </p:set>
                                    <p:animEffect transition="in" filter="fade">
                                      <p:cBhvr>
                                        <p:cTn id="22" dur="2000"/>
                                        <p:tgtEl>
                                          <p:spTgt spid="29699"/>
                                        </p:tgtEl>
                                      </p:cBhvr>
                                    </p:animEffect>
                                    <p:anim calcmode="lin" valueType="num">
                                      <p:cBhvr>
                                        <p:cTn id="23" dur="2000" fill="hold"/>
                                        <p:tgtEl>
                                          <p:spTgt spid="29699"/>
                                        </p:tgtEl>
                                        <p:attrNameLst>
                                          <p:attrName>ppt_x</p:attrName>
                                        </p:attrNameLst>
                                      </p:cBhvr>
                                      <p:tavLst>
                                        <p:tav tm="0">
                                          <p:val>
                                            <p:strVal val="#ppt_x"/>
                                          </p:val>
                                        </p:tav>
                                        <p:tav tm="100000">
                                          <p:val>
                                            <p:strVal val="#ppt_x"/>
                                          </p:val>
                                        </p:tav>
                                      </p:tavLst>
                                    </p:anim>
                                    <p:anim calcmode="lin" valueType="num">
                                      <p:cBhvr>
                                        <p:cTn id="24" dur="1800" decel="100000" fill="hold"/>
                                        <p:tgtEl>
                                          <p:spTgt spid="29699"/>
                                        </p:tgtEl>
                                        <p:attrNameLst>
                                          <p:attrName>ppt_y</p:attrName>
                                        </p:attrNameLst>
                                      </p:cBhvr>
                                      <p:tavLst>
                                        <p:tav tm="0">
                                          <p:val>
                                            <p:strVal val="#ppt_y+1"/>
                                          </p:val>
                                        </p:tav>
                                        <p:tav tm="100000">
                                          <p:val>
                                            <p:strVal val="#ppt_y-.03"/>
                                          </p:val>
                                        </p:tav>
                                      </p:tavLst>
                                    </p:anim>
                                    <p:anim calcmode="lin" valueType="num">
                                      <p:cBhvr>
                                        <p:cTn id="25" dur="200" accel="100000" fill="hold">
                                          <p:stCondLst>
                                            <p:cond delay="1800"/>
                                          </p:stCondLst>
                                        </p:cTn>
                                        <p:tgtEl>
                                          <p:spTgt spid="296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P spid="29699" grpId="0" animBg="1"/>
      <p:bldP spid="29701" grpId="0" autoUpdateAnimBg="0"/>
      <p:bldP spid="2970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3428999" y="1600200"/>
            <a:ext cx="2286000" cy="457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a:solidFill>
                  <a:srgbClr val="FFCC99"/>
                </a:solidFill>
                <a:effectLst>
                  <a:outerShdw blurRad="38100" dist="38100" dir="2700000" algn="tl">
                    <a:srgbClr val="000000"/>
                  </a:outerShdw>
                </a:effectLst>
              </a:rPr>
              <a:t>5 for 500</a:t>
            </a:r>
          </a:p>
        </p:txBody>
      </p:sp>
      <p:sp>
        <p:nvSpPr>
          <p:cNvPr id="3072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24" name="Text Box 4"/>
          <p:cNvSpPr txBox="1">
            <a:spLocks noChangeArrowheads="1"/>
          </p:cNvSpPr>
          <p:nvPr/>
        </p:nvSpPr>
        <p:spPr bwMode="auto">
          <a:xfrm>
            <a:off x="2703095" y="4587081"/>
            <a:ext cx="3810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Proactive</a:t>
            </a:r>
            <a:r>
              <a:rPr lang="en-US" altLang="en-US" sz="3200" i="1" dirty="0">
                <a:solidFill>
                  <a:srgbClr val="FFCC99"/>
                </a:solidFill>
                <a:effectLst>
                  <a:outerShdw blurRad="38100" dist="38100" dir="2700000" algn="tl">
                    <a:srgbClr val="000000"/>
                  </a:outerShdw>
                </a:effectLst>
                <a:latin typeface="Arial" charset="0"/>
              </a:rPr>
              <a:t>?</a:t>
            </a:r>
          </a:p>
        </p:txBody>
      </p:sp>
      <p:sp>
        <p:nvSpPr>
          <p:cNvPr id="30725" name="Text Box 5"/>
          <p:cNvSpPr txBox="1">
            <a:spLocks noChangeArrowheads="1"/>
          </p:cNvSpPr>
          <p:nvPr/>
        </p:nvSpPr>
        <p:spPr bwMode="auto">
          <a:xfrm>
            <a:off x="343693" y="2397948"/>
            <a:ext cx="8456613"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 interference</a:t>
            </a:r>
            <a:r>
              <a:rPr lang="en-US" altLang="en-US" sz="3200" i="1" dirty="0">
                <a:solidFill>
                  <a:schemeClr val="hlink"/>
                </a:solidFill>
                <a:effectLst>
                  <a:outerShdw blurRad="38100" dist="38100" dir="2700000" algn="tl">
                    <a:srgbClr val="000000"/>
                  </a:outerShdw>
                </a:effectLst>
                <a:latin typeface="Arial" charset="0"/>
              </a:rPr>
              <a:t>: memory retrieval problem that occurs when older information prevents or interferes with the retrieval of newer information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2000"/>
                                        <p:tgtEl>
                                          <p:spTgt spid="3072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307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30724"/>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30723"/>
                                        </p:tgtEl>
                                        <p:attrNameLst>
                                          <p:attrName>style.visibility</p:attrName>
                                        </p:attrNameLst>
                                      </p:cBhvr>
                                      <p:to>
                                        <p:strVal val="visible"/>
                                      </p:to>
                                    </p:set>
                                    <p:animEffect transition="in" filter="fade">
                                      <p:cBhvr>
                                        <p:cTn id="18" dur="2000"/>
                                        <p:tgtEl>
                                          <p:spTgt spid="30723"/>
                                        </p:tgtEl>
                                      </p:cBhvr>
                                    </p:animEffect>
                                    <p:anim calcmode="lin" valueType="num">
                                      <p:cBhvr>
                                        <p:cTn id="19" dur="2000" fill="hold"/>
                                        <p:tgtEl>
                                          <p:spTgt spid="30723"/>
                                        </p:tgtEl>
                                        <p:attrNameLst>
                                          <p:attrName>ppt_x</p:attrName>
                                        </p:attrNameLst>
                                      </p:cBhvr>
                                      <p:tavLst>
                                        <p:tav tm="0">
                                          <p:val>
                                            <p:strVal val="#ppt_x"/>
                                          </p:val>
                                        </p:tav>
                                        <p:tav tm="100000">
                                          <p:val>
                                            <p:strVal val="#ppt_x"/>
                                          </p:val>
                                        </p:tav>
                                      </p:tavLst>
                                    </p:anim>
                                    <p:anim calcmode="lin" valueType="num">
                                      <p:cBhvr>
                                        <p:cTn id="20" dur="1800" decel="100000" fill="hold"/>
                                        <p:tgtEl>
                                          <p:spTgt spid="3072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307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P spid="30723" grpId="0" animBg="1"/>
      <p:bldP spid="30724" grpId="0" autoUpdateAnimBg="0"/>
      <p:bldP spid="3072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341" name="Text Box 5"/>
          <p:cNvSpPr txBox="1">
            <a:spLocks noChangeArrowheads="1"/>
          </p:cNvSpPr>
          <p:nvPr/>
        </p:nvSpPr>
        <p:spPr bwMode="auto">
          <a:xfrm>
            <a:off x="314826" y="228600"/>
            <a:ext cx="851434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folHlink"/>
                  </a:outerShdw>
                </a:effectLst>
              </a14:hiddenEffects>
            </a:ext>
          </a:extLst>
        </p:spPr>
        <p:txBody>
          <a:bodyPr wrap="square">
            <a:spAutoFit/>
          </a:bodyPr>
          <a:lstStyle/>
          <a:p>
            <a:pPr algn="l">
              <a:spcBef>
                <a:spcPct val="50000"/>
              </a:spcBef>
            </a:pPr>
            <a:r>
              <a:rPr lang="en-US" altLang="en-US" sz="2800" i="1" dirty="0" smtClean="0">
                <a:solidFill>
                  <a:schemeClr val="hlink"/>
                </a:solidFill>
                <a:effectLst>
                  <a:outerShdw blurRad="38100" dist="38100" dir="2700000" algn="tl">
                    <a:srgbClr val="000000"/>
                  </a:outerShdw>
                </a:effectLst>
                <a:latin typeface="Arial" charset="0"/>
              </a:rPr>
              <a:t>    </a:t>
            </a:r>
            <a:endParaRPr lang="en-US" altLang="en-US" sz="2800" i="1" dirty="0">
              <a:solidFill>
                <a:schemeClr val="hlink"/>
              </a:solidFill>
              <a:effectLst>
                <a:outerShdw blurRad="38100" dist="38100" dir="2700000" algn="tl">
                  <a:srgbClr val="000000"/>
                </a:outerShdw>
              </a:effectLst>
              <a:latin typeface="Arial"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086" y="2164933"/>
            <a:ext cx="7455826"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33400" y="7010400"/>
            <a:ext cx="8075613" cy="2308324"/>
          </a:xfrm>
          <a:prstGeom prst="rect">
            <a:avLst/>
          </a:prstGeom>
          <a:noFill/>
        </p:spPr>
        <p:txBody>
          <a:bodyPr wrap="square" rtlCol="0">
            <a:spAutoFit/>
          </a:bodyPr>
          <a:lstStyle/>
          <a:p>
            <a:r>
              <a:rPr lang="en-US" dirty="0">
                <a:solidFill>
                  <a:srgbClr val="F8F8F8"/>
                </a:solidFill>
              </a:rPr>
              <a:t>In the semantic network model of memory, concepts that are related in meaning are thought to be stored physically near each other in the brain. In this example, canary and ostrich are stored near the concept node for “bird,” whereas shark and salmon are stored near “fish.” But the fact that a canary is yellow is stored directly with that concept.</a:t>
            </a:r>
          </a:p>
        </p:txBody>
      </p:sp>
      <p:sp>
        <p:nvSpPr>
          <p:cNvPr id="10" name="Rectangle 2"/>
          <p:cNvSpPr>
            <a:spLocks noGrp="1" noChangeArrowheads="1"/>
          </p:cNvSpPr>
          <p:nvPr>
            <p:ph type="title"/>
          </p:nvPr>
        </p:nvSpPr>
        <p:spPr>
          <a:xfrm>
            <a:off x="314826" y="228600"/>
            <a:ext cx="8609013" cy="1752600"/>
          </a:xfrm>
        </p:spPr>
        <p:txBody>
          <a:bodyPr/>
          <a:lstStyle/>
          <a:p>
            <a:pPr algn="l"/>
            <a:r>
              <a:rPr lang="en-US" altLang="en-US" sz="2000" i="1" dirty="0" smtClean="0"/>
              <a:t>  In the </a:t>
            </a:r>
            <a:r>
              <a:rPr lang="en-US" altLang="en-US" sz="2000" i="1" dirty="0" smtClean="0">
                <a:solidFill>
                  <a:srgbClr val="66FF99"/>
                </a:solidFill>
              </a:rPr>
              <a:t>semantic</a:t>
            </a:r>
            <a:r>
              <a:rPr lang="en-US" altLang="en-US" sz="2000" i="1" dirty="0" smtClean="0"/>
              <a:t> network model of memory, concepts that are related in meaning are thought to be stored physically near each other in the brain. In this example, canary and ostrich are stored near the concept </a:t>
            </a:r>
            <a:r>
              <a:rPr lang="en-US" altLang="en-US" sz="2000" i="1" dirty="0" smtClean="0">
                <a:solidFill>
                  <a:srgbClr val="66FF99"/>
                </a:solidFill>
              </a:rPr>
              <a:t>node</a:t>
            </a:r>
            <a:r>
              <a:rPr lang="en-US" altLang="en-US" sz="2000" i="1" dirty="0" smtClean="0"/>
              <a:t> for </a:t>
            </a:r>
            <a:r>
              <a:rPr lang="ja-JP" altLang="en-US" sz="2000" i="1" dirty="0" smtClean="0"/>
              <a:t>“</a:t>
            </a:r>
            <a:r>
              <a:rPr lang="en-US" altLang="ja-JP" sz="2000" i="1" dirty="0" smtClean="0"/>
              <a:t>bird,</a:t>
            </a:r>
            <a:r>
              <a:rPr lang="ja-JP" altLang="en-US" sz="2000" i="1" dirty="0" smtClean="0"/>
              <a:t>”</a:t>
            </a:r>
            <a:r>
              <a:rPr lang="en-US" altLang="ja-JP" sz="2000" i="1" dirty="0" smtClean="0"/>
              <a:t> whereas shark and salmon are stored near </a:t>
            </a:r>
            <a:r>
              <a:rPr lang="ja-JP" altLang="en-US" sz="2000" i="1" dirty="0" smtClean="0"/>
              <a:t>“</a:t>
            </a:r>
            <a:r>
              <a:rPr lang="en-US" altLang="ja-JP" sz="2000" i="1" dirty="0" smtClean="0"/>
              <a:t>fish.</a:t>
            </a:r>
            <a:r>
              <a:rPr lang="ja-JP" altLang="en-US" sz="2000" i="1" dirty="0" smtClean="0"/>
              <a:t>”</a:t>
            </a:r>
            <a:r>
              <a:rPr lang="en-US" altLang="ja-JP" sz="2000" i="1" dirty="0" smtClean="0"/>
              <a:t> But the fact that a canary is yellow is stored directly with that concept.</a:t>
            </a:r>
            <a:endParaRPr lang="en-US" altLang="en-US" sz="2000" b="1" i="1" dirty="0" smtClean="0"/>
          </a:p>
        </p:txBody>
      </p:sp>
    </p:spTree>
    <p:extLst>
      <p:ext uri="{BB962C8B-B14F-4D97-AF65-F5344CB8AC3E}">
        <p14:creationId xmlns:p14="http://schemas.microsoft.com/office/powerpoint/2010/main" val="8957550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 presetClass="entr" presetSubtype="0" fill="hold" grpId="0" nodeType="afterEffect">
                                  <p:stCondLst>
                                    <p:cond delay="0"/>
                                  </p:stCondLst>
                                  <p:iterate type="wd">
                                    <p:tmAbs val="400"/>
                                  </p:iterate>
                                  <p:childTnLst>
                                    <p:set>
                                      <p:cBhvr>
                                        <p:cTn id="6" dur="1" fill="hold">
                                          <p:stCondLst>
                                            <p:cond delay="0"/>
                                          </p:stCondLst>
                                        </p:cTn>
                                        <p:tgtEl>
                                          <p:spTgt spid="14341"/>
                                        </p:tgtEl>
                                        <p:attrNameLst>
                                          <p:attrName>style.visibility</p:attrName>
                                        </p:attrNameLst>
                                      </p:cBhvr>
                                      <p:to>
                                        <p:strVal val="visible"/>
                                      </p:to>
                                    </p:set>
                                  </p:childTnLst>
                                </p:cTn>
                              </p:par>
                            </p:childTnLst>
                          </p:cTn>
                        </p:par>
                        <p:par>
                          <p:cTn id="7" fill="hold" nodeType="afterGroup">
                            <p:stCondLst>
                              <p:cond delay="0"/>
                            </p:stCondLst>
                            <p:childTnLst>
                              <p:par>
                                <p:cTn id="8" presetID="37" presetClass="entr" presetSubtype="0" fill="hold" grpId="0" nodeType="afterEffect">
                                  <p:stCondLst>
                                    <p:cond delay="0"/>
                                  </p:stCondLst>
                                  <p:childTnLst>
                                    <p:set>
                                      <p:cBhvr>
                                        <p:cTn id="9" dur="1" fill="hold">
                                          <p:stCondLst>
                                            <p:cond delay="0"/>
                                          </p:stCondLst>
                                        </p:cTn>
                                        <p:tgtEl>
                                          <p:spTgt spid="14339"/>
                                        </p:tgtEl>
                                        <p:attrNameLst>
                                          <p:attrName>style.visibility</p:attrName>
                                        </p:attrNameLst>
                                      </p:cBhvr>
                                      <p:to>
                                        <p:strVal val="visible"/>
                                      </p:to>
                                    </p:set>
                                    <p:animEffect transition="in" filter="fade">
                                      <p:cBhvr>
                                        <p:cTn id="10" dur="2000"/>
                                        <p:tgtEl>
                                          <p:spTgt spid="14339"/>
                                        </p:tgtEl>
                                      </p:cBhvr>
                                    </p:animEffect>
                                    <p:anim calcmode="lin" valueType="num">
                                      <p:cBhvr>
                                        <p:cTn id="11" dur="2000" fill="hold"/>
                                        <p:tgtEl>
                                          <p:spTgt spid="14339"/>
                                        </p:tgtEl>
                                        <p:attrNameLst>
                                          <p:attrName>ppt_x</p:attrName>
                                        </p:attrNameLst>
                                      </p:cBhvr>
                                      <p:tavLst>
                                        <p:tav tm="0">
                                          <p:val>
                                            <p:strVal val="#ppt_x"/>
                                          </p:val>
                                        </p:tav>
                                        <p:tav tm="100000">
                                          <p:val>
                                            <p:strVal val="#ppt_x"/>
                                          </p:val>
                                        </p:tav>
                                      </p:tavLst>
                                    </p:anim>
                                    <p:anim calcmode="lin" valueType="num">
                                      <p:cBhvr>
                                        <p:cTn id="12" dur="1800" decel="100000" fill="hold"/>
                                        <p:tgtEl>
                                          <p:spTgt spid="14339"/>
                                        </p:tgtEl>
                                        <p:attrNameLst>
                                          <p:attrName>ppt_y</p:attrName>
                                        </p:attrNameLst>
                                      </p:cBhvr>
                                      <p:tavLst>
                                        <p:tav tm="0">
                                          <p:val>
                                            <p:strVal val="#ppt_y+1"/>
                                          </p:val>
                                        </p:tav>
                                        <p:tav tm="100000">
                                          <p:val>
                                            <p:strVal val="#ppt_y-.03"/>
                                          </p:val>
                                        </p:tav>
                                      </p:tavLst>
                                    </p:anim>
                                    <p:anim calcmode="lin" valueType="num">
                                      <p:cBhvr>
                                        <p:cTn id="13" dur="200" accel="100000" fill="hold">
                                          <p:stCondLst>
                                            <p:cond delay="1800"/>
                                          </p:stCondLst>
                                        </p:cTn>
                                        <p:tgtEl>
                                          <p:spTgt spid="1433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animBg="1"/>
      <p:bldP spid="1434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AutoShape 4">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82948"/>
                                        </p:tgtEl>
                                        <p:attrNameLst>
                                          <p:attrName>style.visibility</p:attrName>
                                        </p:attrNameLst>
                                      </p:cBhvr>
                                      <p:to>
                                        <p:strVal val="visible"/>
                                      </p:to>
                                    </p:set>
                                    <p:animEffect transition="in" filter="fade">
                                      <p:cBhvr>
                                        <p:cTn id="7" dur="2000"/>
                                        <p:tgtEl>
                                          <p:spTgt spid="82948"/>
                                        </p:tgtEl>
                                      </p:cBhvr>
                                    </p:animEffect>
                                    <p:anim calcmode="lin" valueType="num">
                                      <p:cBhvr>
                                        <p:cTn id="8" dur="2000" fill="hold"/>
                                        <p:tgtEl>
                                          <p:spTgt spid="82948"/>
                                        </p:tgtEl>
                                        <p:attrNameLst>
                                          <p:attrName>ppt_x</p:attrName>
                                        </p:attrNameLst>
                                      </p:cBhvr>
                                      <p:tavLst>
                                        <p:tav tm="0">
                                          <p:val>
                                            <p:strVal val="#ppt_x"/>
                                          </p:val>
                                        </p:tav>
                                        <p:tav tm="100000">
                                          <p:val>
                                            <p:strVal val="#ppt_x"/>
                                          </p:val>
                                        </p:tav>
                                      </p:tavLst>
                                    </p:anim>
                                    <p:anim calcmode="lin" valueType="num">
                                      <p:cBhvr>
                                        <p:cTn id="9" dur="1800" decel="100000" fill="hold"/>
                                        <p:tgtEl>
                                          <p:spTgt spid="82948"/>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8294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0789" y="645521"/>
            <a:ext cx="2286000" cy="6096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1 for 100</a:t>
            </a:r>
          </a:p>
        </p:txBody>
      </p:sp>
      <p:sp>
        <p:nvSpPr>
          <p:cNvPr id="4104" name="Text Box 8"/>
          <p:cNvSpPr txBox="1">
            <a:spLocks noChangeArrowheads="1"/>
          </p:cNvSpPr>
          <p:nvPr/>
        </p:nvSpPr>
        <p:spPr bwMode="auto">
          <a:xfrm>
            <a:off x="304800" y="3657600"/>
            <a:ext cx="8458200" cy="206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 is an </a:t>
            </a:r>
            <a:r>
              <a:rPr lang="en-US" altLang="en-US" sz="3200" i="1" dirty="0">
                <a:solidFill>
                  <a:schemeClr val="hlink"/>
                </a:solidFill>
                <a:effectLst>
                  <a:outerShdw blurRad="38100" dist="38100" dir="2700000" algn="tl">
                    <a:srgbClr val="000000"/>
                  </a:outerShdw>
                </a:effectLst>
                <a:latin typeface="Arial" charset="0"/>
              </a:rPr>
              <a:t>active system that receives information from the senses, organizes and alters that information as it stores it away, and then retrieves the information from </a:t>
            </a:r>
            <a:r>
              <a:rPr lang="en-US" altLang="en-US" sz="3200" i="1" dirty="0" smtClean="0">
                <a:solidFill>
                  <a:schemeClr val="hlink"/>
                </a:solidFill>
                <a:effectLst>
                  <a:outerShdw blurRad="38100" dist="38100" dir="2700000" algn="tl">
                    <a:srgbClr val="000000"/>
                  </a:outerShdw>
                </a:effectLst>
                <a:latin typeface="Arial" charset="0"/>
              </a:rPr>
              <a:t>storage</a:t>
            </a:r>
            <a:r>
              <a:rPr lang="en-US" altLang="en-US" sz="3200" i="1" dirty="0">
                <a:solidFill>
                  <a:schemeClr val="hlink"/>
                </a:solidFill>
                <a:effectLst>
                  <a:outerShdw blurRad="38100" dist="38100" dir="2700000" algn="tl">
                    <a:srgbClr val="000000"/>
                  </a:outerShdw>
                </a:effectLst>
                <a:latin typeface="Arial" charset="0"/>
              </a:rPr>
              <a:t>.</a:t>
            </a:r>
          </a:p>
        </p:txBody>
      </p:sp>
      <p:sp>
        <p:nvSpPr>
          <p:cNvPr id="4105" name="Text Box 9"/>
          <p:cNvSpPr txBox="1">
            <a:spLocks noChangeArrowheads="1"/>
          </p:cNvSpPr>
          <p:nvPr/>
        </p:nvSpPr>
        <p:spPr bwMode="auto">
          <a:xfrm>
            <a:off x="2834439" y="5956012"/>
            <a:ext cx="34671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Memory</a:t>
            </a:r>
            <a:r>
              <a:rPr lang="en-US" altLang="en-US" sz="3200" i="1" dirty="0" smtClean="0">
                <a:solidFill>
                  <a:srgbClr val="FFCC99"/>
                </a:solidFill>
                <a:effectLst>
                  <a:outerShdw blurRad="38100" dist="38100" dir="2700000" algn="tl">
                    <a:srgbClr val="000000"/>
                  </a:outerShdw>
                </a:effectLst>
                <a:latin typeface="Arial" charset="0"/>
              </a:rPr>
              <a:t>? </a:t>
            </a:r>
            <a:endParaRPr lang="en-US" altLang="en-US" sz="3200" i="1" dirty="0">
              <a:solidFill>
                <a:srgbClr val="FFCC99"/>
              </a:solidFill>
              <a:effectLst>
                <a:outerShdw blurRad="38100" dist="38100" dir="2700000" algn="tl">
                  <a:srgbClr val="000000"/>
                </a:outerShdw>
              </a:effectLst>
              <a:latin typeface="Arial" charset="0"/>
            </a:endParaRPr>
          </a:p>
        </p:txBody>
      </p:sp>
      <p:sp>
        <p:nvSpPr>
          <p:cNvPr id="4099"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26" name="Picture 2" descr="Image result for memory brai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800" y="40452"/>
            <a:ext cx="2432962" cy="361714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410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4105"/>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4099"/>
                                        </p:tgtEl>
                                        <p:attrNameLst>
                                          <p:attrName>style.visibility</p:attrName>
                                        </p:attrNameLst>
                                      </p:cBhvr>
                                      <p:to>
                                        <p:strVal val="visible"/>
                                      </p:to>
                                    </p:set>
                                    <p:animEffect transition="in" filter="fade">
                                      <p:cBhvr>
                                        <p:cTn id="18" dur="2000"/>
                                        <p:tgtEl>
                                          <p:spTgt spid="4099"/>
                                        </p:tgtEl>
                                      </p:cBhvr>
                                    </p:animEffect>
                                    <p:anim calcmode="lin" valueType="num">
                                      <p:cBhvr>
                                        <p:cTn id="19" dur="2000" fill="hold"/>
                                        <p:tgtEl>
                                          <p:spTgt spid="4099"/>
                                        </p:tgtEl>
                                        <p:attrNameLst>
                                          <p:attrName>ppt_x</p:attrName>
                                        </p:attrNameLst>
                                      </p:cBhvr>
                                      <p:tavLst>
                                        <p:tav tm="0">
                                          <p:val>
                                            <p:strVal val="#ppt_x"/>
                                          </p:val>
                                        </p:tav>
                                        <p:tav tm="100000">
                                          <p:val>
                                            <p:strVal val="#ppt_x"/>
                                          </p:val>
                                        </p:tav>
                                      </p:tavLst>
                                    </p:anim>
                                    <p:anim calcmode="lin" valueType="num">
                                      <p:cBhvr>
                                        <p:cTn id="20" dur="1800" decel="100000" fill="hold"/>
                                        <p:tgtEl>
                                          <p:spTgt spid="4099"/>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409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104" grpId="0"/>
      <p:bldP spid="4105" grpId="0"/>
      <p:bldP spid="409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2095500" y="2590800"/>
            <a:ext cx="4953000" cy="15557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a:spcBef>
                <a:spcPct val="50000"/>
              </a:spcBef>
            </a:pPr>
            <a:r>
              <a:rPr lang="en-US" altLang="en-US" sz="9600">
                <a:solidFill>
                  <a:schemeClr val="hlink"/>
                </a:solidFill>
                <a:latin typeface="Arial" charset="0"/>
              </a:rPr>
              <a:t>The End</a:t>
            </a:r>
            <a:r>
              <a:rPr lang="en-US" altLang="en-US" sz="3200">
                <a:solidFill>
                  <a:schemeClr val="hlink"/>
                </a:solidFill>
                <a:latin typeface="Arial" charset="0"/>
              </a:rPr>
              <a:t> </a:t>
            </a:r>
          </a:p>
        </p:txBody>
      </p:sp>
      <p:sp>
        <p:nvSpPr>
          <p:cNvPr id="84995" name="AutoShape 3">
            <a:hlinkClick r:id="" action="ppaction://hlinkshowjump?jump=firstslide" highlightClick="1"/>
          </p:cNvPr>
          <p:cNvSpPr>
            <a:spLocks noChangeArrowheads="1"/>
          </p:cNvSpPr>
          <p:nvPr/>
        </p:nvSpPr>
        <p:spPr bwMode="auto">
          <a:xfrm>
            <a:off x="6934200" y="6248400"/>
            <a:ext cx="762000" cy="609600"/>
          </a:xfrm>
          <a:prstGeom prst="actionButtonHome">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4997" name="AutoShape 5">
            <a:hlinkClick r:id="rId2" action="ppaction://hlinksldjump" highlightClick="1"/>
          </p:cNvPr>
          <p:cNvSpPr>
            <a:spLocks noChangeArrowheads="1"/>
          </p:cNvSpPr>
          <p:nvPr/>
        </p:nvSpPr>
        <p:spPr bwMode="auto">
          <a:xfrm>
            <a:off x="7696200" y="6248400"/>
            <a:ext cx="685800" cy="609600"/>
          </a:xfrm>
          <a:prstGeom prst="actionButtonInformation">
            <a:avLst/>
          </a:prstGeom>
          <a:solidFill>
            <a:srgbClr val="FFCC99"/>
          </a:solidFill>
          <a:ln>
            <a:noFill/>
          </a:ln>
          <a:effectLst/>
          <a:extLs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85002" name="Picture 10" descr="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4500" y="1600200"/>
            <a:ext cx="635000" cy="889000"/>
          </a:xfrm>
          <a:prstGeom prst="rect">
            <a:avLst/>
          </a:prstGeom>
          <a:noFill/>
          <a:effectLst>
            <a:outerShdw dist="45791" dir="3378596" algn="ctr" rotWithShape="0">
              <a:schemeClr val="folHlink">
                <a:alpha val="50000"/>
              </a:schemeClr>
            </a:outerShdw>
          </a:effectLst>
          <a:extLst>
            <a:ext uri="{909E8E84-426E-40DD-AFC4-6F175D3DCCD1}">
              <a14:hiddenFill xmlns:a14="http://schemas.microsoft.com/office/drawing/2010/main">
                <a:solidFill>
                  <a:srgbClr val="FFFFFF"/>
                </a:solidFill>
              </a14:hiddenFill>
            </a:ext>
          </a:extLst>
        </p:spPr>
      </p:pic>
      <p:pic>
        <p:nvPicPr>
          <p:cNvPr id="85004" name="Picture 12" descr="g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1600200"/>
            <a:ext cx="609600" cy="914400"/>
          </a:xfrm>
          <a:prstGeom prst="rect">
            <a:avLst/>
          </a:prstGeom>
          <a:noFill/>
          <a:effectLst>
            <a:outerShdw dist="53882" dir="2700000" algn="ctr" rotWithShape="0">
              <a:schemeClr val="folHlink">
                <a:alpha val="50000"/>
              </a:schemeClr>
            </a:outerShdw>
          </a:effectLst>
          <a:extLst>
            <a:ext uri="{909E8E84-426E-40DD-AFC4-6F175D3DCCD1}">
              <a14:hiddenFill xmlns:a14="http://schemas.microsoft.com/office/drawing/2010/main">
                <a:solidFill>
                  <a:srgbClr val="FFFFFF"/>
                </a:solidFill>
              </a14:hiddenFill>
            </a:ext>
          </a:extLst>
        </p:spPr>
      </p:pic>
      <p:pic>
        <p:nvPicPr>
          <p:cNvPr id="85005" name="Picture 13" descr="lifespan_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2800" y="1600200"/>
            <a:ext cx="635000" cy="889000"/>
          </a:xfrm>
          <a:prstGeom prst="rect">
            <a:avLst/>
          </a:prstGeom>
          <a:noFill/>
          <a:effectLst>
            <a:outerShdw dist="53882" dir="2700000" algn="ctr" rotWithShape="0">
              <a:schemeClr val="folHlink">
                <a:alpha val="50000"/>
              </a:schemeClr>
            </a:outerShdw>
          </a:effectLst>
          <a:extLst>
            <a:ext uri="{909E8E84-426E-40DD-AFC4-6F175D3DCCD1}">
              <a14:hiddenFill xmlns:a14="http://schemas.microsoft.com/office/drawing/2010/main">
                <a:solidFill>
                  <a:srgbClr val="FFFFFF"/>
                </a:solidFill>
              </a14:hiddenFill>
            </a:ext>
          </a:extLst>
        </p:spPr>
      </p:pic>
      <p:pic>
        <p:nvPicPr>
          <p:cNvPr id="85006" name="Picture 14" descr="2mickeymouse1"/>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457200" y="4648200"/>
            <a:ext cx="904875" cy="1152525"/>
          </a:xfrm>
          <a:prstGeom prst="rect">
            <a:avLst/>
          </a:prstGeom>
          <a:noFill/>
          <a:extLst>
            <a:ext uri="{909E8E84-426E-40DD-AFC4-6F175D3DCCD1}">
              <a14:hiddenFill xmlns:a14="http://schemas.microsoft.com/office/drawing/2010/main">
                <a:solidFill>
                  <a:srgbClr val="FFFFFF"/>
                </a:solidFill>
              </a14:hiddenFill>
            </a:ext>
          </a:extLst>
        </p:spPr>
      </p:pic>
      <p:pic>
        <p:nvPicPr>
          <p:cNvPr id="85008" name="Picture 16" descr="2mickeymouse0"/>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286000" y="4610100"/>
            <a:ext cx="895350" cy="1257300"/>
          </a:xfrm>
          <a:prstGeom prst="rect">
            <a:avLst/>
          </a:prstGeom>
          <a:noFill/>
          <a:extLst>
            <a:ext uri="{909E8E84-426E-40DD-AFC4-6F175D3DCCD1}">
              <a14:hiddenFill xmlns:a14="http://schemas.microsoft.com/office/drawing/2010/main">
                <a:solidFill>
                  <a:srgbClr val="FFFFFF"/>
                </a:solidFill>
              </a14:hiddenFill>
            </a:ext>
          </a:extLst>
        </p:spPr>
      </p:pic>
      <p:pic>
        <p:nvPicPr>
          <p:cNvPr id="85009" name="Picture 17" descr="2mickeymouse3"/>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095750" y="4648200"/>
            <a:ext cx="95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5010" name="Picture 18" descr="2mickeymouse2"/>
          <p:cNvPicPr>
            <a:picLocks noChangeAspect="1" noChangeArrowheads="1" noCrop="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4648200"/>
            <a:ext cx="9525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85011" name="Picture 19" descr="2mickeymouse4"/>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7867650" y="4648200"/>
            <a:ext cx="742950" cy="1085850"/>
          </a:xfrm>
          <a:prstGeom prst="rect">
            <a:avLst/>
          </a:prstGeom>
          <a:noFill/>
          <a:extLst>
            <a:ext uri="{909E8E84-426E-40DD-AFC4-6F175D3DCCD1}">
              <a14:hiddenFill xmlns:a14="http://schemas.microsoft.com/office/drawing/2010/main">
                <a:solidFill>
                  <a:srgbClr val="FFFFFF"/>
                </a:solidFill>
              </a14:hiddenFill>
            </a:ext>
          </a:extLst>
        </p:spPr>
      </p:pic>
      <p:sp>
        <p:nvSpPr>
          <p:cNvPr id="85012" name="AutoShape 20">
            <a:hlinkClick r:id="rId11"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9" presetClass="entr" presetSubtype="10" fill="hold" grpId="0" nodeType="after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p:cTn id="7" dur="5000" fill="hold"/>
                                        <p:tgtEl>
                                          <p:spTgt spid="84994"/>
                                        </p:tgtEl>
                                        <p:attrNameLst>
                                          <p:attrName>ppt_w</p:attrName>
                                        </p:attrNameLst>
                                      </p:cBhvr>
                                      <p:tavLst>
                                        <p:tav tm="0" fmla="#ppt_w*sin(2.5*pi*$)">
                                          <p:val>
                                            <p:fltVal val="0"/>
                                          </p:val>
                                        </p:tav>
                                        <p:tav tm="100000">
                                          <p:val>
                                            <p:fltVal val="1"/>
                                          </p:val>
                                        </p:tav>
                                      </p:tavLst>
                                    </p:anim>
                                    <p:anim calcmode="lin" valueType="num">
                                      <p:cBhvr>
                                        <p:cTn id="8" dur="5000" fill="hold"/>
                                        <p:tgtEl>
                                          <p:spTgt spid="84994"/>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0" presetClass="entr" presetSubtype="0" fill="hold" nodeType="afterEffect">
                                  <p:stCondLst>
                                    <p:cond delay="0"/>
                                  </p:stCondLst>
                                  <p:childTnLst>
                                    <p:set>
                                      <p:cBhvr>
                                        <p:cTn id="11" dur="1" fill="hold">
                                          <p:stCondLst>
                                            <p:cond delay="0"/>
                                          </p:stCondLst>
                                        </p:cTn>
                                        <p:tgtEl>
                                          <p:spTgt spid="85005"/>
                                        </p:tgtEl>
                                        <p:attrNameLst>
                                          <p:attrName>style.visibility</p:attrName>
                                        </p:attrNameLst>
                                      </p:cBhvr>
                                      <p:to>
                                        <p:strVal val="visible"/>
                                      </p:to>
                                    </p:set>
                                    <p:animEffect transition="in" filter="fade">
                                      <p:cBhvr>
                                        <p:cTn id="12" dur="2000"/>
                                        <p:tgtEl>
                                          <p:spTgt spid="85005"/>
                                        </p:tgtEl>
                                      </p:cBhvr>
                                    </p:animEffect>
                                  </p:childTnLst>
                                </p:cTn>
                              </p:par>
                            </p:childTnLst>
                          </p:cTn>
                        </p:par>
                        <p:par>
                          <p:cTn id="13" fill="hold" nodeType="afterGroup">
                            <p:stCondLst>
                              <p:cond delay="7000"/>
                            </p:stCondLst>
                            <p:childTnLst>
                              <p:par>
                                <p:cTn id="14" presetID="10" presetClass="entr" presetSubtype="0" fill="hold" nodeType="afterEffect">
                                  <p:stCondLst>
                                    <p:cond delay="0"/>
                                  </p:stCondLst>
                                  <p:childTnLst>
                                    <p:set>
                                      <p:cBhvr>
                                        <p:cTn id="15" dur="1" fill="hold">
                                          <p:stCondLst>
                                            <p:cond delay="0"/>
                                          </p:stCondLst>
                                        </p:cTn>
                                        <p:tgtEl>
                                          <p:spTgt spid="85004"/>
                                        </p:tgtEl>
                                        <p:attrNameLst>
                                          <p:attrName>style.visibility</p:attrName>
                                        </p:attrNameLst>
                                      </p:cBhvr>
                                      <p:to>
                                        <p:strVal val="visible"/>
                                      </p:to>
                                    </p:set>
                                    <p:animEffect transition="in" filter="fade">
                                      <p:cBhvr>
                                        <p:cTn id="16" dur="2000"/>
                                        <p:tgtEl>
                                          <p:spTgt spid="85004"/>
                                        </p:tgtEl>
                                      </p:cBhvr>
                                    </p:animEffect>
                                  </p:childTnLst>
                                </p:cTn>
                              </p:par>
                            </p:childTnLst>
                          </p:cTn>
                        </p:par>
                        <p:par>
                          <p:cTn id="17" fill="hold" nodeType="afterGroup">
                            <p:stCondLst>
                              <p:cond delay="9000"/>
                            </p:stCondLst>
                            <p:childTnLst>
                              <p:par>
                                <p:cTn id="18" presetID="10" presetClass="entr" presetSubtype="0" fill="hold" nodeType="afterEffect">
                                  <p:stCondLst>
                                    <p:cond delay="0"/>
                                  </p:stCondLst>
                                  <p:childTnLst>
                                    <p:set>
                                      <p:cBhvr>
                                        <p:cTn id="19" dur="1" fill="hold">
                                          <p:stCondLst>
                                            <p:cond delay="0"/>
                                          </p:stCondLst>
                                        </p:cTn>
                                        <p:tgtEl>
                                          <p:spTgt spid="85002"/>
                                        </p:tgtEl>
                                        <p:attrNameLst>
                                          <p:attrName>style.visibility</p:attrName>
                                        </p:attrNameLst>
                                      </p:cBhvr>
                                      <p:to>
                                        <p:strVal val="visible"/>
                                      </p:to>
                                    </p:set>
                                    <p:animEffect transition="in" filter="fade">
                                      <p:cBhvr>
                                        <p:cTn id="20" dur="2000"/>
                                        <p:tgtEl>
                                          <p:spTgt spid="85002"/>
                                        </p:tgtEl>
                                      </p:cBhvr>
                                    </p:animEffect>
                                  </p:childTnLst>
                                </p:cTn>
                              </p:par>
                            </p:childTnLst>
                          </p:cTn>
                        </p:par>
                        <p:par>
                          <p:cTn id="21" fill="hold" nodeType="afterGroup">
                            <p:stCondLst>
                              <p:cond delay="11000"/>
                            </p:stCondLst>
                            <p:childTnLst>
                              <p:par>
                                <p:cTn id="22" presetID="10" presetClass="entr" presetSubtype="0" fill="hold" nodeType="afterEffect">
                                  <p:stCondLst>
                                    <p:cond delay="0"/>
                                  </p:stCondLst>
                                  <p:childTnLst>
                                    <p:set>
                                      <p:cBhvr>
                                        <p:cTn id="23" dur="1" fill="hold">
                                          <p:stCondLst>
                                            <p:cond delay="0"/>
                                          </p:stCondLst>
                                        </p:cTn>
                                        <p:tgtEl>
                                          <p:spTgt spid="85006"/>
                                        </p:tgtEl>
                                        <p:attrNameLst>
                                          <p:attrName>style.visibility</p:attrName>
                                        </p:attrNameLst>
                                      </p:cBhvr>
                                      <p:to>
                                        <p:strVal val="visible"/>
                                      </p:to>
                                    </p:set>
                                    <p:animEffect transition="in" filter="fade">
                                      <p:cBhvr>
                                        <p:cTn id="24" dur="2000"/>
                                        <p:tgtEl>
                                          <p:spTgt spid="85006"/>
                                        </p:tgtEl>
                                      </p:cBhvr>
                                    </p:animEffect>
                                  </p:childTnLst>
                                </p:cTn>
                              </p:par>
                            </p:childTnLst>
                          </p:cTn>
                        </p:par>
                        <p:par>
                          <p:cTn id="25" fill="hold" nodeType="afterGroup">
                            <p:stCondLst>
                              <p:cond delay="13000"/>
                            </p:stCondLst>
                            <p:childTnLst>
                              <p:par>
                                <p:cTn id="26" presetID="10" presetClass="entr" presetSubtype="0" fill="hold" nodeType="afterEffect">
                                  <p:stCondLst>
                                    <p:cond delay="0"/>
                                  </p:stCondLst>
                                  <p:childTnLst>
                                    <p:set>
                                      <p:cBhvr>
                                        <p:cTn id="27" dur="1" fill="hold">
                                          <p:stCondLst>
                                            <p:cond delay="0"/>
                                          </p:stCondLst>
                                        </p:cTn>
                                        <p:tgtEl>
                                          <p:spTgt spid="85008"/>
                                        </p:tgtEl>
                                        <p:attrNameLst>
                                          <p:attrName>style.visibility</p:attrName>
                                        </p:attrNameLst>
                                      </p:cBhvr>
                                      <p:to>
                                        <p:strVal val="visible"/>
                                      </p:to>
                                    </p:set>
                                    <p:animEffect transition="in" filter="fade">
                                      <p:cBhvr>
                                        <p:cTn id="28" dur="2000"/>
                                        <p:tgtEl>
                                          <p:spTgt spid="85008"/>
                                        </p:tgtEl>
                                      </p:cBhvr>
                                    </p:animEffect>
                                  </p:childTnLst>
                                </p:cTn>
                              </p:par>
                            </p:childTnLst>
                          </p:cTn>
                        </p:par>
                        <p:par>
                          <p:cTn id="29" fill="hold" nodeType="afterGroup">
                            <p:stCondLst>
                              <p:cond delay="15000"/>
                            </p:stCondLst>
                            <p:childTnLst>
                              <p:par>
                                <p:cTn id="30" presetID="10" presetClass="entr" presetSubtype="0" fill="hold" nodeType="afterEffect">
                                  <p:stCondLst>
                                    <p:cond delay="0"/>
                                  </p:stCondLst>
                                  <p:childTnLst>
                                    <p:set>
                                      <p:cBhvr>
                                        <p:cTn id="31" dur="1" fill="hold">
                                          <p:stCondLst>
                                            <p:cond delay="0"/>
                                          </p:stCondLst>
                                        </p:cTn>
                                        <p:tgtEl>
                                          <p:spTgt spid="85009"/>
                                        </p:tgtEl>
                                        <p:attrNameLst>
                                          <p:attrName>style.visibility</p:attrName>
                                        </p:attrNameLst>
                                      </p:cBhvr>
                                      <p:to>
                                        <p:strVal val="visible"/>
                                      </p:to>
                                    </p:set>
                                    <p:animEffect transition="in" filter="fade">
                                      <p:cBhvr>
                                        <p:cTn id="32" dur="2000"/>
                                        <p:tgtEl>
                                          <p:spTgt spid="85009"/>
                                        </p:tgtEl>
                                      </p:cBhvr>
                                    </p:animEffect>
                                  </p:childTnLst>
                                </p:cTn>
                              </p:par>
                            </p:childTnLst>
                          </p:cTn>
                        </p:par>
                        <p:par>
                          <p:cTn id="33" fill="hold" nodeType="afterGroup">
                            <p:stCondLst>
                              <p:cond delay="17000"/>
                            </p:stCondLst>
                            <p:childTnLst>
                              <p:par>
                                <p:cTn id="34" presetID="10" presetClass="entr" presetSubtype="0" fill="hold" nodeType="afterEffect">
                                  <p:stCondLst>
                                    <p:cond delay="0"/>
                                  </p:stCondLst>
                                  <p:childTnLst>
                                    <p:set>
                                      <p:cBhvr>
                                        <p:cTn id="35" dur="1" fill="hold">
                                          <p:stCondLst>
                                            <p:cond delay="0"/>
                                          </p:stCondLst>
                                        </p:cTn>
                                        <p:tgtEl>
                                          <p:spTgt spid="85010"/>
                                        </p:tgtEl>
                                        <p:attrNameLst>
                                          <p:attrName>style.visibility</p:attrName>
                                        </p:attrNameLst>
                                      </p:cBhvr>
                                      <p:to>
                                        <p:strVal val="visible"/>
                                      </p:to>
                                    </p:set>
                                    <p:animEffect transition="in" filter="fade">
                                      <p:cBhvr>
                                        <p:cTn id="36" dur="2000"/>
                                        <p:tgtEl>
                                          <p:spTgt spid="85010"/>
                                        </p:tgtEl>
                                      </p:cBhvr>
                                    </p:animEffect>
                                  </p:childTnLst>
                                </p:cTn>
                              </p:par>
                            </p:childTnLst>
                          </p:cTn>
                        </p:par>
                        <p:par>
                          <p:cTn id="37" fill="hold" nodeType="afterGroup">
                            <p:stCondLst>
                              <p:cond delay="19000"/>
                            </p:stCondLst>
                            <p:childTnLst>
                              <p:par>
                                <p:cTn id="38" presetID="10" presetClass="entr" presetSubtype="0" fill="hold" nodeType="afterEffect">
                                  <p:stCondLst>
                                    <p:cond delay="0"/>
                                  </p:stCondLst>
                                  <p:childTnLst>
                                    <p:set>
                                      <p:cBhvr>
                                        <p:cTn id="39" dur="1" fill="hold">
                                          <p:stCondLst>
                                            <p:cond delay="0"/>
                                          </p:stCondLst>
                                        </p:cTn>
                                        <p:tgtEl>
                                          <p:spTgt spid="85011"/>
                                        </p:tgtEl>
                                        <p:attrNameLst>
                                          <p:attrName>style.visibility</p:attrName>
                                        </p:attrNameLst>
                                      </p:cBhvr>
                                      <p:to>
                                        <p:strVal val="visible"/>
                                      </p:to>
                                    </p:set>
                                    <p:animEffect transition="in" filter="fade">
                                      <p:cBhvr>
                                        <p:cTn id="40" dur="2000"/>
                                        <p:tgtEl>
                                          <p:spTgt spid="85011"/>
                                        </p:tgtEl>
                                      </p:cBhvr>
                                    </p:animEffect>
                                  </p:childTnLst>
                                </p:cTn>
                              </p:par>
                            </p:childTnLst>
                          </p:cTn>
                        </p:par>
                        <p:par>
                          <p:cTn id="41" fill="hold" nodeType="afterGroup">
                            <p:stCondLst>
                              <p:cond delay="21000"/>
                            </p:stCondLst>
                            <p:childTnLst>
                              <p:par>
                                <p:cTn id="42" presetID="37" presetClass="entr" presetSubtype="0" fill="hold" grpId="0" nodeType="afterEffect">
                                  <p:stCondLst>
                                    <p:cond delay="0"/>
                                  </p:stCondLst>
                                  <p:childTnLst>
                                    <p:set>
                                      <p:cBhvr>
                                        <p:cTn id="43" dur="1" fill="hold">
                                          <p:stCondLst>
                                            <p:cond delay="0"/>
                                          </p:stCondLst>
                                        </p:cTn>
                                        <p:tgtEl>
                                          <p:spTgt spid="85012"/>
                                        </p:tgtEl>
                                        <p:attrNameLst>
                                          <p:attrName>style.visibility</p:attrName>
                                        </p:attrNameLst>
                                      </p:cBhvr>
                                      <p:to>
                                        <p:strVal val="visible"/>
                                      </p:to>
                                    </p:set>
                                    <p:animEffect transition="in" filter="fade">
                                      <p:cBhvr>
                                        <p:cTn id="44" dur="2000"/>
                                        <p:tgtEl>
                                          <p:spTgt spid="85012"/>
                                        </p:tgtEl>
                                      </p:cBhvr>
                                    </p:animEffect>
                                    <p:anim calcmode="lin" valueType="num">
                                      <p:cBhvr>
                                        <p:cTn id="45" dur="2000" fill="hold"/>
                                        <p:tgtEl>
                                          <p:spTgt spid="85012"/>
                                        </p:tgtEl>
                                        <p:attrNameLst>
                                          <p:attrName>ppt_x</p:attrName>
                                        </p:attrNameLst>
                                      </p:cBhvr>
                                      <p:tavLst>
                                        <p:tav tm="0">
                                          <p:val>
                                            <p:strVal val="#ppt_x"/>
                                          </p:val>
                                        </p:tav>
                                        <p:tav tm="100000">
                                          <p:val>
                                            <p:strVal val="#ppt_x"/>
                                          </p:val>
                                        </p:tav>
                                      </p:tavLst>
                                    </p:anim>
                                    <p:anim calcmode="lin" valueType="num">
                                      <p:cBhvr>
                                        <p:cTn id="46" dur="1800" decel="100000" fill="hold"/>
                                        <p:tgtEl>
                                          <p:spTgt spid="85012"/>
                                        </p:tgtEl>
                                        <p:attrNameLst>
                                          <p:attrName>ppt_y</p:attrName>
                                        </p:attrNameLst>
                                      </p:cBhvr>
                                      <p:tavLst>
                                        <p:tav tm="0">
                                          <p:val>
                                            <p:strVal val="#ppt_y+1"/>
                                          </p:val>
                                        </p:tav>
                                        <p:tav tm="100000">
                                          <p:val>
                                            <p:strVal val="#ppt_y-.03"/>
                                          </p:val>
                                        </p:tav>
                                      </p:tavLst>
                                    </p:anim>
                                    <p:anim calcmode="lin" valueType="num">
                                      <p:cBhvr>
                                        <p:cTn id="47" dur="200" accel="100000" fill="hold">
                                          <p:stCondLst>
                                            <p:cond delay="1800"/>
                                          </p:stCondLst>
                                        </p:cTn>
                                        <p:tgtEl>
                                          <p:spTgt spid="85012"/>
                                        </p:tgtEl>
                                        <p:attrNameLst>
                                          <p:attrName>ppt_y</p:attrName>
                                        </p:attrNameLst>
                                      </p:cBhvr>
                                      <p:tavLst>
                                        <p:tav tm="0">
                                          <p:val>
                                            <p:strVal val="#ppt_y-.03"/>
                                          </p:val>
                                        </p:tav>
                                        <p:tav tm="100000">
                                          <p:val>
                                            <p:strVal val="#ppt_y"/>
                                          </p:val>
                                        </p:tav>
                                      </p:tavLst>
                                    </p:anim>
                                  </p:childTnLst>
                                </p:cTn>
                              </p:par>
                              <p:par>
                                <p:cTn id="48" presetID="37" presetClass="entr" presetSubtype="0" fill="hold" grpId="0" nodeType="withEffect">
                                  <p:stCondLst>
                                    <p:cond delay="0"/>
                                  </p:stCondLst>
                                  <p:childTnLst>
                                    <p:set>
                                      <p:cBhvr>
                                        <p:cTn id="49" dur="1" fill="hold">
                                          <p:stCondLst>
                                            <p:cond delay="0"/>
                                          </p:stCondLst>
                                        </p:cTn>
                                        <p:tgtEl>
                                          <p:spTgt spid="84997"/>
                                        </p:tgtEl>
                                        <p:attrNameLst>
                                          <p:attrName>style.visibility</p:attrName>
                                        </p:attrNameLst>
                                      </p:cBhvr>
                                      <p:to>
                                        <p:strVal val="visible"/>
                                      </p:to>
                                    </p:set>
                                    <p:animEffect transition="in" filter="fade">
                                      <p:cBhvr>
                                        <p:cTn id="50" dur="2000"/>
                                        <p:tgtEl>
                                          <p:spTgt spid="84997"/>
                                        </p:tgtEl>
                                      </p:cBhvr>
                                    </p:animEffect>
                                    <p:anim calcmode="lin" valueType="num">
                                      <p:cBhvr>
                                        <p:cTn id="51" dur="2000" fill="hold"/>
                                        <p:tgtEl>
                                          <p:spTgt spid="84997"/>
                                        </p:tgtEl>
                                        <p:attrNameLst>
                                          <p:attrName>ppt_x</p:attrName>
                                        </p:attrNameLst>
                                      </p:cBhvr>
                                      <p:tavLst>
                                        <p:tav tm="0">
                                          <p:val>
                                            <p:strVal val="#ppt_x"/>
                                          </p:val>
                                        </p:tav>
                                        <p:tav tm="100000">
                                          <p:val>
                                            <p:strVal val="#ppt_x"/>
                                          </p:val>
                                        </p:tav>
                                      </p:tavLst>
                                    </p:anim>
                                    <p:anim calcmode="lin" valueType="num">
                                      <p:cBhvr>
                                        <p:cTn id="52" dur="1800" decel="100000" fill="hold"/>
                                        <p:tgtEl>
                                          <p:spTgt spid="84997"/>
                                        </p:tgtEl>
                                        <p:attrNameLst>
                                          <p:attrName>ppt_y</p:attrName>
                                        </p:attrNameLst>
                                      </p:cBhvr>
                                      <p:tavLst>
                                        <p:tav tm="0">
                                          <p:val>
                                            <p:strVal val="#ppt_y+1"/>
                                          </p:val>
                                        </p:tav>
                                        <p:tav tm="100000">
                                          <p:val>
                                            <p:strVal val="#ppt_y-.03"/>
                                          </p:val>
                                        </p:tav>
                                      </p:tavLst>
                                    </p:anim>
                                    <p:anim calcmode="lin" valueType="num">
                                      <p:cBhvr>
                                        <p:cTn id="53" dur="200" accel="100000" fill="hold">
                                          <p:stCondLst>
                                            <p:cond delay="1800"/>
                                          </p:stCondLst>
                                        </p:cTn>
                                        <p:tgtEl>
                                          <p:spTgt spid="84997"/>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84995"/>
                                        </p:tgtEl>
                                        <p:attrNameLst>
                                          <p:attrName>style.visibility</p:attrName>
                                        </p:attrNameLst>
                                      </p:cBhvr>
                                      <p:to>
                                        <p:strVal val="visible"/>
                                      </p:to>
                                    </p:set>
                                    <p:animEffect transition="in" filter="fade">
                                      <p:cBhvr>
                                        <p:cTn id="56" dur="2000"/>
                                        <p:tgtEl>
                                          <p:spTgt spid="84995"/>
                                        </p:tgtEl>
                                      </p:cBhvr>
                                    </p:animEffect>
                                    <p:anim calcmode="lin" valueType="num">
                                      <p:cBhvr>
                                        <p:cTn id="57" dur="2000" fill="hold"/>
                                        <p:tgtEl>
                                          <p:spTgt spid="84995"/>
                                        </p:tgtEl>
                                        <p:attrNameLst>
                                          <p:attrName>ppt_x</p:attrName>
                                        </p:attrNameLst>
                                      </p:cBhvr>
                                      <p:tavLst>
                                        <p:tav tm="0">
                                          <p:val>
                                            <p:strVal val="#ppt_x"/>
                                          </p:val>
                                        </p:tav>
                                        <p:tav tm="100000">
                                          <p:val>
                                            <p:strVal val="#ppt_x"/>
                                          </p:val>
                                        </p:tav>
                                      </p:tavLst>
                                    </p:anim>
                                    <p:anim calcmode="lin" valueType="num">
                                      <p:cBhvr>
                                        <p:cTn id="58" dur="1800" decel="100000" fill="hold"/>
                                        <p:tgtEl>
                                          <p:spTgt spid="84995"/>
                                        </p:tgtEl>
                                        <p:attrNameLst>
                                          <p:attrName>ppt_y</p:attrName>
                                        </p:attrNameLst>
                                      </p:cBhvr>
                                      <p:tavLst>
                                        <p:tav tm="0">
                                          <p:val>
                                            <p:strVal val="#ppt_y+1"/>
                                          </p:val>
                                        </p:tav>
                                        <p:tav tm="100000">
                                          <p:val>
                                            <p:strVal val="#ppt_y-.03"/>
                                          </p:val>
                                        </p:tav>
                                      </p:tavLst>
                                    </p:anim>
                                    <p:anim calcmode="lin" valueType="num">
                                      <p:cBhvr>
                                        <p:cTn id="59" dur="200" accel="100000" fill="hold">
                                          <p:stCondLst>
                                            <p:cond delay="1800"/>
                                          </p:stCondLst>
                                        </p:cTn>
                                        <p:tgtEl>
                                          <p:spTgt spid="849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4" grpId="0"/>
      <p:bldP spid="84995" grpId="0" animBg="1"/>
      <p:bldP spid="84997" grpId="0" animBg="1"/>
      <p:bldP spid="850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581400" y="3238500"/>
            <a:ext cx="19812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1 for 200</a:t>
            </a:r>
          </a:p>
        </p:txBody>
      </p:sp>
      <p:sp>
        <p:nvSpPr>
          <p:cNvPr id="5123"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124" name="Text Box 4"/>
          <p:cNvSpPr txBox="1">
            <a:spLocks noChangeArrowheads="1"/>
          </p:cNvSpPr>
          <p:nvPr/>
        </p:nvSpPr>
        <p:spPr bwMode="auto">
          <a:xfrm>
            <a:off x="990600" y="5211762"/>
            <a:ext cx="716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latin typeface="Arial" charset="0"/>
              </a:rPr>
              <a:t>What is </a:t>
            </a:r>
            <a:r>
              <a:rPr lang="en-US" altLang="en-US" sz="3200" i="1" dirty="0" smtClean="0">
                <a:solidFill>
                  <a:srgbClr val="66FF99"/>
                </a:solidFill>
                <a:latin typeface="Arial" charset="0"/>
              </a:rPr>
              <a:t>Iconic</a:t>
            </a:r>
            <a:r>
              <a:rPr lang="en-US" altLang="en-US" sz="3200" i="1" dirty="0" smtClean="0">
                <a:solidFill>
                  <a:srgbClr val="FFCC99"/>
                </a:solidFill>
                <a:latin typeface="Arial" charset="0"/>
              </a:rPr>
              <a:t>?</a:t>
            </a:r>
            <a:endParaRPr lang="en-US" altLang="en-US" sz="3200" i="1" dirty="0">
              <a:solidFill>
                <a:srgbClr val="FFCC99"/>
              </a:solidFill>
              <a:latin typeface="Arial" charset="0"/>
            </a:endParaRPr>
          </a:p>
        </p:txBody>
      </p:sp>
      <p:sp>
        <p:nvSpPr>
          <p:cNvPr id="81924" name="Text Box 4"/>
          <p:cNvSpPr txBox="1">
            <a:spLocks noChangeArrowheads="1"/>
          </p:cNvSpPr>
          <p:nvPr/>
        </p:nvSpPr>
        <p:spPr bwMode="auto">
          <a:xfrm>
            <a:off x="305197" y="3940734"/>
            <a:ext cx="8533606" cy="1077218"/>
          </a:xfrm>
          <a:prstGeom prst="rect">
            <a:avLst/>
          </a:prstGeom>
          <a:noFill/>
          <a:ln>
            <a:noFill/>
          </a:ln>
          <a:effectLst/>
          <a:extLst>
            <a:ext uri="{909E8E84-426E-40DD-AFC4-6F175D3DCCD1}">
              <a14:hiddenFill xmlns:a14="http://schemas.microsoft.com/office/drawing/2010/main">
                <a:solidFill>
                  <a:srgbClr val="FFCC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Visual </a:t>
            </a:r>
            <a:r>
              <a:rPr lang="en-US" altLang="en-US" sz="3200" i="1" dirty="0">
                <a:solidFill>
                  <a:schemeClr val="hlink"/>
                </a:solidFill>
                <a:effectLst>
                  <a:outerShdw blurRad="38100" dist="38100" dir="2700000" algn="tl">
                    <a:srgbClr val="000000"/>
                  </a:outerShdw>
                </a:effectLst>
                <a:latin typeface="Arial" charset="0"/>
              </a:rPr>
              <a:t>sensory memory, lasting only a fraction of a </a:t>
            </a:r>
            <a:r>
              <a:rPr lang="en-US" altLang="en-US" sz="3200" i="1" dirty="0" smtClean="0">
                <a:solidFill>
                  <a:schemeClr val="hlink"/>
                </a:solidFill>
                <a:effectLst>
                  <a:outerShdw blurRad="38100" dist="38100" dir="2700000" algn="tl">
                    <a:srgbClr val="000000"/>
                  </a:outerShdw>
                </a:effectLst>
                <a:latin typeface="Arial" charset="0"/>
              </a:rPr>
              <a:t>second is a.k.a. ______ memory</a:t>
            </a:r>
            <a:endParaRPr lang="en-US" altLang="en-US" sz="3200" i="1" dirty="0">
              <a:solidFill>
                <a:schemeClr val="hlink"/>
              </a:solidFill>
              <a:effectLst>
                <a:outerShdw blurRad="38100" dist="38100" dir="2700000" algn="tl">
                  <a:srgbClr val="000000"/>
                </a:outerShdw>
              </a:effectLst>
              <a:latin typeface="Arial" charset="0"/>
            </a:endParaRPr>
          </a:p>
        </p:txBody>
      </p:sp>
      <p:pic>
        <p:nvPicPr>
          <p:cNvPr id="2050" name="Picture 2" descr="Image result for icon 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72853" y="533400"/>
            <a:ext cx="2438400" cy="2438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8192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5124"/>
                                        </p:tgtEl>
                                        <p:attrNameLst>
                                          <p:attrName>style.visibility</p:attrName>
                                        </p:attrNameLst>
                                      </p:cBhvr>
                                      <p:to>
                                        <p:strVal val="visible"/>
                                      </p:to>
                                    </p:set>
                                  </p:childTnLst>
                                </p:cTn>
                              </p:par>
                            </p:childTnLst>
                          </p:cTn>
                        </p:par>
                        <p:par>
                          <p:cTn id="15" fill="hold" nodeType="afterGroup">
                            <p:stCondLst>
                              <p:cond delay="1201"/>
                            </p:stCondLst>
                            <p:childTnLst>
                              <p:par>
                                <p:cTn id="16" presetID="37" presetClass="entr" presetSubtype="0" fill="hold" grpId="0" nodeType="afterEffect">
                                  <p:stCondLst>
                                    <p:cond delay="0"/>
                                  </p:stCondLst>
                                  <p:childTnLst>
                                    <p:set>
                                      <p:cBhvr>
                                        <p:cTn id="17" dur="1" fill="hold">
                                          <p:stCondLst>
                                            <p:cond delay="0"/>
                                          </p:stCondLst>
                                        </p:cTn>
                                        <p:tgtEl>
                                          <p:spTgt spid="5123"/>
                                        </p:tgtEl>
                                        <p:attrNameLst>
                                          <p:attrName>style.visibility</p:attrName>
                                        </p:attrNameLst>
                                      </p:cBhvr>
                                      <p:to>
                                        <p:strVal val="visible"/>
                                      </p:to>
                                    </p:set>
                                    <p:animEffect transition="in" filter="fade">
                                      <p:cBhvr>
                                        <p:cTn id="18" dur="2000"/>
                                        <p:tgtEl>
                                          <p:spTgt spid="5123"/>
                                        </p:tgtEl>
                                      </p:cBhvr>
                                    </p:animEffect>
                                    <p:anim calcmode="lin" valueType="num">
                                      <p:cBhvr>
                                        <p:cTn id="19" dur="2000" fill="hold"/>
                                        <p:tgtEl>
                                          <p:spTgt spid="5123"/>
                                        </p:tgtEl>
                                        <p:attrNameLst>
                                          <p:attrName>ppt_x</p:attrName>
                                        </p:attrNameLst>
                                      </p:cBhvr>
                                      <p:tavLst>
                                        <p:tav tm="0">
                                          <p:val>
                                            <p:strVal val="#ppt_x"/>
                                          </p:val>
                                        </p:tav>
                                        <p:tav tm="100000">
                                          <p:val>
                                            <p:strVal val="#ppt_x"/>
                                          </p:val>
                                        </p:tav>
                                      </p:tavLst>
                                    </p:anim>
                                    <p:anim calcmode="lin" valueType="num">
                                      <p:cBhvr>
                                        <p:cTn id="20" dur="1800" decel="100000" fill="hold"/>
                                        <p:tgtEl>
                                          <p:spTgt spid="5123"/>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512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animBg="1"/>
      <p:bldP spid="5124" grpId="0" autoUpdateAnimBg="0"/>
      <p:bldP spid="819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5791200" y="609600"/>
            <a:ext cx="1828800" cy="304800"/>
          </a:xfrm>
          <a:effectLst>
            <a:outerShdw dist="35921" dir="2700000" algn="ctr" rotWithShape="0">
              <a:schemeClr val="tx1"/>
            </a:outerShdw>
          </a:effectLst>
        </p:spPr>
        <p:txBody>
          <a:bodyPr/>
          <a:lstStyle/>
          <a:p>
            <a:r>
              <a:rPr lang="en-US" altLang="en-US" sz="2000" i="1" dirty="0">
                <a:solidFill>
                  <a:srgbClr val="FFCC99"/>
                </a:solidFill>
                <a:effectLst>
                  <a:outerShdw blurRad="38100" dist="38100" dir="2700000" algn="tl">
                    <a:srgbClr val="000000"/>
                  </a:outerShdw>
                </a:effectLst>
              </a:rPr>
              <a:t>1 for 300</a:t>
            </a:r>
          </a:p>
        </p:txBody>
      </p:sp>
      <p:sp>
        <p:nvSpPr>
          <p:cNvPr id="6147" name="AutoShape 3">
            <a:hlinkClick r:id="" action="ppaction://hlinkshowjump?jump=lastslideviewed"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8" name="Text Box 4"/>
          <p:cNvSpPr txBox="1">
            <a:spLocks noChangeArrowheads="1"/>
          </p:cNvSpPr>
          <p:nvPr/>
        </p:nvSpPr>
        <p:spPr bwMode="auto">
          <a:xfrm>
            <a:off x="1085850" y="4267200"/>
            <a:ext cx="6972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a:solidFill>
                  <a:srgbClr val="66FF99"/>
                </a:solidFill>
                <a:effectLst>
                  <a:outerShdw blurRad="38100" dist="38100" dir="2700000" algn="tl">
                    <a:srgbClr val="000000"/>
                  </a:outerShdw>
                </a:effectLst>
                <a:latin typeface="Arial" charset="0"/>
              </a:rPr>
              <a:t>Nondeclarative</a:t>
            </a:r>
            <a:r>
              <a:rPr lang="en-US" altLang="en-US" sz="3200" i="1" dirty="0">
                <a:solidFill>
                  <a:srgbClr val="FFCC99"/>
                </a:solidFill>
                <a:effectLst>
                  <a:outerShdw blurRad="38100" dist="38100" dir="2700000" algn="tl">
                    <a:srgbClr val="000000"/>
                  </a:outerShdw>
                </a:effectLst>
                <a:latin typeface="Arial" charset="0"/>
              </a:rPr>
              <a:t> </a:t>
            </a:r>
            <a:r>
              <a:rPr lang="en-US" altLang="en-US" sz="3200" i="1" dirty="0" smtClean="0">
                <a:solidFill>
                  <a:srgbClr val="FFCC99"/>
                </a:solidFill>
                <a:effectLst>
                  <a:outerShdw blurRad="38100" dist="38100" dir="2700000" algn="tl">
                    <a:srgbClr val="000000"/>
                  </a:outerShdw>
                </a:effectLst>
                <a:latin typeface="Arial" charset="0"/>
              </a:rPr>
              <a:t>or </a:t>
            </a:r>
            <a:r>
              <a:rPr lang="en-US" altLang="en-US" sz="3200" i="1" dirty="0" smtClean="0">
                <a:solidFill>
                  <a:srgbClr val="66FF99"/>
                </a:solidFill>
                <a:effectLst>
                  <a:outerShdw blurRad="38100" dist="38100" dir="2700000" algn="tl">
                    <a:srgbClr val="000000"/>
                  </a:outerShdw>
                </a:effectLst>
                <a:latin typeface="Arial" charset="0"/>
              </a:rPr>
              <a:t>Implicit</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sp>
        <p:nvSpPr>
          <p:cNvPr id="6149" name="Text Box 5"/>
          <p:cNvSpPr txBox="1">
            <a:spLocks noChangeArrowheads="1"/>
          </p:cNvSpPr>
          <p:nvPr/>
        </p:nvSpPr>
        <p:spPr bwMode="auto">
          <a:xfrm>
            <a:off x="3285039" y="1451971"/>
            <a:ext cx="5829300"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_____________ memory is a type </a:t>
            </a:r>
            <a:r>
              <a:rPr lang="en-US" altLang="en-US" sz="3200" i="1" dirty="0">
                <a:solidFill>
                  <a:schemeClr val="hlink"/>
                </a:solidFill>
                <a:effectLst>
                  <a:outerShdw blurRad="38100" dist="38100" dir="2700000" algn="tl">
                    <a:srgbClr val="000000"/>
                  </a:outerShdw>
                </a:effectLst>
                <a:latin typeface="Arial" charset="0"/>
              </a:rPr>
              <a:t>of long-term memory including memory for skills, procedures, habits, and conditioned </a:t>
            </a:r>
            <a:r>
              <a:rPr lang="en-US" altLang="en-US" sz="3200" i="1" dirty="0" smtClean="0">
                <a:solidFill>
                  <a:schemeClr val="hlink"/>
                </a:solidFill>
                <a:effectLst>
                  <a:outerShdw blurRad="38100" dist="38100" dir="2700000" algn="tl">
                    <a:srgbClr val="000000"/>
                  </a:outerShdw>
                </a:effectLst>
                <a:latin typeface="Arial" charset="0"/>
              </a:rPr>
              <a:t>responses</a:t>
            </a:r>
            <a:r>
              <a:rPr lang="en-US" altLang="en-US" sz="3200" i="1" dirty="0">
                <a:solidFill>
                  <a:schemeClr val="hlink"/>
                </a:solidFill>
                <a:effectLst>
                  <a:outerShdw blurRad="38100" dist="38100" dir="2700000" algn="tl">
                    <a:srgbClr val="000000"/>
                  </a:outerShdw>
                </a:effectLst>
                <a:latin typeface="Arial" charset="0"/>
              </a:rPr>
              <a:t>.</a:t>
            </a:r>
          </a:p>
        </p:txBody>
      </p:sp>
      <p:pic>
        <p:nvPicPr>
          <p:cNvPr id="3074" name="Picture 2" descr="Image result for bicycle clip art 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660" y="189998"/>
            <a:ext cx="1914525" cy="38004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2000"/>
                                        <p:tgtEl>
                                          <p:spTgt spid="614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614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6148"/>
                                        </p:tgtEl>
                                        <p:attrNameLst>
                                          <p:attrName>style.visibility</p:attrName>
                                        </p:attrNameLst>
                                      </p:cBhvr>
                                      <p:to>
                                        <p:strVal val="visible"/>
                                      </p:to>
                                    </p:set>
                                    <p:anim calcmode="lin" valueType="num">
                                      <p:cBhvr>
                                        <p:cTn id="15" dur="2000" fill="hold"/>
                                        <p:tgtEl>
                                          <p:spTgt spid="6148"/>
                                        </p:tgtEl>
                                        <p:attrNameLst>
                                          <p:attrName>ppt_w</p:attrName>
                                        </p:attrNameLst>
                                      </p:cBhvr>
                                      <p:tavLst>
                                        <p:tav tm="0">
                                          <p:val>
                                            <p:strVal val="#ppt_w*0.70"/>
                                          </p:val>
                                        </p:tav>
                                        <p:tav tm="100000">
                                          <p:val>
                                            <p:strVal val="#ppt_w"/>
                                          </p:val>
                                        </p:tav>
                                      </p:tavLst>
                                    </p:anim>
                                    <p:anim calcmode="lin" valueType="num">
                                      <p:cBhvr>
                                        <p:cTn id="16" dur="2000" fill="hold"/>
                                        <p:tgtEl>
                                          <p:spTgt spid="6148"/>
                                        </p:tgtEl>
                                        <p:attrNameLst>
                                          <p:attrName>ppt_h</p:attrName>
                                        </p:attrNameLst>
                                      </p:cBhvr>
                                      <p:tavLst>
                                        <p:tav tm="0">
                                          <p:val>
                                            <p:strVal val="#ppt_h"/>
                                          </p:val>
                                        </p:tav>
                                        <p:tav tm="100000">
                                          <p:val>
                                            <p:strVal val="#ppt_h"/>
                                          </p:val>
                                        </p:tav>
                                      </p:tavLst>
                                    </p:anim>
                                    <p:animEffect transition="in" filter="fade">
                                      <p:cBhvr>
                                        <p:cTn id="17" dur="2000"/>
                                        <p:tgtEl>
                                          <p:spTgt spid="6148"/>
                                        </p:tgtEl>
                                      </p:cBhvr>
                                    </p:animEffect>
                                  </p:childTnLst>
                                </p:cTn>
                              </p:par>
                            </p:childTnLst>
                          </p:cTn>
                        </p:par>
                        <p:par>
                          <p:cTn id="18" fill="hold" nodeType="afterGroup">
                            <p:stCondLst>
                              <p:cond delay="2000"/>
                            </p:stCondLst>
                            <p:childTnLst>
                              <p:par>
                                <p:cTn id="19" presetID="37" presetClass="entr" presetSubtype="0" fill="hold" grpId="0" nodeType="afterEffect">
                                  <p:stCondLst>
                                    <p:cond delay="0"/>
                                  </p:stCondLst>
                                  <p:childTnLst>
                                    <p:set>
                                      <p:cBhvr>
                                        <p:cTn id="20" dur="1" fill="hold">
                                          <p:stCondLst>
                                            <p:cond delay="0"/>
                                          </p:stCondLst>
                                        </p:cTn>
                                        <p:tgtEl>
                                          <p:spTgt spid="6147"/>
                                        </p:tgtEl>
                                        <p:attrNameLst>
                                          <p:attrName>style.visibility</p:attrName>
                                        </p:attrNameLst>
                                      </p:cBhvr>
                                      <p:to>
                                        <p:strVal val="visible"/>
                                      </p:to>
                                    </p:set>
                                    <p:animEffect transition="in" filter="fade">
                                      <p:cBhvr>
                                        <p:cTn id="21" dur="2000"/>
                                        <p:tgtEl>
                                          <p:spTgt spid="6147"/>
                                        </p:tgtEl>
                                      </p:cBhvr>
                                    </p:animEffect>
                                    <p:anim calcmode="lin" valueType="num">
                                      <p:cBhvr>
                                        <p:cTn id="22" dur="2000" fill="hold"/>
                                        <p:tgtEl>
                                          <p:spTgt spid="6147"/>
                                        </p:tgtEl>
                                        <p:attrNameLst>
                                          <p:attrName>ppt_x</p:attrName>
                                        </p:attrNameLst>
                                      </p:cBhvr>
                                      <p:tavLst>
                                        <p:tav tm="0">
                                          <p:val>
                                            <p:strVal val="#ppt_x"/>
                                          </p:val>
                                        </p:tav>
                                        <p:tav tm="100000">
                                          <p:val>
                                            <p:strVal val="#ppt_x"/>
                                          </p:val>
                                        </p:tav>
                                      </p:tavLst>
                                    </p:anim>
                                    <p:anim calcmode="lin" valueType="num">
                                      <p:cBhvr>
                                        <p:cTn id="23" dur="1800" decel="100000" fill="hold"/>
                                        <p:tgtEl>
                                          <p:spTgt spid="6147"/>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6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animBg="1"/>
      <p:bldP spid="6148" grpId="0" autoUpdateAnimBg="0"/>
      <p:bldP spid="614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638550" y="228600"/>
            <a:ext cx="1866900" cy="457200"/>
          </a:xfrm>
          <a:effectLst>
            <a:outerShdw dist="35921" dir="2700000" algn="ctr" rotWithShape="0">
              <a:schemeClr val="tx1"/>
            </a:outerShdw>
          </a:effectLst>
        </p:spPr>
        <p:txBody>
          <a:bodyPr/>
          <a:lstStyle/>
          <a:p>
            <a:r>
              <a:rPr lang="en-US" altLang="en-US" sz="2000" i="1">
                <a:solidFill>
                  <a:srgbClr val="FFCC99"/>
                </a:solidFill>
                <a:effectLst>
                  <a:outerShdw blurRad="38100" dist="38100" dir="2700000" algn="tl">
                    <a:srgbClr val="000000"/>
                  </a:outerShdw>
                </a:effectLst>
              </a:rPr>
              <a:t>1 for 400</a:t>
            </a:r>
          </a:p>
        </p:txBody>
      </p:sp>
      <p:sp>
        <p:nvSpPr>
          <p:cNvPr id="717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75" name="Text Box 7"/>
          <p:cNvSpPr txBox="1">
            <a:spLocks noChangeArrowheads="1"/>
          </p:cNvSpPr>
          <p:nvPr/>
        </p:nvSpPr>
        <p:spPr bwMode="auto">
          <a:xfrm>
            <a:off x="76200" y="838200"/>
            <a:ext cx="89916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Two subsets of Nondeclarative (implicit) memory.</a:t>
            </a:r>
            <a:endParaRPr lang="en-US" altLang="en-US" sz="3200" i="1" dirty="0">
              <a:solidFill>
                <a:schemeClr val="hlink"/>
              </a:solidFill>
              <a:effectLst>
                <a:outerShdw blurRad="38100" dist="38100" dir="2700000" algn="tl">
                  <a:srgbClr val="000000"/>
                </a:outerShdw>
              </a:effectLst>
              <a:latin typeface="Arial" charset="0"/>
            </a:endParaRPr>
          </a:p>
        </p:txBody>
      </p:sp>
      <p:sp>
        <p:nvSpPr>
          <p:cNvPr id="7176" name="Text Box 8"/>
          <p:cNvSpPr txBox="1">
            <a:spLocks noChangeArrowheads="1"/>
          </p:cNvSpPr>
          <p:nvPr/>
        </p:nvSpPr>
        <p:spPr bwMode="auto">
          <a:xfrm>
            <a:off x="548230" y="1548825"/>
            <a:ext cx="799941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t>
            </a:r>
            <a:r>
              <a:rPr lang="en-US" altLang="en-US" sz="3200" i="1" dirty="0" smtClean="0">
                <a:solidFill>
                  <a:srgbClr val="FFCC99"/>
                </a:solidFill>
                <a:effectLst>
                  <a:outerShdw blurRad="38100" dist="38100" dir="2700000" algn="tl">
                    <a:srgbClr val="000000"/>
                  </a:outerShdw>
                </a:effectLst>
                <a:latin typeface="Arial" charset="0"/>
              </a:rPr>
              <a:t>are </a:t>
            </a:r>
            <a:r>
              <a:rPr lang="en-US" altLang="en-US" sz="3200" i="1" dirty="0" smtClean="0">
                <a:solidFill>
                  <a:srgbClr val="66FF99"/>
                </a:solidFill>
                <a:effectLst>
                  <a:outerShdw blurRad="38100" dist="38100" dir="2700000" algn="tl">
                    <a:srgbClr val="000000"/>
                  </a:outerShdw>
                </a:effectLst>
                <a:latin typeface="Arial" charset="0"/>
              </a:rPr>
              <a:t>procedural</a:t>
            </a:r>
            <a:r>
              <a:rPr lang="en-US" altLang="en-US" sz="3200" i="1" dirty="0" smtClean="0">
                <a:solidFill>
                  <a:srgbClr val="FFCC99"/>
                </a:solidFill>
                <a:effectLst>
                  <a:outerShdw blurRad="38100" dist="38100" dir="2700000" algn="tl">
                    <a:srgbClr val="000000"/>
                  </a:outerShdw>
                </a:effectLst>
                <a:latin typeface="Arial" charset="0"/>
              </a:rPr>
              <a:t> and </a:t>
            </a:r>
            <a:r>
              <a:rPr lang="en-US" altLang="en-US" sz="3200" i="1" dirty="0" smtClean="0">
                <a:solidFill>
                  <a:srgbClr val="66FF99"/>
                </a:solidFill>
                <a:effectLst>
                  <a:outerShdw blurRad="38100" dist="38100" dir="2700000" algn="tl">
                    <a:srgbClr val="000000"/>
                  </a:outerShdw>
                </a:effectLst>
                <a:latin typeface="Arial" charset="0"/>
              </a:rPr>
              <a:t>emotional</a:t>
            </a:r>
            <a:r>
              <a:rPr lang="en-US" altLang="en-US" sz="3200" i="1" dirty="0" smtClean="0">
                <a:solidFill>
                  <a:srgbClr val="FFCC99"/>
                </a:solidFill>
                <a:effectLst>
                  <a:outerShdw blurRad="38100" dist="38100" dir="2700000" algn="tl">
                    <a:srgbClr val="000000"/>
                  </a:outerShdw>
                </a:effectLst>
                <a:latin typeface="Arial" charset="0"/>
              </a:rPr>
              <a:t>?</a:t>
            </a:r>
            <a:endParaRPr lang="en-US" altLang="en-US" sz="3200" i="1" dirty="0">
              <a:solidFill>
                <a:srgbClr val="FFCC99"/>
              </a:solidFill>
              <a:effectLst>
                <a:outerShdw blurRad="38100" dist="38100" dir="2700000" algn="tl">
                  <a:srgbClr val="000000"/>
                </a:outerShdw>
              </a:effectLst>
              <a:latin typeface="Arial"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865" y="2427288"/>
            <a:ext cx="5438270"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2000"/>
                                        <p:tgtEl>
                                          <p:spTgt spid="717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717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7176"/>
                                        </p:tgtEl>
                                        <p:attrNameLst>
                                          <p:attrName>style.visibility</p:attrName>
                                        </p:attrNameLst>
                                      </p:cBhvr>
                                      <p:to>
                                        <p:strVal val="visible"/>
                                      </p:to>
                                    </p:set>
                                  </p:childTnLst>
                                </p:cTn>
                              </p:par>
                            </p:childTnLst>
                          </p:cTn>
                        </p:par>
                        <p:par>
                          <p:cTn id="15" fill="hold" nodeType="afterGroup">
                            <p:stCondLst>
                              <p:cond delay="2001"/>
                            </p:stCondLst>
                            <p:childTnLst>
                              <p:par>
                                <p:cTn id="16" presetID="37" presetClass="entr" presetSubtype="0" fill="hold" grpId="0" nodeType="afterEffect">
                                  <p:stCondLst>
                                    <p:cond delay="0"/>
                                  </p:stCondLst>
                                  <p:childTnLst>
                                    <p:set>
                                      <p:cBhvr>
                                        <p:cTn id="17" dur="1" fill="hold">
                                          <p:stCondLst>
                                            <p:cond delay="0"/>
                                          </p:stCondLst>
                                        </p:cTn>
                                        <p:tgtEl>
                                          <p:spTgt spid="7171"/>
                                        </p:tgtEl>
                                        <p:attrNameLst>
                                          <p:attrName>style.visibility</p:attrName>
                                        </p:attrNameLst>
                                      </p:cBhvr>
                                      <p:to>
                                        <p:strVal val="visible"/>
                                      </p:to>
                                    </p:set>
                                    <p:animEffect transition="in" filter="fade">
                                      <p:cBhvr>
                                        <p:cTn id="18" dur="2000"/>
                                        <p:tgtEl>
                                          <p:spTgt spid="7171"/>
                                        </p:tgtEl>
                                      </p:cBhvr>
                                    </p:animEffect>
                                    <p:anim calcmode="lin" valueType="num">
                                      <p:cBhvr>
                                        <p:cTn id="19" dur="2000" fill="hold"/>
                                        <p:tgtEl>
                                          <p:spTgt spid="7171"/>
                                        </p:tgtEl>
                                        <p:attrNameLst>
                                          <p:attrName>ppt_x</p:attrName>
                                        </p:attrNameLst>
                                      </p:cBhvr>
                                      <p:tavLst>
                                        <p:tav tm="0">
                                          <p:val>
                                            <p:strVal val="#ppt_x"/>
                                          </p:val>
                                        </p:tav>
                                        <p:tav tm="100000">
                                          <p:val>
                                            <p:strVal val="#ppt_x"/>
                                          </p:val>
                                        </p:tav>
                                      </p:tavLst>
                                    </p:anim>
                                    <p:anim calcmode="lin" valueType="num">
                                      <p:cBhvr>
                                        <p:cTn id="20" dur="1800" decel="100000" fill="hold"/>
                                        <p:tgtEl>
                                          <p:spTgt spid="717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717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p:bldP spid="7171" grpId="0" animBg="1"/>
      <p:bldP spid="7175" grpId="0"/>
      <p:bldP spid="717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3314700" y="152400"/>
            <a:ext cx="2514600" cy="8382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1 for 500</a:t>
            </a:r>
          </a:p>
        </p:txBody>
      </p:sp>
      <p:sp>
        <p:nvSpPr>
          <p:cNvPr id="8195"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tLang="en-US">
              <a:solidFill>
                <a:srgbClr val="FFCC99"/>
              </a:solidFill>
            </a:endParaRPr>
          </a:p>
        </p:txBody>
      </p:sp>
      <p:sp>
        <p:nvSpPr>
          <p:cNvPr id="8201" name="Text Box 9"/>
          <p:cNvSpPr txBox="1">
            <a:spLocks noChangeArrowheads="1"/>
          </p:cNvSpPr>
          <p:nvPr/>
        </p:nvSpPr>
        <p:spPr bwMode="auto">
          <a:xfrm>
            <a:off x="1447800" y="1386880"/>
            <a:ext cx="62484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a:t>
            </a:r>
            <a:r>
              <a:rPr lang="en-US" altLang="en-US" sz="3200" i="1" dirty="0" smtClean="0">
                <a:solidFill>
                  <a:srgbClr val="FFCC99"/>
                </a:solidFill>
                <a:effectLst>
                  <a:outerShdw blurRad="38100" dist="38100" dir="2700000" algn="tl">
                    <a:srgbClr val="000000"/>
                  </a:outerShdw>
                </a:effectLst>
                <a:latin typeface="Arial" charset="0"/>
              </a:rPr>
              <a:t>are </a:t>
            </a:r>
            <a:r>
              <a:rPr lang="en-US" altLang="en-US" sz="3200" i="1" dirty="0" smtClean="0">
                <a:solidFill>
                  <a:srgbClr val="66FF99"/>
                </a:solidFill>
                <a:effectLst>
                  <a:outerShdw blurRad="38100" dist="38100" dir="2700000" algn="tl">
                    <a:srgbClr val="000000"/>
                  </a:outerShdw>
                </a:effectLst>
                <a:latin typeface="Arial" charset="0"/>
              </a:rPr>
              <a:t>episodic</a:t>
            </a:r>
            <a:r>
              <a:rPr lang="en-US" altLang="en-US" sz="3200" i="1" dirty="0" smtClean="0">
                <a:solidFill>
                  <a:srgbClr val="FFCC99"/>
                </a:solidFill>
                <a:effectLst>
                  <a:outerShdw blurRad="38100" dist="38100" dir="2700000" algn="tl">
                    <a:srgbClr val="000000"/>
                  </a:outerShdw>
                </a:effectLst>
                <a:latin typeface="Arial" charset="0"/>
              </a:rPr>
              <a:t> and </a:t>
            </a:r>
            <a:r>
              <a:rPr lang="en-US" altLang="en-US" sz="3200" i="1" dirty="0" smtClean="0">
                <a:solidFill>
                  <a:srgbClr val="66FF99"/>
                </a:solidFill>
                <a:effectLst>
                  <a:outerShdw blurRad="38100" dist="38100" dir="2700000" algn="tl">
                    <a:srgbClr val="000000"/>
                  </a:outerShdw>
                </a:effectLst>
                <a:latin typeface="Arial" charset="0"/>
              </a:rPr>
              <a:t>somatic</a:t>
            </a:r>
            <a:r>
              <a:rPr lang="en-US" altLang="en-US" sz="3200" i="1" dirty="0" smtClean="0">
                <a:solidFill>
                  <a:srgbClr val="FFCC99"/>
                </a:solidFill>
                <a:effectLst>
                  <a:outerShdw blurRad="38100" dist="38100" dir="2700000" algn="tl">
                    <a:srgbClr val="000000"/>
                  </a:outerShdw>
                </a:effectLst>
                <a:latin typeface="Arial" charset="0"/>
              </a:rPr>
              <a:t>?</a:t>
            </a:r>
            <a:r>
              <a:rPr lang="en-US" altLang="en-US" sz="3200" dirty="0" smtClean="0">
                <a:solidFill>
                  <a:srgbClr val="FFCC99"/>
                </a:solidFill>
                <a:effectLst>
                  <a:outerShdw blurRad="38100" dist="38100" dir="2700000" algn="tl">
                    <a:srgbClr val="FFFFFF"/>
                  </a:outerShdw>
                </a:effectLst>
                <a:latin typeface="Arial" charset="0"/>
              </a:rPr>
              <a:t> </a:t>
            </a:r>
            <a:endParaRPr lang="en-US" altLang="en-US" sz="3200" dirty="0">
              <a:solidFill>
                <a:srgbClr val="FFCC99"/>
              </a:solidFill>
              <a:effectLst>
                <a:outerShdw blurRad="38100" dist="38100" dir="2700000" algn="tl">
                  <a:srgbClr val="FFFFFF"/>
                </a:outerShdw>
              </a:effectLst>
              <a:latin typeface="Arial" charset="0"/>
            </a:endParaRPr>
          </a:p>
        </p:txBody>
      </p:sp>
      <p:sp>
        <p:nvSpPr>
          <p:cNvPr id="8202" name="Text Box 10"/>
          <p:cNvSpPr txBox="1">
            <a:spLocks noChangeArrowheads="1"/>
          </p:cNvSpPr>
          <p:nvPr/>
        </p:nvSpPr>
        <p:spPr bwMode="auto">
          <a:xfrm>
            <a:off x="323850" y="802105"/>
            <a:ext cx="84963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hlink"/>
                  </a:outerShdw>
                </a:effectLst>
              </a14:hiddenEffects>
            </a:ext>
          </a:extLst>
        </p:spPr>
        <p:txBody>
          <a:bodyPr wrap="square">
            <a:spAutoFit/>
          </a:bodyPr>
          <a:lstStyle/>
          <a:p>
            <a:pPr>
              <a:spcBef>
                <a:spcPct val="50000"/>
              </a:spcBef>
            </a:pPr>
            <a:r>
              <a:rPr lang="en-US" altLang="en-US" sz="3200" i="1" dirty="0">
                <a:solidFill>
                  <a:schemeClr val="hlink"/>
                </a:solidFill>
                <a:effectLst>
                  <a:outerShdw blurRad="38100" dist="38100" dir="2700000" algn="tl">
                    <a:srgbClr val="000000"/>
                  </a:outerShdw>
                </a:effectLst>
                <a:latin typeface="Arial" charset="0"/>
              </a:rPr>
              <a:t>Two subsets </a:t>
            </a:r>
            <a:r>
              <a:rPr lang="en-US" altLang="en-US" sz="3200" i="1" dirty="0" smtClean="0">
                <a:solidFill>
                  <a:schemeClr val="hlink"/>
                </a:solidFill>
                <a:effectLst>
                  <a:outerShdw blurRad="38100" dist="38100" dir="2700000" algn="tl">
                    <a:srgbClr val="000000"/>
                  </a:outerShdw>
                </a:effectLst>
                <a:latin typeface="Arial" charset="0"/>
              </a:rPr>
              <a:t>of Declarative (Explicit) </a:t>
            </a:r>
            <a:r>
              <a:rPr lang="en-US" altLang="en-US" sz="3200" i="1" dirty="0">
                <a:solidFill>
                  <a:schemeClr val="hlink"/>
                </a:solidFill>
                <a:effectLst>
                  <a:outerShdw blurRad="38100" dist="38100" dir="2700000" algn="tl">
                    <a:srgbClr val="000000"/>
                  </a:outerShdw>
                </a:effectLst>
                <a:latin typeface="Arial" charset="0"/>
              </a:rPr>
              <a:t>memory.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2865" y="2427288"/>
            <a:ext cx="5438270" cy="412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820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0"/>
                                          </p:stCondLst>
                                        </p:cTn>
                                        <p:tgtEl>
                                          <p:spTgt spid="8201"/>
                                        </p:tgtEl>
                                        <p:attrNameLst>
                                          <p:attrName>style.visibility</p:attrName>
                                        </p:attrNameLst>
                                      </p:cBhvr>
                                      <p:to>
                                        <p:strVal val="visible"/>
                                      </p:to>
                                    </p:set>
                                  </p:childTnLst>
                                </p:cTn>
                              </p:par>
                            </p:childTnLst>
                          </p:cTn>
                        </p:par>
                        <p:par>
                          <p:cTn id="15" fill="hold" nodeType="afterGroup">
                            <p:stCondLst>
                              <p:cond delay="2001"/>
                            </p:stCondLst>
                            <p:childTnLst>
                              <p:par>
                                <p:cTn id="16" presetID="37" presetClass="entr" presetSubtype="0" fill="hold" grpId="0" nodeType="afterEffect">
                                  <p:stCondLst>
                                    <p:cond delay="0"/>
                                  </p:stCondLst>
                                  <p:childTnLst>
                                    <p:set>
                                      <p:cBhvr>
                                        <p:cTn id="17" dur="1" fill="hold">
                                          <p:stCondLst>
                                            <p:cond delay="0"/>
                                          </p:stCondLst>
                                        </p:cTn>
                                        <p:tgtEl>
                                          <p:spTgt spid="8195"/>
                                        </p:tgtEl>
                                        <p:attrNameLst>
                                          <p:attrName>style.visibility</p:attrName>
                                        </p:attrNameLst>
                                      </p:cBhvr>
                                      <p:to>
                                        <p:strVal val="visible"/>
                                      </p:to>
                                    </p:set>
                                    <p:animEffect transition="in" filter="fade">
                                      <p:cBhvr>
                                        <p:cTn id="18" dur="2000"/>
                                        <p:tgtEl>
                                          <p:spTgt spid="8195"/>
                                        </p:tgtEl>
                                      </p:cBhvr>
                                    </p:animEffect>
                                    <p:anim calcmode="lin" valueType="num">
                                      <p:cBhvr>
                                        <p:cTn id="19" dur="2000" fill="hold"/>
                                        <p:tgtEl>
                                          <p:spTgt spid="8195"/>
                                        </p:tgtEl>
                                        <p:attrNameLst>
                                          <p:attrName>ppt_x</p:attrName>
                                        </p:attrNameLst>
                                      </p:cBhvr>
                                      <p:tavLst>
                                        <p:tav tm="0">
                                          <p:val>
                                            <p:strVal val="#ppt_x"/>
                                          </p:val>
                                        </p:tav>
                                        <p:tav tm="100000">
                                          <p:val>
                                            <p:strVal val="#ppt_x"/>
                                          </p:val>
                                        </p:tav>
                                      </p:tavLst>
                                    </p:anim>
                                    <p:anim calcmode="lin" valueType="num">
                                      <p:cBhvr>
                                        <p:cTn id="20" dur="1800" decel="100000" fill="hold"/>
                                        <p:tgtEl>
                                          <p:spTgt spid="8195"/>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819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animBg="1"/>
      <p:bldP spid="8201" grpId="0"/>
      <p:bldP spid="820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3733800" y="1066800"/>
            <a:ext cx="1676400" cy="3810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100</a:t>
            </a:r>
          </a:p>
        </p:txBody>
      </p:sp>
      <p:sp>
        <p:nvSpPr>
          <p:cNvPr id="11267" name="AutoShape 3">
            <a:hlinkClick r:id="rId2" action="ppaction://hlinksldjump" highlightClick="1"/>
          </p:cNvPr>
          <p:cNvSpPr>
            <a:spLocks noChangeArrowheads="1"/>
          </p:cNvSpPr>
          <p:nvPr/>
        </p:nvSpPr>
        <p:spPr bwMode="auto">
          <a:xfrm>
            <a:off x="8382000" y="6248400"/>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268" name="Text Box 4"/>
          <p:cNvSpPr txBox="1">
            <a:spLocks noChangeArrowheads="1"/>
          </p:cNvSpPr>
          <p:nvPr/>
        </p:nvSpPr>
        <p:spPr bwMode="auto">
          <a:xfrm>
            <a:off x="1466850" y="5435025"/>
            <a:ext cx="622935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levels-of-processing</a:t>
            </a:r>
            <a:r>
              <a:rPr lang="en-US" altLang="en-US" sz="3200" i="1" dirty="0">
                <a:solidFill>
                  <a:srgbClr val="FFCC99"/>
                </a:solidFill>
                <a:effectLst>
                  <a:outerShdw blurRad="38100" dist="38100" dir="2700000" algn="tl">
                    <a:srgbClr val="000000"/>
                  </a:outerShdw>
                </a:effectLst>
                <a:latin typeface="Arial" charset="0"/>
              </a:rPr>
              <a:t>?</a:t>
            </a:r>
          </a:p>
        </p:txBody>
      </p:sp>
      <p:sp>
        <p:nvSpPr>
          <p:cNvPr id="11272" name="Rectangle 8"/>
          <p:cNvSpPr>
            <a:spLocks noChangeArrowheads="1"/>
          </p:cNvSpPr>
          <p:nvPr/>
        </p:nvSpPr>
        <p:spPr bwMode="auto">
          <a:xfrm>
            <a:off x="304800" y="1676400"/>
            <a:ext cx="86868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wrap="square">
            <a:spAutoFit/>
          </a:bodyPr>
          <a:lstStyle/>
          <a:p>
            <a:pPr algn="l">
              <a:spcBef>
                <a:spcPct val="50000"/>
              </a:spcBef>
            </a:pPr>
            <a:r>
              <a:rPr lang="en-US" altLang="en-US" sz="3200" i="1" dirty="0" smtClean="0">
                <a:solidFill>
                  <a:schemeClr val="hlink"/>
                </a:solidFill>
                <a:effectLst>
                  <a:outerShdw blurRad="38100" dist="38100" dir="2700000" algn="tl">
                    <a:srgbClr val="000000"/>
                  </a:outerShdw>
                </a:effectLst>
                <a:latin typeface="Arial" charset="0"/>
              </a:rPr>
              <a:t>The ______-__-__________ model assumes </a:t>
            </a:r>
            <a:r>
              <a:rPr lang="en-US" altLang="en-US" sz="3200" i="1" dirty="0">
                <a:solidFill>
                  <a:schemeClr val="hlink"/>
                </a:solidFill>
                <a:effectLst>
                  <a:outerShdw blurRad="38100" dist="38100" dir="2700000" algn="tl">
                    <a:srgbClr val="000000"/>
                  </a:outerShdw>
                </a:effectLst>
                <a:latin typeface="Arial" charset="0"/>
              </a:rPr>
              <a:t>that information that is </a:t>
            </a:r>
            <a:r>
              <a:rPr lang="en-US" altLang="en-US" sz="3200" i="1" dirty="0" smtClean="0">
                <a:solidFill>
                  <a:schemeClr val="hlink"/>
                </a:solidFill>
                <a:effectLst>
                  <a:outerShdw blurRad="38100" dist="38100" dir="2700000" algn="tl">
                    <a:srgbClr val="000000"/>
                  </a:outerShdw>
                </a:effectLst>
                <a:latin typeface="Arial" charset="0"/>
              </a:rPr>
              <a:t>more “</a:t>
            </a:r>
            <a:r>
              <a:rPr lang="en-US" altLang="en-US" sz="3200" i="1" dirty="0">
                <a:solidFill>
                  <a:schemeClr val="hlink"/>
                </a:solidFill>
                <a:effectLst>
                  <a:outerShdw blurRad="38100" dist="38100" dir="2700000" algn="tl">
                    <a:srgbClr val="000000"/>
                  </a:outerShdw>
                </a:effectLst>
                <a:latin typeface="Arial" charset="0"/>
              </a:rPr>
              <a:t>deeply processed”  or processed according to its meaning, rather than just the sound or physical characteristics of the word or </a:t>
            </a:r>
            <a:r>
              <a:rPr lang="en-US" altLang="en-US" sz="3200" i="1" dirty="0" smtClean="0">
                <a:solidFill>
                  <a:schemeClr val="hlink"/>
                </a:solidFill>
                <a:effectLst>
                  <a:outerShdw blurRad="38100" dist="38100" dir="2700000" algn="tl">
                    <a:srgbClr val="000000"/>
                  </a:outerShdw>
                </a:effectLst>
                <a:latin typeface="Arial" charset="0"/>
              </a:rPr>
              <a:t>words - will </a:t>
            </a:r>
            <a:r>
              <a:rPr lang="en-US" altLang="en-US" sz="3200" i="1" dirty="0">
                <a:solidFill>
                  <a:schemeClr val="hlink"/>
                </a:solidFill>
                <a:effectLst>
                  <a:outerShdw blurRad="38100" dist="38100" dir="2700000" algn="tl">
                    <a:srgbClr val="000000"/>
                  </a:outerShdw>
                </a:effectLst>
                <a:latin typeface="Arial" charset="0"/>
              </a:rPr>
              <a:t>be remembered more efficiently and for a longer period of </a:t>
            </a:r>
            <a:r>
              <a:rPr lang="en-US" altLang="en-US" sz="3200" i="1" dirty="0" smtClean="0">
                <a:solidFill>
                  <a:schemeClr val="hlink"/>
                </a:solidFill>
                <a:effectLst>
                  <a:outerShdw blurRad="38100" dist="38100" dir="2700000" algn="tl">
                    <a:srgbClr val="000000"/>
                  </a:outerShdw>
                </a:effectLst>
                <a:latin typeface="Arial" charset="0"/>
              </a:rPr>
              <a:t>time. </a:t>
            </a:r>
            <a:endParaRPr lang="en-US" altLang="en-US" sz="3200" i="1" dirty="0">
              <a:solidFill>
                <a:schemeClr val="hlink"/>
              </a:solidFill>
              <a:effectLst>
                <a:outerShdw blurRad="38100" dist="38100" dir="2700000" algn="tl">
                  <a:srgbClr val="000000"/>
                </a:outerShdw>
              </a:effectLst>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fade">
                                      <p:cBhvr>
                                        <p:cTn id="7" dur="2000"/>
                                        <p:tgtEl>
                                          <p:spTgt spid="11266"/>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127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1268"/>
                                        </p:tgtEl>
                                        <p:attrNameLst>
                                          <p:attrName>style.visibility</p:attrName>
                                        </p:attrNameLst>
                                      </p:cBhvr>
                                      <p:to>
                                        <p:strVal val="visible"/>
                                      </p:to>
                                    </p:set>
                                  </p:childTnLst>
                                </p:cTn>
                              </p:par>
                            </p:childTnLst>
                          </p:cTn>
                        </p:par>
                        <p:par>
                          <p:cTn id="15" fill="hold" nodeType="afterGroup">
                            <p:stCondLst>
                              <p:cond delay="1700"/>
                            </p:stCondLst>
                            <p:childTnLst>
                              <p:par>
                                <p:cTn id="16" presetID="37" presetClass="entr" presetSubtype="0" fill="hold" grpId="0" nodeType="afterEffect">
                                  <p:stCondLst>
                                    <p:cond delay="0"/>
                                  </p:stCondLst>
                                  <p:childTnLst>
                                    <p:set>
                                      <p:cBhvr>
                                        <p:cTn id="17" dur="1" fill="hold">
                                          <p:stCondLst>
                                            <p:cond delay="0"/>
                                          </p:stCondLst>
                                        </p:cTn>
                                        <p:tgtEl>
                                          <p:spTgt spid="11267"/>
                                        </p:tgtEl>
                                        <p:attrNameLst>
                                          <p:attrName>style.visibility</p:attrName>
                                        </p:attrNameLst>
                                      </p:cBhvr>
                                      <p:to>
                                        <p:strVal val="visible"/>
                                      </p:to>
                                    </p:set>
                                    <p:animEffect transition="in" filter="fade">
                                      <p:cBhvr>
                                        <p:cTn id="18" dur="2000"/>
                                        <p:tgtEl>
                                          <p:spTgt spid="11267"/>
                                        </p:tgtEl>
                                      </p:cBhvr>
                                    </p:animEffect>
                                    <p:anim calcmode="lin" valueType="num">
                                      <p:cBhvr>
                                        <p:cTn id="19" dur="2000" fill="hold"/>
                                        <p:tgtEl>
                                          <p:spTgt spid="11267"/>
                                        </p:tgtEl>
                                        <p:attrNameLst>
                                          <p:attrName>ppt_x</p:attrName>
                                        </p:attrNameLst>
                                      </p:cBhvr>
                                      <p:tavLst>
                                        <p:tav tm="0">
                                          <p:val>
                                            <p:strVal val="#ppt_x"/>
                                          </p:val>
                                        </p:tav>
                                        <p:tav tm="100000">
                                          <p:val>
                                            <p:strVal val="#ppt_x"/>
                                          </p:val>
                                        </p:tav>
                                      </p:tavLst>
                                    </p:anim>
                                    <p:anim calcmode="lin" valueType="num">
                                      <p:cBhvr>
                                        <p:cTn id="20" dur="1800" decel="100000" fill="hold"/>
                                        <p:tgtEl>
                                          <p:spTgt spid="11267"/>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126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p:bldP spid="11267" grpId="0" animBg="1"/>
      <p:bldP spid="11268" grpId="0" autoUpdateAnimBg="0"/>
      <p:bldP spid="1127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723968" y="3424989"/>
            <a:ext cx="1676400" cy="3048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sz="2000" i="1" dirty="0">
                <a:solidFill>
                  <a:srgbClr val="FFCC99"/>
                </a:solidFill>
                <a:effectLst>
                  <a:outerShdw blurRad="38100" dist="38100" dir="2700000" algn="tl">
                    <a:srgbClr val="000000"/>
                  </a:outerShdw>
                </a:effectLst>
              </a:rPr>
              <a:t>2 for 200</a:t>
            </a:r>
          </a:p>
        </p:txBody>
      </p:sp>
      <p:sp>
        <p:nvSpPr>
          <p:cNvPr id="12291" name="AutoShape 3">
            <a:hlinkClick r:id="rId2" action="ppaction://hlinksldjump" highlightClick="1"/>
          </p:cNvPr>
          <p:cNvSpPr>
            <a:spLocks noChangeArrowheads="1"/>
          </p:cNvSpPr>
          <p:nvPr/>
        </p:nvSpPr>
        <p:spPr bwMode="auto">
          <a:xfrm>
            <a:off x="8380413" y="6243638"/>
            <a:ext cx="762000" cy="609600"/>
          </a:xfrm>
          <a:prstGeom prst="actionButtonReturn">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292" name="Text Box 4"/>
          <p:cNvSpPr txBox="1">
            <a:spLocks noChangeArrowheads="1"/>
          </p:cNvSpPr>
          <p:nvPr/>
        </p:nvSpPr>
        <p:spPr bwMode="auto">
          <a:xfrm>
            <a:off x="1514168" y="5105400"/>
            <a:ext cx="60960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a:solidFill>
                  <a:srgbClr val="FFCC99"/>
                </a:solidFill>
                <a:effectLst>
                  <a:outerShdw blurRad="38100" dist="38100" dir="2700000" algn="tl">
                    <a:srgbClr val="000000"/>
                  </a:outerShdw>
                </a:effectLst>
                <a:latin typeface="Arial" charset="0"/>
              </a:rPr>
              <a:t>What is </a:t>
            </a:r>
            <a:r>
              <a:rPr lang="en-US" altLang="en-US" sz="3200" i="1" dirty="0" smtClean="0">
                <a:solidFill>
                  <a:srgbClr val="66FF99"/>
                </a:solidFill>
                <a:effectLst>
                  <a:outerShdw blurRad="38100" dist="38100" dir="2700000" algn="tl">
                    <a:srgbClr val="000000"/>
                  </a:outerShdw>
                </a:effectLst>
                <a:latin typeface="Arial" charset="0"/>
              </a:rPr>
              <a:t>echoic</a:t>
            </a:r>
            <a:r>
              <a:rPr lang="en-US" altLang="en-US" sz="3200" i="1" dirty="0">
                <a:solidFill>
                  <a:srgbClr val="FFCC99"/>
                </a:solidFill>
                <a:effectLst>
                  <a:outerShdw blurRad="38100" dist="38100" dir="2700000" algn="tl">
                    <a:srgbClr val="000000"/>
                  </a:outerShdw>
                </a:effectLst>
                <a:latin typeface="Arial" charset="0"/>
              </a:rPr>
              <a:t>?</a:t>
            </a:r>
          </a:p>
        </p:txBody>
      </p:sp>
      <p:sp>
        <p:nvSpPr>
          <p:cNvPr id="12293" name="Text Box 5"/>
          <p:cNvSpPr txBox="1">
            <a:spLocks noChangeArrowheads="1"/>
          </p:cNvSpPr>
          <p:nvPr/>
        </p:nvSpPr>
        <p:spPr bwMode="auto">
          <a:xfrm>
            <a:off x="495300" y="3821174"/>
            <a:ext cx="81534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txBody>
          <a:bodyPr>
            <a:spAutoFit/>
          </a:bodyPr>
          <a:lstStyle/>
          <a:p>
            <a:pPr>
              <a:spcBef>
                <a:spcPct val="50000"/>
              </a:spcBef>
            </a:pPr>
            <a:r>
              <a:rPr lang="en-US" altLang="en-US" sz="3200" i="1" dirty="0" smtClean="0">
                <a:solidFill>
                  <a:schemeClr val="hlink"/>
                </a:solidFill>
                <a:effectLst>
                  <a:outerShdw blurRad="38100" dist="38100" dir="2700000" algn="tl">
                    <a:srgbClr val="000000"/>
                  </a:outerShdw>
                </a:effectLst>
                <a:latin typeface="Arial" charset="0"/>
              </a:rPr>
              <a:t>Audio </a:t>
            </a:r>
            <a:r>
              <a:rPr lang="en-US" altLang="en-US" sz="3200" i="1" dirty="0">
                <a:solidFill>
                  <a:schemeClr val="hlink"/>
                </a:solidFill>
                <a:effectLst>
                  <a:outerShdw blurRad="38100" dist="38100" dir="2700000" algn="tl">
                    <a:srgbClr val="000000"/>
                  </a:outerShdw>
                </a:effectLst>
                <a:latin typeface="Arial" charset="0"/>
              </a:rPr>
              <a:t>sensory memory, lasting </a:t>
            </a:r>
            <a:r>
              <a:rPr lang="en-US" altLang="en-US" sz="3200" i="1" dirty="0" smtClean="0">
                <a:solidFill>
                  <a:schemeClr val="hlink"/>
                </a:solidFill>
                <a:effectLst>
                  <a:outerShdw blurRad="38100" dist="38100" dir="2700000" algn="tl">
                    <a:srgbClr val="000000"/>
                  </a:outerShdw>
                </a:effectLst>
                <a:latin typeface="Arial" charset="0"/>
              </a:rPr>
              <a:t> longer than iconic memory is </a:t>
            </a:r>
            <a:r>
              <a:rPr lang="en-US" altLang="en-US" sz="3200" i="1" dirty="0">
                <a:solidFill>
                  <a:schemeClr val="hlink"/>
                </a:solidFill>
                <a:effectLst>
                  <a:outerShdw blurRad="38100" dist="38100" dir="2700000" algn="tl">
                    <a:srgbClr val="000000"/>
                  </a:outerShdw>
                </a:effectLst>
                <a:latin typeface="Arial" charset="0"/>
              </a:rPr>
              <a:t>a.k.a. ______ memory</a:t>
            </a:r>
          </a:p>
        </p:txBody>
      </p:sp>
      <p:pic>
        <p:nvPicPr>
          <p:cNvPr id="4098" name="Picture 2" descr="Image result for ec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66793" y="364958"/>
            <a:ext cx="2190750" cy="280987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2000"/>
                                        <p:tgtEl>
                                          <p:spTgt spid="12290"/>
                                        </p:tgtEl>
                                      </p:cBhvr>
                                    </p:animEffect>
                                  </p:childTnLst>
                                </p:cTn>
                              </p:par>
                            </p:childTnLst>
                          </p:cTn>
                        </p:par>
                        <p:par>
                          <p:cTn id="8" fill="hold" nodeType="afterGroup">
                            <p:stCondLst>
                              <p:cond delay="2000"/>
                            </p:stCondLst>
                            <p:childTnLst>
                              <p:par>
                                <p:cTn id="9" presetID="1" presetClass="entr" presetSubtype="0" fill="hold" grpId="0" nodeType="afterEffect">
                                  <p:stCondLst>
                                    <p:cond delay="0"/>
                                  </p:stCondLst>
                                  <p:iterate type="wd">
                                    <p:tmAbs val="400"/>
                                  </p:iterate>
                                  <p:childTnLst>
                                    <p:set>
                                      <p:cBhvr>
                                        <p:cTn id="10" dur="1" fill="hold">
                                          <p:stCondLst>
                                            <p:cond delay="0"/>
                                          </p:stCondLst>
                                        </p:cTn>
                                        <p:tgtEl>
                                          <p:spTgt spid="1229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400"/>
                                  </p:iterate>
                                  <p:childTnLst>
                                    <p:set>
                                      <p:cBhvr>
                                        <p:cTn id="14" dur="1" fill="hold">
                                          <p:stCondLst>
                                            <p:cond delay="499"/>
                                          </p:stCondLst>
                                        </p:cTn>
                                        <p:tgtEl>
                                          <p:spTgt spid="12292"/>
                                        </p:tgtEl>
                                        <p:attrNameLst>
                                          <p:attrName>style.visibility</p:attrName>
                                        </p:attrNameLst>
                                      </p:cBhvr>
                                      <p:to>
                                        <p:strVal val="visible"/>
                                      </p:to>
                                    </p:set>
                                  </p:childTnLst>
                                </p:cTn>
                              </p:par>
                            </p:childTnLst>
                          </p:cTn>
                        </p:par>
                        <p:par>
                          <p:cTn id="15" fill="hold" nodeType="afterGroup">
                            <p:stCondLst>
                              <p:cond delay="1700"/>
                            </p:stCondLst>
                            <p:childTnLst>
                              <p:par>
                                <p:cTn id="16" presetID="37" presetClass="entr" presetSubtype="0" fill="hold" grpId="0" nodeType="afterEffect">
                                  <p:stCondLst>
                                    <p:cond delay="0"/>
                                  </p:stCondLst>
                                  <p:childTnLst>
                                    <p:set>
                                      <p:cBhvr>
                                        <p:cTn id="17" dur="1" fill="hold">
                                          <p:stCondLst>
                                            <p:cond delay="0"/>
                                          </p:stCondLst>
                                        </p:cTn>
                                        <p:tgtEl>
                                          <p:spTgt spid="12291"/>
                                        </p:tgtEl>
                                        <p:attrNameLst>
                                          <p:attrName>style.visibility</p:attrName>
                                        </p:attrNameLst>
                                      </p:cBhvr>
                                      <p:to>
                                        <p:strVal val="visible"/>
                                      </p:to>
                                    </p:set>
                                    <p:animEffect transition="in" filter="fade">
                                      <p:cBhvr>
                                        <p:cTn id="18" dur="2000"/>
                                        <p:tgtEl>
                                          <p:spTgt spid="12291"/>
                                        </p:tgtEl>
                                      </p:cBhvr>
                                    </p:animEffect>
                                    <p:anim calcmode="lin" valueType="num">
                                      <p:cBhvr>
                                        <p:cTn id="19" dur="2000" fill="hold"/>
                                        <p:tgtEl>
                                          <p:spTgt spid="12291"/>
                                        </p:tgtEl>
                                        <p:attrNameLst>
                                          <p:attrName>ppt_x</p:attrName>
                                        </p:attrNameLst>
                                      </p:cBhvr>
                                      <p:tavLst>
                                        <p:tav tm="0">
                                          <p:val>
                                            <p:strVal val="#ppt_x"/>
                                          </p:val>
                                        </p:tav>
                                        <p:tav tm="100000">
                                          <p:val>
                                            <p:strVal val="#ppt_x"/>
                                          </p:val>
                                        </p:tav>
                                      </p:tavLst>
                                    </p:anim>
                                    <p:anim calcmode="lin" valueType="num">
                                      <p:cBhvr>
                                        <p:cTn id="20" dur="1800" decel="100000" fill="hold"/>
                                        <p:tgtEl>
                                          <p:spTgt spid="12291"/>
                                        </p:tgtEl>
                                        <p:attrNameLst>
                                          <p:attrName>ppt_y</p:attrName>
                                        </p:attrNameLst>
                                      </p:cBhvr>
                                      <p:tavLst>
                                        <p:tav tm="0">
                                          <p:val>
                                            <p:strVal val="#ppt_y+1"/>
                                          </p:val>
                                        </p:tav>
                                        <p:tav tm="100000">
                                          <p:val>
                                            <p:strVal val="#ppt_y-.03"/>
                                          </p:val>
                                        </p:tav>
                                      </p:tavLst>
                                    </p:anim>
                                    <p:anim calcmode="lin" valueType="num">
                                      <p:cBhvr>
                                        <p:cTn id="21" dur="200" accel="100000" fill="hold">
                                          <p:stCondLst>
                                            <p:cond delay="1800"/>
                                          </p:stCondLst>
                                        </p:cTn>
                                        <p:tgtEl>
                                          <p:spTgt spid="1229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animBg="1"/>
      <p:bldP spid="12292" grpId="0" autoUpdateAnimBg="0"/>
      <p:bldP spid="12293" grpId="0"/>
    </p:bldLst>
  </p:timing>
</p:sld>
</file>

<file path=ppt/theme/theme1.xml><?xml version="1.0" encoding="utf-8"?>
<a:theme xmlns:a="http://schemas.openxmlformats.org/drawingml/2006/main" name="Blank Presentation">
  <a:themeElements>
    <a:clrScheme name="">
      <a:dk1>
        <a:srgbClr val="000000"/>
      </a:dk1>
      <a:lt1>
        <a:srgbClr val="006600"/>
      </a:lt1>
      <a:dk2>
        <a:srgbClr val="000000"/>
      </a:dk2>
      <a:lt2>
        <a:srgbClr val="808080"/>
      </a:lt2>
      <a:accent1>
        <a:srgbClr val="00CC99"/>
      </a:accent1>
      <a:accent2>
        <a:srgbClr val="3333CC"/>
      </a:accent2>
      <a:accent3>
        <a:srgbClr val="AAB8AA"/>
      </a:accent3>
      <a:accent4>
        <a:srgbClr val="000000"/>
      </a:accent4>
      <a:accent5>
        <a:srgbClr val="AAE2CA"/>
      </a:accent5>
      <a:accent6>
        <a:srgbClr val="2D2DB9"/>
      </a:accent6>
      <a:hlink>
        <a:srgbClr val="FFFFFF"/>
      </a:hlink>
      <a:folHlink>
        <a:srgbClr val="0000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CC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FFCC99"/>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C:\Program Files\Microsoft Office\Templates\Blank Presentation.pot</Template>
  <TotalTime>2012</TotalTime>
  <Words>1077</Words>
  <Application>Microsoft Office PowerPoint</Application>
  <PresentationFormat>On-screen Show (4:3)</PresentationFormat>
  <Paragraphs>118</Paragraphs>
  <Slides>30</Slides>
  <Notes>0</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Blank Presentation</vt:lpstr>
      <vt:lpstr> </vt:lpstr>
      <vt:lpstr>PowerPoint Presentation</vt:lpstr>
      <vt:lpstr>1 for 100</vt:lpstr>
      <vt:lpstr>1 for 200</vt:lpstr>
      <vt:lpstr>1 for 300</vt:lpstr>
      <vt:lpstr>1 for 400</vt:lpstr>
      <vt:lpstr>1 for 500</vt:lpstr>
      <vt:lpstr>2 for 100</vt:lpstr>
      <vt:lpstr>2 for 200</vt:lpstr>
      <vt:lpstr>2 for 300</vt:lpstr>
      <vt:lpstr>2 for 400 </vt:lpstr>
      <vt:lpstr>2 for 500</vt:lpstr>
      <vt:lpstr>3 for 100</vt:lpstr>
      <vt:lpstr>3 for 200</vt:lpstr>
      <vt:lpstr>3 for 300</vt:lpstr>
      <vt:lpstr>3 for 400 </vt:lpstr>
      <vt:lpstr>3 for 500</vt:lpstr>
      <vt:lpstr>4 for 100</vt:lpstr>
      <vt:lpstr>4 for 200</vt:lpstr>
      <vt:lpstr>4 for 300</vt:lpstr>
      <vt:lpstr>4 for 400</vt:lpstr>
      <vt:lpstr>4 for 500</vt:lpstr>
      <vt:lpstr>5 for 100</vt:lpstr>
      <vt:lpstr>5 for 200</vt:lpstr>
      <vt:lpstr>5 for 300</vt:lpstr>
      <vt:lpstr>5 for 400</vt:lpstr>
      <vt:lpstr>5 for 500</vt:lpstr>
      <vt:lpstr>  In the semantic network model of memory, concepts that are related in meaning are thought to be stored physically near each other in the brain. In this example, canary and ostrich are stored near the concept node for “bird,” whereas shark and salmon are stored near “fish.” But the fact that a canary is yellow is stored directly with that concept.</vt:lpstr>
      <vt:lpstr>PowerPoint Presentation</vt:lpstr>
      <vt:lpstr>PowerPoint Presentation</vt:lpstr>
    </vt:vector>
  </TitlesOfParts>
  <Company>CJC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CCNA Jeopardy Template</dc:title>
  <dc:subject>Review and Quiz</dc:subject>
  <dc:creator>Robert C. Gates</dc:creator>
  <cp:lastModifiedBy>Robert Gates</cp:lastModifiedBy>
  <cp:revision>397</cp:revision>
  <dcterms:created xsi:type="dcterms:W3CDTF">2000-06-26T17:56:44Z</dcterms:created>
  <dcterms:modified xsi:type="dcterms:W3CDTF">2017-02-22T15:23:53Z</dcterms:modified>
</cp:coreProperties>
</file>