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7" r:id="rId3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F8F8F8"/>
    <a:srgbClr val="FFCC99"/>
    <a:srgbClr val="FFCC66"/>
    <a:srgbClr val="FFFFCC"/>
    <a:srgbClr val="00FFFF"/>
    <a:srgbClr val="FF5050"/>
    <a:srgbClr val="33CC33"/>
    <a:srgbClr val="99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5" autoAdjust="0"/>
    <p:restoredTop sz="94714" autoAdjust="0"/>
  </p:normalViewPr>
  <p:slideViewPr>
    <p:cSldViewPr showGuides="1">
      <p:cViewPr varScale="1">
        <p:scale>
          <a:sx n="68" d="100"/>
          <a:sy n="68" d="100"/>
        </p:scale>
        <p:origin x="-4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371570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83109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4878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70938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714014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95574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908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93176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1353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98212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17758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hlink"/>
          </a:solidFill>
          <a:latin typeface="+mj-lt"/>
          <a:ea typeface="+mj-ea"/>
          <a:cs typeface="+mj-cs"/>
        </a:defRPr>
      </a:lvl1pPr>
      <a:lvl2pPr algn="ctr" rtl="0" eaLnBrk="0" fontAlgn="base" hangingPunct="0">
        <a:spcBef>
          <a:spcPct val="0"/>
        </a:spcBef>
        <a:spcAft>
          <a:spcPct val="0"/>
        </a:spcAft>
        <a:defRPr sz="4400">
          <a:solidFill>
            <a:schemeClr val="hlink"/>
          </a:solidFill>
          <a:latin typeface="Arial" charset="0"/>
        </a:defRPr>
      </a:lvl2pPr>
      <a:lvl3pPr algn="ctr" rtl="0" eaLnBrk="0" fontAlgn="base" hangingPunct="0">
        <a:spcBef>
          <a:spcPct val="0"/>
        </a:spcBef>
        <a:spcAft>
          <a:spcPct val="0"/>
        </a:spcAft>
        <a:defRPr sz="4400">
          <a:solidFill>
            <a:schemeClr val="hlink"/>
          </a:solidFill>
          <a:latin typeface="Arial" charset="0"/>
        </a:defRPr>
      </a:lvl3pPr>
      <a:lvl4pPr algn="ctr" rtl="0" eaLnBrk="0" fontAlgn="base" hangingPunct="0">
        <a:spcBef>
          <a:spcPct val="0"/>
        </a:spcBef>
        <a:spcAft>
          <a:spcPct val="0"/>
        </a:spcAft>
        <a:defRPr sz="4400">
          <a:solidFill>
            <a:schemeClr val="hlink"/>
          </a:solidFill>
          <a:latin typeface="Arial" charset="0"/>
        </a:defRPr>
      </a:lvl4pPr>
      <a:lvl5pPr algn="ctr" rtl="0" eaLnBrk="0" fontAlgn="base" hangingPunct="0">
        <a:spcBef>
          <a:spcPct val="0"/>
        </a:spcBef>
        <a:spcAft>
          <a:spcPct val="0"/>
        </a:spcAft>
        <a:defRPr sz="4400">
          <a:solidFill>
            <a:schemeClr val="hlink"/>
          </a:solidFill>
          <a:latin typeface="Arial" charset="0"/>
        </a:defRPr>
      </a:lvl5pPr>
      <a:lvl6pPr marL="457200" algn="ctr" rtl="0" eaLnBrk="0" fontAlgn="base" hangingPunct="0">
        <a:spcBef>
          <a:spcPct val="0"/>
        </a:spcBef>
        <a:spcAft>
          <a:spcPct val="0"/>
        </a:spcAft>
        <a:defRPr sz="4400">
          <a:solidFill>
            <a:schemeClr val="hlink"/>
          </a:solidFill>
          <a:latin typeface="Arial" charset="0"/>
        </a:defRPr>
      </a:lvl6pPr>
      <a:lvl7pPr marL="914400" algn="ctr" rtl="0" eaLnBrk="0" fontAlgn="base" hangingPunct="0">
        <a:spcBef>
          <a:spcPct val="0"/>
        </a:spcBef>
        <a:spcAft>
          <a:spcPct val="0"/>
        </a:spcAft>
        <a:defRPr sz="4400">
          <a:solidFill>
            <a:schemeClr val="hlink"/>
          </a:solidFill>
          <a:latin typeface="Arial" charset="0"/>
        </a:defRPr>
      </a:lvl7pPr>
      <a:lvl8pPr marL="1371600" algn="ctr" rtl="0" eaLnBrk="0" fontAlgn="base" hangingPunct="0">
        <a:spcBef>
          <a:spcPct val="0"/>
        </a:spcBef>
        <a:spcAft>
          <a:spcPct val="0"/>
        </a:spcAft>
        <a:defRPr sz="4400">
          <a:solidFill>
            <a:schemeClr val="hlink"/>
          </a:solidFill>
          <a:latin typeface="Arial" charset="0"/>
        </a:defRPr>
      </a:lvl8pPr>
      <a:lvl9pPr marL="1828800" algn="ctr" rtl="0" eaLnBrk="0" fontAlgn="base" hangingPunct="0">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hlink"/>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hlink"/>
          </a:solidFill>
          <a:latin typeface="+mn-lt"/>
        </a:defRPr>
      </a:lvl2pPr>
      <a:lvl3pPr marL="1143000" indent="-228600" algn="l" rtl="0" eaLnBrk="0" fontAlgn="base" hangingPunct="0">
        <a:spcBef>
          <a:spcPct val="20000"/>
        </a:spcBef>
        <a:spcAft>
          <a:spcPct val="0"/>
        </a:spcAft>
        <a:buFont typeface="Wingdings" pitchFamily="2" charset="2"/>
        <a:buChar char="Ø"/>
        <a:defRPr sz="2400">
          <a:solidFill>
            <a:schemeClr val="hlink"/>
          </a:solidFill>
          <a:latin typeface="+mn-lt"/>
        </a:defRPr>
      </a:lvl3pPr>
      <a:lvl4pPr marL="1600200" indent="-228600" algn="l" rtl="0" eaLnBrk="0" fontAlgn="base" hangingPunct="0">
        <a:spcBef>
          <a:spcPct val="20000"/>
        </a:spcBef>
        <a:spcAft>
          <a:spcPct val="0"/>
        </a:spcAft>
        <a:buFont typeface="Wingdings" pitchFamily="2" charset="2"/>
        <a:buChar char="Ø"/>
        <a:defRPr sz="2000">
          <a:solidFill>
            <a:schemeClr val="hlink"/>
          </a:solidFill>
          <a:latin typeface="+mn-lt"/>
        </a:defRPr>
      </a:lvl4pPr>
      <a:lvl5pPr marL="2057400" indent="-228600" algn="l" rtl="0" eaLnBrk="0" fontAlgn="base" hangingPunct="0">
        <a:spcBef>
          <a:spcPct val="20000"/>
        </a:spcBef>
        <a:spcAft>
          <a:spcPct val="0"/>
        </a:spcAft>
        <a:buFont typeface="Wingdings" pitchFamily="2" charset="2"/>
        <a:buChar char="Ø"/>
        <a:defRPr sz="2000">
          <a:solidFill>
            <a:schemeClr val="hlink"/>
          </a:solidFill>
          <a:latin typeface="+mn-lt"/>
        </a:defRPr>
      </a:lvl5pPr>
      <a:lvl6pPr marL="2514600" indent="-228600" algn="l" rtl="0" eaLnBrk="0" fontAlgn="base" hangingPunct="0">
        <a:spcBef>
          <a:spcPct val="20000"/>
        </a:spcBef>
        <a:spcAft>
          <a:spcPct val="0"/>
        </a:spcAft>
        <a:buFont typeface="Wingdings" pitchFamily="2" charset="2"/>
        <a:buChar char="Ø"/>
        <a:defRPr sz="2000">
          <a:solidFill>
            <a:schemeClr val="hlink"/>
          </a:solidFill>
          <a:latin typeface="+mn-lt"/>
        </a:defRPr>
      </a:lvl6pPr>
      <a:lvl7pPr marL="2971800" indent="-228600" algn="l" rtl="0" eaLnBrk="0" fontAlgn="base" hangingPunct="0">
        <a:spcBef>
          <a:spcPct val="20000"/>
        </a:spcBef>
        <a:spcAft>
          <a:spcPct val="0"/>
        </a:spcAft>
        <a:buFont typeface="Wingdings" pitchFamily="2" charset="2"/>
        <a:buChar char="Ø"/>
        <a:defRPr sz="2000">
          <a:solidFill>
            <a:schemeClr val="hlink"/>
          </a:solidFill>
          <a:latin typeface="+mn-lt"/>
        </a:defRPr>
      </a:lvl7pPr>
      <a:lvl8pPr marL="3429000" indent="-228600" algn="l" rtl="0" eaLnBrk="0" fontAlgn="base" hangingPunct="0">
        <a:spcBef>
          <a:spcPct val="20000"/>
        </a:spcBef>
        <a:spcAft>
          <a:spcPct val="0"/>
        </a:spcAft>
        <a:buFont typeface="Wingdings" pitchFamily="2" charset="2"/>
        <a:buChar char="Ø"/>
        <a:defRPr sz="2000">
          <a:solidFill>
            <a:schemeClr val="hlink"/>
          </a:solidFill>
          <a:latin typeface="+mn-lt"/>
        </a:defRPr>
      </a:lvl8pPr>
      <a:lvl9pPr marL="3886200" indent="-228600" algn="l" rtl="0" eaLnBrk="0" fontAlgn="base" hangingPunct="0">
        <a:spcBef>
          <a:spcPct val="20000"/>
        </a:spcBef>
        <a:spcAft>
          <a:spcPct val="0"/>
        </a:spcAft>
        <a:buFont typeface="Wingdings" pitchFamily="2" charset="2"/>
        <a:buChar char="Ø"/>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0.xml"/><Relationship Id="rId18" Type="http://schemas.openxmlformats.org/officeDocument/2006/relationships/slide" Target="slide11.xml"/><Relationship Id="rId26" Type="http://schemas.openxmlformats.org/officeDocument/2006/relationships/slide" Target="slide27.xml"/><Relationship Id="rId3" Type="http://schemas.openxmlformats.org/officeDocument/2006/relationships/slide" Target="slide8.xml"/><Relationship Id="rId21" Type="http://schemas.openxmlformats.org/officeDocument/2006/relationships/slide" Target="slide26.xml"/><Relationship Id="rId7" Type="http://schemas.openxmlformats.org/officeDocument/2006/relationships/slide" Target="slide4.xml"/><Relationship Id="rId12" Type="http://schemas.openxmlformats.org/officeDocument/2006/relationships/slide" Target="slide5.xml"/><Relationship Id="rId17" Type="http://schemas.openxmlformats.org/officeDocument/2006/relationships/slide" Target="slide6.xml"/><Relationship Id="rId25" Type="http://schemas.openxmlformats.org/officeDocument/2006/relationships/slide" Target="slide22.xml"/><Relationship Id="rId2" Type="http://schemas.openxmlformats.org/officeDocument/2006/relationships/slide" Target="slide3.xml"/><Relationship Id="rId16" Type="http://schemas.openxmlformats.org/officeDocument/2006/relationships/slide" Target="slide25.xml"/><Relationship Id="rId20"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4.xml"/><Relationship Id="rId24" Type="http://schemas.openxmlformats.org/officeDocument/2006/relationships/slide" Target="slide17.xml"/><Relationship Id="rId5" Type="http://schemas.openxmlformats.org/officeDocument/2006/relationships/slide" Target="slide18.xml"/><Relationship Id="rId15" Type="http://schemas.openxmlformats.org/officeDocument/2006/relationships/slide" Target="slide20.xml"/><Relationship Id="rId23" Type="http://schemas.openxmlformats.org/officeDocument/2006/relationships/slide" Target="slide12.xml"/><Relationship Id="rId10" Type="http://schemas.openxmlformats.org/officeDocument/2006/relationships/slide" Target="slide19.xml"/><Relationship Id="rId19" Type="http://schemas.openxmlformats.org/officeDocument/2006/relationships/slide" Target="slide16.xml"/><Relationship Id="rId4" Type="http://schemas.openxmlformats.org/officeDocument/2006/relationships/slide" Target="slide13.xml"/><Relationship Id="rId9" Type="http://schemas.openxmlformats.org/officeDocument/2006/relationships/slide" Target="slide14.xml"/><Relationship Id="rId14" Type="http://schemas.openxmlformats.org/officeDocument/2006/relationships/slide" Target="slide15.xml"/><Relationship Id="rId22" Type="http://schemas.openxmlformats.org/officeDocument/2006/relationships/slide" Target="slide7.xml"/><Relationship Id="rId27"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jpeg"/><Relationship Id="rId7" Type="http://schemas.openxmlformats.org/officeDocument/2006/relationships/image" Target="../media/image14.gif"/><Relationship Id="rId2" Type="http://schemas.openxmlformats.org/officeDocument/2006/relationships/slide" Target="slide28.xml"/><Relationship Id="rId1" Type="http://schemas.openxmlformats.org/officeDocument/2006/relationships/slideLayout" Target="../slideLayouts/slideLayout6.xml"/><Relationship Id="rId6" Type="http://schemas.openxmlformats.org/officeDocument/2006/relationships/image" Target="../media/image13.gif"/><Relationship Id="rId11" Type="http://schemas.openxmlformats.org/officeDocument/2006/relationships/slide" Target="slide2.xml"/><Relationship Id="rId5" Type="http://schemas.openxmlformats.org/officeDocument/2006/relationships/image" Target="../media/image12.jpeg"/><Relationship Id="rId10" Type="http://schemas.openxmlformats.org/officeDocument/2006/relationships/image" Target="../media/image2.gif"/><Relationship Id="rId4" Type="http://schemas.openxmlformats.org/officeDocument/2006/relationships/image" Target="../media/image11.jpeg"/><Relationship Id="rId9" Type="http://schemas.openxmlformats.org/officeDocument/2006/relationships/image" Target="../media/image16.gif"/></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3314700" y="3230562"/>
            <a:ext cx="2514600" cy="2865438"/>
          </a:xfrm>
          <a:prstGeom prst="rect">
            <a:avLst/>
          </a:prstGeom>
          <a:noFill/>
          <a:ln>
            <a:noFill/>
          </a:ln>
          <a:effectLst>
            <a:outerShdw dist="53882" dir="2700000" algn="ctr" rotWithShape="0">
              <a:schemeClr val="folHlink">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200" b="1" dirty="0">
                <a:solidFill>
                  <a:srgbClr val="FFFFCC"/>
                </a:solidFill>
              </a:rPr>
              <a:t>?</a:t>
            </a:r>
            <a:endParaRPr lang="en-US" altLang="en-US" sz="1800" dirty="0">
              <a:solidFill>
                <a:srgbClr val="FFFFCC"/>
              </a:solidFill>
            </a:endParaRPr>
          </a:p>
        </p:txBody>
      </p:sp>
      <p:sp>
        <p:nvSpPr>
          <p:cNvPr id="2050" name="Rectangle 2"/>
          <p:cNvSpPr>
            <a:spLocks noGrp="1" noChangeArrowheads="1"/>
          </p:cNvSpPr>
          <p:nvPr>
            <p:ph type="ctrTitle"/>
          </p:nvPr>
        </p:nvSpPr>
        <p:spPr>
          <a:xfrm>
            <a:off x="3276600" y="609600"/>
            <a:ext cx="2590800" cy="1143000"/>
          </a:xfrm>
          <a:effectLst>
            <a:outerShdw dist="35921" dir="2700000" algn="ctr" rotWithShape="0">
              <a:schemeClr val="tx1"/>
            </a:outerShdw>
          </a:effectLst>
        </p:spPr>
        <p:txBody>
          <a:bodyPr/>
          <a:lstStyle/>
          <a:p>
            <a:r>
              <a:rPr lang="en-US" altLang="en-US" sz="6000"/>
              <a:t> </a:t>
            </a:r>
          </a:p>
        </p:txBody>
      </p:sp>
      <p:sp>
        <p:nvSpPr>
          <p:cNvPr id="2051" name="Rectangle 3"/>
          <p:cNvSpPr>
            <a:spLocks noGrp="1" noChangeArrowheads="1"/>
          </p:cNvSpPr>
          <p:nvPr>
            <p:ph type="subTitle" idx="1"/>
          </p:nvPr>
        </p:nvSpPr>
        <p:spPr>
          <a:xfrm>
            <a:off x="1371600" y="4876800"/>
            <a:ext cx="6400800" cy="685800"/>
          </a:xfrm>
          <a:effectLst>
            <a:outerShdw dist="35921" dir="2700000" algn="ctr" rotWithShape="0">
              <a:schemeClr val="tx1"/>
            </a:outerShdw>
          </a:effectLst>
        </p:spPr>
        <p:txBody>
          <a:bodyPr/>
          <a:lstStyle/>
          <a:p>
            <a:r>
              <a:rPr lang="en-US" altLang="en-US" sz="3600"/>
              <a:t> </a:t>
            </a:r>
          </a:p>
        </p:txBody>
      </p:sp>
      <p:sp>
        <p:nvSpPr>
          <p:cNvPr id="2052" name="Rectangle 4"/>
          <p:cNvSpPr>
            <a:spLocks noChangeArrowheads="1"/>
          </p:cNvSpPr>
          <p:nvPr/>
        </p:nvSpPr>
        <p:spPr bwMode="auto">
          <a:xfrm>
            <a:off x="6477000" y="5562600"/>
            <a:ext cx="152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alpha val="50000"/>
                    </a:schemeClr>
                  </a:outerShdw>
                </a:effectLst>
              </a14:hiddenEffects>
            </a:ext>
          </a:extLst>
        </p:spPr>
        <p:txBody>
          <a:bodyPr anchor="ctr"/>
          <a:lstStyle>
            <a:lvl1pPr>
              <a:defRPr sz="4400">
                <a:solidFill>
                  <a:schemeClr val="hlink"/>
                </a:solidFill>
                <a:latin typeface="Arial" charset="0"/>
              </a:defRPr>
            </a:lvl1pPr>
            <a:lvl2pPr>
              <a:defRPr sz="4400">
                <a:solidFill>
                  <a:schemeClr val="hlink"/>
                </a:solidFill>
                <a:latin typeface="Arial" charset="0"/>
              </a:defRPr>
            </a:lvl2pPr>
            <a:lvl3pPr>
              <a:defRPr sz="4400">
                <a:solidFill>
                  <a:schemeClr val="hlink"/>
                </a:solidFill>
                <a:latin typeface="Arial" charset="0"/>
              </a:defRPr>
            </a:lvl3pPr>
            <a:lvl4pPr>
              <a:defRPr sz="4400">
                <a:solidFill>
                  <a:schemeClr val="hlink"/>
                </a:solidFill>
                <a:latin typeface="Arial" charset="0"/>
              </a:defRPr>
            </a:lvl4pPr>
            <a:lvl5pPr>
              <a:defRPr sz="4400">
                <a:solidFill>
                  <a:schemeClr val="hlink"/>
                </a:solidFill>
                <a:latin typeface="Arial" charset="0"/>
              </a:defRPr>
            </a:lvl5pPr>
            <a:lvl6pPr marL="457200" algn="ctr" eaLnBrk="0" fontAlgn="base" hangingPunct="0">
              <a:spcBef>
                <a:spcPct val="0"/>
              </a:spcBef>
              <a:spcAft>
                <a:spcPct val="0"/>
              </a:spcAft>
              <a:defRPr sz="4400">
                <a:solidFill>
                  <a:schemeClr val="hlink"/>
                </a:solidFill>
                <a:latin typeface="Arial" charset="0"/>
              </a:defRPr>
            </a:lvl6pPr>
            <a:lvl7pPr marL="914400" algn="ctr" eaLnBrk="0" fontAlgn="base" hangingPunct="0">
              <a:spcBef>
                <a:spcPct val="0"/>
              </a:spcBef>
              <a:spcAft>
                <a:spcPct val="0"/>
              </a:spcAft>
              <a:defRPr sz="4400">
                <a:solidFill>
                  <a:schemeClr val="hlink"/>
                </a:solidFill>
                <a:latin typeface="Arial" charset="0"/>
              </a:defRPr>
            </a:lvl7pPr>
            <a:lvl8pPr marL="1371600" algn="ctr" eaLnBrk="0" fontAlgn="base" hangingPunct="0">
              <a:spcBef>
                <a:spcPct val="0"/>
              </a:spcBef>
              <a:spcAft>
                <a:spcPct val="0"/>
              </a:spcAft>
              <a:defRPr sz="4400">
                <a:solidFill>
                  <a:schemeClr val="hlink"/>
                </a:solidFill>
                <a:latin typeface="Arial" charset="0"/>
              </a:defRPr>
            </a:lvl8pPr>
            <a:lvl9pPr marL="1828800" algn="ctr" eaLnBrk="0" fontAlgn="base" hangingPunct="0">
              <a:spcBef>
                <a:spcPct val="0"/>
              </a:spcBef>
              <a:spcAft>
                <a:spcPct val="0"/>
              </a:spcAft>
              <a:defRPr sz="4400">
                <a:solidFill>
                  <a:schemeClr val="hlink"/>
                </a:solidFill>
                <a:latin typeface="Arial" charset="0"/>
              </a:defRPr>
            </a:lvl9pPr>
          </a:lstStyle>
          <a:p>
            <a:r>
              <a:rPr lang="en-US" altLang="en-US" sz="1800" i="1" dirty="0">
                <a:solidFill>
                  <a:srgbClr val="FFCC99"/>
                </a:solidFill>
                <a:effectLst>
                  <a:outerShdw blurRad="38100" dist="38100" dir="2700000" algn="tl">
                    <a:srgbClr val="000000"/>
                  </a:outerShdw>
                </a:effectLst>
              </a:rPr>
              <a:t>Interactive Topic Test</a:t>
            </a:r>
          </a:p>
        </p:txBody>
      </p:sp>
      <p:sp>
        <p:nvSpPr>
          <p:cNvPr id="2056" name="Text Box 8"/>
          <p:cNvSpPr txBox="1">
            <a:spLocks noChangeArrowheads="1"/>
          </p:cNvSpPr>
          <p:nvPr/>
        </p:nvSpPr>
        <p:spPr bwMode="auto">
          <a:xfrm>
            <a:off x="2476500" y="1304441"/>
            <a:ext cx="4191000" cy="132343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8000" i="1" dirty="0">
                <a:solidFill>
                  <a:schemeClr val="hlink"/>
                </a:solidFill>
                <a:effectLst>
                  <a:outerShdw blurRad="38100" dist="38100" dir="2700000" algn="tl">
                    <a:srgbClr val="000000"/>
                  </a:outerShdw>
                </a:effectLst>
              </a:rPr>
              <a:t>Learning</a:t>
            </a:r>
          </a:p>
        </p:txBody>
      </p:sp>
      <p:sp>
        <p:nvSpPr>
          <p:cNvPr id="2057" name="Text Box 9"/>
          <p:cNvSpPr txBox="1">
            <a:spLocks noChangeArrowheads="1"/>
          </p:cNvSpPr>
          <p:nvPr/>
        </p:nvSpPr>
        <p:spPr bwMode="auto">
          <a:xfrm>
            <a:off x="8489950" y="6491288"/>
            <a:ext cx="501650" cy="3667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r>
              <a:rPr lang="en-US" altLang="en-US" sz="1800" i="1">
                <a:solidFill>
                  <a:srgbClr val="FFCC99"/>
                </a:solidFill>
                <a:effectLst>
                  <a:outerShdw blurRad="38100" dist="38100" dir="2700000" algn="tl">
                    <a:srgbClr val="000000"/>
                  </a:outerShdw>
                </a:effectLst>
                <a:latin typeface="Arial" charset="0"/>
              </a:rPr>
              <a:t>rcg</a:t>
            </a:r>
          </a:p>
        </p:txBody>
      </p:sp>
      <p:pic>
        <p:nvPicPr>
          <p:cNvPr id="8" name="Picture 19" descr="2mickeymouse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425315"/>
            <a:ext cx="7429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t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523297"/>
            <a:ext cx="2576383" cy="257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2" name="miss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2000"/>
                                        <p:tgtEl>
                                          <p:spTgt spid="205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fade">
                                      <p:cBhvr>
                                        <p:cTn id="11" dur="2000"/>
                                        <p:tgtEl>
                                          <p:spTgt spid="2054"/>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2000"/>
                                        <p:tgtEl>
                                          <p:spTgt spid="2052"/>
                                        </p:tgtEl>
                                      </p:cBhvr>
                                    </p:animEffect>
                                  </p:childTnLst>
                                </p:cTn>
                              </p:par>
                            </p:childTnLst>
                          </p:cTn>
                        </p:par>
                        <p:par>
                          <p:cTn id="16" fill="hold" nodeType="afterGroup">
                            <p:stCondLst>
                              <p:cond delay="6000"/>
                            </p:stCondLst>
                            <p:childTnLst>
                              <p:par>
                                <p:cTn id="17" presetID="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2057"/>
                                        </p:tgtEl>
                                        <p:attrNameLst>
                                          <p:attrName>style.visibility</p:attrName>
                                        </p:attrNameLst>
                                      </p:cBhvr>
                                      <p:to>
                                        <p:strVal val="visible"/>
                                      </p:to>
                                    </p:set>
                                    <p:animEffect transition="in" filter="fade">
                                      <p:cBhvr>
                                        <p:cTn id="24" dur="2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2" grpId="0"/>
      <p:bldP spid="2056" grpId="0"/>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010912" y="1869828"/>
            <a:ext cx="19812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300</a:t>
            </a:r>
          </a:p>
        </p:txBody>
      </p:sp>
      <p:sp>
        <p:nvSpPr>
          <p:cNvPr id="1331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Text Box 4"/>
          <p:cNvSpPr txBox="1">
            <a:spLocks noChangeArrowheads="1"/>
          </p:cNvSpPr>
          <p:nvPr/>
        </p:nvSpPr>
        <p:spPr bwMode="auto">
          <a:xfrm>
            <a:off x="756725" y="5953919"/>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Stimulus generalization</a:t>
            </a:r>
            <a:r>
              <a:rPr lang="en-US" altLang="en-US" sz="3200" i="1" dirty="0">
                <a:solidFill>
                  <a:srgbClr val="FFCC99"/>
                </a:solidFill>
                <a:effectLst>
                  <a:outerShdw blurRad="38100" dist="38100" dir="2700000" algn="tl">
                    <a:srgbClr val="000000"/>
                  </a:outerShdw>
                </a:effectLst>
                <a:latin typeface="Arial" charset="0"/>
              </a:rPr>
              <a:t>?</a:t>
            </a:r>
          </a:p>
        </p:txBody>
      </p:sp>
      <p:sp>
        <p:nvSpPr>
          <p:cNvPr id="13317" name="Text Box 5"/>
          <p:cNvSpPr txBox="1">
            <a:spLocks noChangeArrowheads="1"/>
          </p:cNvSpPr>
          <p:nvPr/>
        </p:nvSpPr>
        <p:spPr bwMode="auto">
          <a:xfrm>
            <a:off x="542143" y="3900008"/>
            <a:ext cx="8305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 _________ is the tendency </a:t>
            </a:r>
            <a:r>
              <a:rPr lang="en-US" altLang="en-US" sz="3200" i="1" dirty="0">
                <a:solidFill>
                  <a:schemeClr val="hlink"/>
                </a:solidFill>
                <a:effectLst>
                  <a:outerShdw blurRad="38100" dist="38100" dir="2700000" algn="tl">
                    <a:srgbClr val="000000"/>
                  </a:outerShdw>
                </a:effectLst>
                <a:latin typeface="Arial" charset="0"/>
              </a:rPr>
              <a:t>to respond to a stimulus that is only similar to the original conditioned stimulus with the conditioned </a:t>
            </a:r>
            <a:r>
              <a:rPr lang="en-US" altLang="en-US" sz="3200" i="1" dirty="0" smtClean="0">
                <a:solidFill>
                  <a:schemeClr val="hlink"/>
                </a:solidFill>
                <a:effectLst>
                  <a:outerShdw blurRad="38100" dist="38100" dir="2700000" algn="tl">
                    <a:srgbClr val="000000"/>
                  </a:outerShdw>
                </a:effectLst>
                <a:latin typeface="Arial" charset="0"/>
              </a:rPr>
              <a:t>response,</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4098" name="Picture 2" descr="Image result for Stimulus general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62" y="220649"/>
            <a:ext cx="4943475" cy="3679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3316"/>
                                        </p:tgtEl>
                                        <p:attrNameLst>
                                          <p:attrName>style.visibility</p:attrName>
                                        </p:attrNameLst>
                                      </p:cBhvr>
                                      <p:to>
                                        <p:strVal val="visible"/>
                                      </p:to>
                                    </p:set>
                                  </p:childTnLst>
                                </p:cTn>
                              </p:par>
                            </p:childTnLst>
                          </p:cTn>
                        </p:par>
                        <p:par>
                          <p:cTn id="15" fill="hold" nodeType="afterGroup">
                            <p:stCondLst>
                              <p:cond delay="2100"/>
                            </p:stCondLst>
                            <p:childTnLst>
                              <p:par>
                                <p:cTn id="16" presetID="37" presetClass="entr" presetSubtype="0" fill="hold" grpId="0" nodeType="after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fade">
                                      <p:cBhvr>
                                        <p:cTn id="18" dur="2000"/>
                                        <p:tgtEl>
                                          <p:spTgt spid="13315"/>
                                        </p:tgtEl>
                                      </p:cBhvr>
                                    </p:animEffect>
                                    <p:anim calcmode="lin" valueType="num">
                                      <p:cBhvr>
                                        <p:cTn id="19" dur="2000" fill="hold"/>
                                        <p:tgtEl>
                                          <p:spTgt spid="13315"/>
                                        </p:tgtEl>
                                        <p:attrNameLst>
                                          <p:attrName>ppt_x</p:attrName>
                                        </p:attrNameLst>
                                      </p:cBhvr>
                                      <p:tavLst>
                                        <p:tav tm="0">
                                          <p:val>
                                            <p:strVal val="#ppt_x"/>
                                          </p:val>
                                        </p:tav>
                                        <p:tav tm="100000">
                                          <p:val>
                                            <p:strVal val="#ppt_x"/>
                                          </p:val>
                                        </p:tav>
                                      </p:tavLst>
                                    </p:anim>
                                    <p:anim calcmode="lin" valueType="num">
                                      <p:cBhvr>
                                        <p:cTn id="20" dur="1800" decel="100000" fill="hold"/>
                                        <p:tgtEl>
                                          <p:spTgt spid="1331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33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animBg="1"/>
      <p:bldP spid="13316" grpId="0" autoUpdateAnimBg="0"/>
      <p:bldP spid="133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857500" y="1905000"/>
            <a:ext cx="34290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a:solidFill>
                  <a:srgbClr val="FFCC99"/>
                </a:solidFill>
                <a:effectLst>
                  <a:outerShdw blurRad="38100" dist="38100" dir="2700000" algn="tl">
                    <a:srgbClr val="000000"/>
                  </a:outerShdw>
                </a:effectLst>
              </a:rPr>
              <a:t>2 for 400 </a:t>
            </a:r>
          </a:p>
        </p:txBody>
      </p:sp>
      <p:sp>
        <p:nvSpPr>
          <p:cNvPr id="1433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Text Box 4"/>
          <p:cNvSpPr txBox="1">
            <a:spLocks noChangeArrowheads="1"/>
          </p:cNvSpPr>
          <p:nvPr/>
        </p:nvSpPr>
        <p:spPr bwMode="auto">
          <a:xfrm>
            <a:off x="1371600" y="4432012"/>
            <a:ext cx="640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Spontaneous recovery</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4341" name="Text Box 5"/>
          <p:cNvSpPr txBox="1">
            <a:spLocks noChangeArrowheads="1"/>
          </p:cNvSpPr>
          <p:nvPr/>
        </p:nvSpPr>
        <p:spPr bwMode="auto">
          <a:xfrm>
            <a:off x="653733" y="2621340"/>
            <a:ext cx="8077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___________ ________ is the term  used to describe the reappearance </a:t>
            </a:r>
            <a:r>
              <a:rPr lang="en-US" altLang="en-US" sz="3200" i="1" dirty="0">
                <a:solidFill>
                  <a:schemeClr val="hlink"/>
                </a:solidFill>
                <a:effectLst>
                  <a:outerShdw blurRad="38100" dist="38100" dir="2700000" algn="tl">
                    <a:srgbClr val="000000"/>
                  </a:outerShdw>
                </a:effectLst>
                <a:latin typeface="Arial" charset="0"/>
              </a:rPr>
              <a:t>of a learned response after extinction has </a:t>
            </a:r>
            <a:r>
              <a:rPr lang="en-US" altLang="en-US" sz="3200" i="1" dirty="0" smtClean="0">
                <a:solidFill>
                  <a:schemeClr val="hlink"/>
                </a:solidFill>
                <a:effectLst>
                  <a:outerShdw blurRad="38100" dist="38100" dir="2700000" algn="tl">
                    <a:srgbClr val="000000"/>
                  </a:outerShdw>
                </a:effectLst>
                <a:latin typeface="Arial" charset="0"/>
              </a:rPr>
              <a:t>occurred</a:t>
            </a:r>
            <a:r>
              <a:rPr lang="en-US" altLang="en-US" sz="3200" i="1" dirty="0">
                <a:solidFill>
                  <a:schemeClr val="hlink"/>
                </a:solidFill>
                <a:effectLst>
                  <a:outerShdw blurRad="38100" dist="38100" dir="2700000" algn="tl">
                    <a:srgbClr val="000000"/>
                  </a:outerShdw>
                </a:effectLst>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4340"/>
                                        </p:tgtEl>
                                        <p:attrNameLst>
                                          <p:attrName>style.visibility</p:attrName>
                                        </p:attrNameLst>
                                      </p:cBhvr>
                                      <p:to>
                                        <p:strVal val="visible"/>
                                      </p:to>
                                    </p:set>
                                  </p:childTnLst>
                                </p:cTn>
                              </p:par>
                            </p:childTnLst>
                          </p:cTn>
                        </p:par>
                        <p:par>
                          <p:cTn id="15" fill="hold" nodeType="afterGroup">
                            <p:stCondLst>
                              <p:cond delay="1601"/>
                            </p:stCondLst>
                            <p:childTnLst>
                              <p:par>
                                <p:cTn id="16" presetID="37" presetClass="entr" presetSubtype="0" fill="hold" grpId="0" nodeType="afterEffect">
                                  <p:stCondLst>
                                    <p:cond delay="0"/>
                                  </p:stCondLst>
                                  <p:childTnLst>
                                    <p:set>
                                      <p:cBhvr>
                                        <p:cTn id="17" dur="1" fill="hold">
                                          <p:stCondLst>
                                            <p:cond delay="0"/>
                                          </p:stCondLst>
                                        </p:cTn>
                                        <p:tgtEl>
                                          <p:spTgt spid="14339"/>
                                        </p:tgtEl>
                                        <p:attrNameLst>
                                          <p:attrName>style.visibility</p:attrName>
                                        </p:attrNameLst>
                                      </p:cBhvr>
                                      <p:to>
                                        <p:strVal val="visible"/>
                                      </p:to>
                                    </p:set>
                                    <p:animEffect transition="in" filter="fade">
                                      <p:cBhvr>
                                        <p:cTn id="18" dur="2000"/>
                                        <p:tgtEl>
                                          <p:spTgt spid="14339"/>
                                        </p:tgtEl>
                                      </p:cBhvr>
                                    </p:animEffect>
                                    <p:anim calcmode="lin" valueType="num">
                                      <p:cBhvr>
                                        <p:cTn id="19" dur="2000" fill="hold"/>
                                        <p:tgtEl>
                                          <p:spTgt spid="14339"/>
                                        </p:tgtEl>
                                        <p:attrNameLst>
                                          <p:attrName>ppt_x</p:attrName>
                                        </p:attrNameLst>
                                      </p:cBhvr>
                                      <p:tavLst>
                                        <p:tav tm="0">
                                          <p:val>
                                            <p:strVal val="#ppt_x"/>
                                          </p:val>
                                        </p:tav>
                                        <p:tav tm="100000">
                                          <p:val>
                                            <p:strVal val="#ppt_x"/>
                                          </p:val>
                                        </p:tav>
                                      </p:tavLst>
                                    </p:anim>
                                    <p:anim calcmode="lin" valueType="num">
                                      <p:cBhvr>
                                        <p:cTn id="20" dur="1800" decel="100000" fill="hold"/>
                                        <p:tgtEl>
                                          <p:spTgt spid="1433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43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animBg="1"/>
      <p:bldP spid="14340" grpId="0" autoUpdateAnimBg="0"/>
      <p:bldP spid="143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619500" y="1752600"/>
            <a:ext cx="19050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500</a:t>
            </a:r>
          </a:p>
        </p:txBody>
      </p:sp>
      <p:sp>
        <p:nvSpPr>
          <p:cNvPr id="15363" name="AutoShape 3">
            <a:hlinkClick r:id="rId2" action="ppaction://hlinksldjump" highlightClick="1"/>
          </p:cNvPr>
          <p:cNvSpPr>
            <a:spLocks noChangeArrowheads="1"/>
          </p:cNvSpPr>
          <p:nvPr/>
        </p:nvSpPr>
        <p:spPr bwMode="auto">
          <a:xfrm>
            <a:off x="8382000" y="6242050"/>
            <a:ext cx="758825" cy="612775"/>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Text Box 4"/>
          <p:cNvSpPr txBox="1">
            <a:spLocks noChangeArrowheads="1"/>
          </p:cNvSpPr>
          <p:nvPr/>
        </p:nvSpPr>
        <p:spPr bwMode="auto">
          <a:xfrm>
            <a:off x="685800" y="4419600"/>
            <a:ext cx="7772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FFCC99"/>
                </a:solidFill>
                <a:effectLst>
                  <a:outerShdw blurRad="38100" dist="38100" dir="2700000" algn="tl">
                    <a:srgbClr val="000000"/>
                  </a:outerShdw>
                </a:effectLst>
                <a:latin typeface="Arial" charset="0"/>
              </a:rPr>
              <a:t>a </a:t>
            </a:r>
            <a:r>
              <a:rPr lang="en-US" altLang="en-US" sz="3200" i="1" dirty="0" smtClean="0">
                <a:solidFill>
                  <a:srgbClr val="66FF99"/>
                </a:solidFill>
                <a:effectLst>
                  <a:outerShdw blurRad="38100" dist="38100" dir="2700000" algn="tl">
                    <a:srgbClr val="000000"/>
                  </a:outerShdw>
                </a:effectLst>
                <a:latin typeface="Arial" charset="0"/>
              </a:rPr>
              <a:t>Conditioned </a:t>
            </a:r>
            <a:r>
              <a:rPr lang="en-US" altLang="en-US" sz="3200" i="1" dirty="0">
                <a:solidFill>
                  <a:srgbClr val="66FF99"/>
                </a:solidFill>
                <a:effectLst>
                  <a:outerShdw blurRad="38100" dist="38100" dir="2700000" algn="tl">
                    <a:srgbClr val="000000"/>
                  </a:outerShdw>
                </a:effectLst>
                <a:latin typeface="Arial" charset="0"/>
              </a:rPr>
              <a:t>E</a:t>
            </a:r>
            <a:r>
              <a:rPr lang="en-US" altLang="en-US" sz="3200" i="1" dirty="0" smtClean="0">
                <a:solidFill>
                  <a:srgbClr val="66FF99"/>
                </a:solidFill>
                <a:effectLst>
                  <a:outerShdw blurRad="38100" dist="38100" dir="2700000" algn="tl">
                    <a:srgbClr val="000000"/>
                  </a:outerShdw>
                </a:effectLst>
                <a:latin typeface="Arial" charset="0"/>
              </a:rPr>
              <a:t>motional </a:t>
            </a:r>
            <a:r>
              <a:rPr lang="en-US" altLang="en-US" sz="3200" i="1" dirty="0">
                <a:solidFill>
                  <a:srgbClr val="66FF99"/>
                </a:solidFill>
                <a:effectLst>
                  <a:outerShdw blurRad="38100" dist="38100" dir="2700000" algn="tl">
                    <a:srgbClr val="000000"/>
                  </a:outerShdw>
                </a:effectLst>
                <a:latin typeface="Arial" charset="0"/>
              </a:rPr>
              <a:t>R</a:t>
            </a:r>
            <a:r>
              <a:rPr lang="en-US" altLang="en-US" sz="3200" i="1" dirty="0" smtClean="0">
                <a:solidFill>
                  <a:srgbClr val="66FF99"/>
                </a:solidFill>
                <a:effectLst>
                  <a:outerShdw blurRad="38100" dist="38100" dir="2700000" algn="tl">
                    <a:srgbClr val="000000"/>
                  </a:outerShdw>
                </a:effectLst>
                <a:latin typeface="Arial" charset="0"/>
              </a:rPr>
              <a:t>esponse</a:t>
            </a:r>
            <a:r>
              <a:rPr lang="en-US" altLang="en-US" sz="3200" i="1" dirty="0" smtClean="0">
                <a:solidFill>
                  <a:srgbClr val="FFCC99"/>
                </a:solidFill>
                <a:effectLst>
                  <a:outerShdw blurRad="38100" dist="38100" dir="2700000" algn="tl">
                    <a:srgbClr val="000000"/>
                  </a:outerShdw>
                </a:effectLst>
                <a:latin typeface="Arial" charset="0"/>
              </a:rPr>
              <a:t> </a:t>
            </a:r>
            <a:r>
              <a:rPr lang="en-US" altLang="en-US" sz="3200" i="1" dirty="0">
                <a:solidFill>
                  <a:srgbClr val="FFCC99"/>
                </a:solidFill>
                <a:effectLst>
                  <a:outerShdw blurRad="38100" dist="38100" dir="2700000" algn="tl">
                    <a:srgbClr val="000000"/>
                  </a:outerShdw>
                </a:effectLst>
                <a:latin typeface="Arial" charset="0"/>
              </a:rPr>
              <a:t>(CER</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5365" name="Text Box 5"/>
          <p:cNvSpPr txBox="1">
            <a:spLocks noChangeArrowheads="1"/>
          </p:cNvSpPr>
          <p:nvPr/>
        </p:nvSpPr>
        <p:spPr bwMode="auto">
          <a:xfrm>
            <a:off x="742950" y="2659410"/>
            <a:ext cx="76581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An emotional </a:t>
            </a:r>
            <a:r>
              <a:rPr lang="en-US" altLang="en-US" sz="3200" i="1" dirty="0">
                <a:solidFill>
                  <a:schemeClr val="hlink"/>
                </a:solidFill>
                <a:effectLst>
                  <a:outerShdw blurRad="38100" dist="38100" dir="2700000" algn="tl">
                    <a:srgbClr val="000000"/>
                  </a:outerShdw>
                </a:effectLst>
                <a:latin typeface="Arial" charset="0"/>
              </a:rPr>
              <a:t>response that has become classically conditioned to occur to learned </a:t>
            </a:r>
            <a:r>
              <a:rPr lang="en-US" altLang="en-US" sz="3200" i="1" dirty="0" smtClean="0">
                <a:solidFill>
                  <a:schemeClr val="hlink"/>
                </a:solidFill>
                <a:effectLst>
                  <a:outerShdw blurRad="38100" dist="38100" dir="2700000" algn="tl">
                    <a:srgbClr val="000000"/>
                  </a:outerShdw>
                </a:effectLst>
                <a:latin typeface="Arial" charset="0"/>
              </a:rPr>
              <a:t>stimuli</a:t>
            </a:r>
            <a:r>
              <a:rPr lang="en-US" altLang="en-US" sz="3200" i="1" dirty="0">
                <a:solidFill>
                  <a:schemeClr val="hlink"/>
                </a:solidFill>
                <a:effectLst>
                  <a:outerShdw blurRad="38100" dist="38100" dir="2700000" algn="tl">
                    <a:srgbClr val="000000"/>
                  </a:outerShdw>
                </a:effectLst>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5364"/>
                                        </p:tgtEl>
                                        <p:attrNameLst>
                                          <p:attrName>style.visibility</p:attrName>
                                        </p:attrNameLst>
                                      </p:cBhvr>
                                      <p:to>
                                        <p:strVal val="visible"/>
                                      </p:to>
                                    </p:set>
                                  </p:childTnLst>
                                </p:cTn>
                              </p:par>
                            </p:childTnLst>
                          </p:cTn>
                        </p:par>
                        <p:par>
                          <p:cTn id="15" fill="hold" nodeType="afterGroup">
                            <p:stCondLst>
                              <p:cond delay="3700"/>
                            </p:stCondLst>
                            <p:childTnLst>
                              <p:par>
                                <p:cTn id="16" presetID="37" presetClass="entr" presetSubtype="0" fill="hold" grpId="0" nodeType="afterEffect">
                                  <p:stCondLst>
                                    <p:cond delay="0"/>
                                  </p:stCondLst>
                                  <p:childTnLst>
                                    <p:set>
                                      <p:cBhvr>
                                        <p:cTn id="17" dur="1" fill="hold">
                                          <p:stCondLst>
                                            <p:cond delay="0"/>
                                          </p:stCondLst>
                                        </p:cTn>
                                        <p:tgtEl>
                                          <p:spTgt spid="15363"/>
                                        </p:tgtEl>
                                        <p:attrNameLst>
                                          <p:attrName>style.visibility</p:attrName>
                                        </p:attrNameLst>
                                      </p:cBhvr>
                                      <p:to>
                                        <p:strVal val="visible"/>
                                      </p:to>
                                    </p:set>
                                    <p:animEffect transition="in" filter="fade">
                                      <p:cBhvr>
                                        <p:cTn id="18" dur="2000"/>
                                        <p:tgtEl>
                                          <p:spTgt spid="15363"/>
                                        </p:tgtEl>
                                      </p:cBhvr>
                                    </p:animEffect>
                                    <p:anim calcmode="lin" valueType="num">
                                      <p:cBhvr>
                                        <p:cTn id="19" dur="2000" fill="hold"/>
                                        <p:tgtEl>
                                          <p:spTgt spid="15363"/>
                                        </p:tgtEl>
                                        <p:attrNameLst>
                                          <p:attrName>ppt_x</p:attrName>
                                        </p:attrNameLst>
                                      </p:cBhvr>
                                      <p:tavLst>
                                        <p:tav tm="0">
                                          <p:val>
                                            <p:strVal val="#ppt_x"/>
                                          </p:val>
                                        </p:tav>
                                        <p:tav tm="100000">
                                          <p:val>
                                            <p:strVal val="#ppt_x"/>
                                          </p:val>
                                        </p:tav>
                                      </p:tavLst>
                                    </p:anim>
                                    <p:anim calcmode="lin" valueType="num">
                                      <p:cBhvr>
                                        <p:cTn id="20" dur="1800" decel="100000" fill="hold"/>
                                        <p:tgtEl>
                                          <p:spTgt spid="1536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536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animBg="1"/>
      <p:bldP spid="15364" grpId="0" autoUpdateAnimBg="0"/>
      <p:bldP spid="153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718560" y="1981200"/>
            <a:ext cx="16002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smtClean="0">
                <a:solidFill>
                  <a:srgbClr val="FFCC99"/>
                </a:solidFill>
                <a:effectLst>
                  <a:outerShdw blurRad="38100" dist="38100" dir="2700000" algn="tl">
                    <a:srgbClr val="000000"/>
                  </a:outerShdw>
                </a:effectLst>
              </a:rPr>
              <a:t>3 for 100</a:t>
            </a:r>
            <a:endParaRPr lang="en-US" altLang="en-US" sz="2000" i="1" dirty="0">
              <a:solidFill>
                <a:srgbClr val="FFCC99"/>
              </a:solidFill>
              <a:effectLst>
                <a:outerShdw blurRad="38100" dist="38100" dir="2700000" algn="tl">
                  <a:srgbClr val="000000"/>
                </a:outerShdw>
              </a:effectLst>
            </a:endParaRPr>
          </a:p>
        </p:txBody>
      </p:sp>
      <p:sp>
        <p:nvSpPr>
          <p:cNvPr id="1638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Text Box 4"/>
          <p:cNvSpPr txBox="1">
            <a:spLocks noChangeArrowheads="1"/>
          </p:cNvSpPr>
          <p:nvPr/>
        </p:nvSpPr>
        <p:spPr bwMode="auto">
          <a:xfrm>
            <a:off x="1943100" y="4419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Operant</a:t>
            </a:r>
            <a:r>
              <a:rPr lang="en-US" altLang="en-US" sz="3200" i="1" dirty="0">
                <a:solidFill>
                  <a:srgbClr val="FFCC99"/>
                </a:solidFill>
                <a:effectLst>
                  <a:outerShdw blurRad="38100" dist="38100" dir="2700000" algn="tl">
                    <a:srgbClr val="000000"/>
                  </a:outerShdw>
                </a:effectLst>
                <a:latin typeface="Arial" charset="0"/>
              </a:rPr>
              <a:t>?</a:t>
            </a:r>
            <a:r>
              <a:rPr lang="en-US" altLang="en-US" sz="3200" dirty="0" smtClean="0">
                <a:solidFill>
                  <a:srgbClr val="FFCC99"/>
                </a:solidFill>
                <a:latin typeface="Arial" charset="0"/>
              </a:rPr>
              <a:t> </a:t>
            </a:r>
            <a:endParaRPr lang="en-US" altLang="en-US" sz="3200" dirty="0">
              <a:solidFill>
                <a:srgbClr val="FFCC99"/>
              </a:solidFill>
              <a:latin typeface="Arial" charset="0"/>
            </a:endParaRPr>
          </a:p>
        </p:txBody>
      </p:sp>
      <p:sp>
        <p:nvSpPr>
          <p:cNvPr id="16389" name="Rectangle 5"/>
          <p:cNvSpPr>
            <a:spLocks noChangeArrowheads="1"/>
          </p:cNvSpPr>
          <p:nvPr/>
        </p:nvSpPr>
        <p:spPr bwMode="auto">
          <a:xfrm>
            <a:off x="152400" y="2621340"/>
            <a:ext cx="8991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l">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 conditioning is </a:t>
            </a:r>
            <a:r>
              <a:rPr lang="en-US" altLang="en-US" sz="3200" i="1" dirty="0">
                <a:solidFill>
                  <a:schemeClr val="hlink"/>
                </a:solidFill>
                <a:effectLst>
                  <a:outerShdw blurRad="38100" dist="38100" dir="2700000" algn="tl">
                    <a:srgbClr val="000000"/>
                  </a:outerShdw>
                </a:effectLst>
                <a:latin typeface="Arial" charset="0"/>
              </a:rPr>
              <a:t>the learning of voluntary behavior through the effects of pleasant and unpleasant consequences to </a:t>
            </a:r>
            <a:r>
              <a:rPr lang="en-US" altLang="en-US" sz="3200" i="1" dirty="0" smtClean="0">
                <a:solidFill>
                  <a:schemeClr val="hlink"/>
                </a:solidFill>
                <a:effectLst>
                  <a:outerShdw blurRad="38100" dist="38100" dir="2700000" algn="tl">
                    <a:srgbClr val="000000"/>
                  </a:outerShdw>
                </a:effectLst>
                <a:latin typeface="Arial" charset="0"/>
              </a:rPr>
              <a:t>responses</a:t>
            </a:r>
            <a:r>
              <a:rPr lang="en-US" altLang="en-US" sz="3200" i="1" dirty="0">
                <a:solidFill>
                  <a:schemeClr val="hlink"/>
                </a:solidFill>
                <a:effectLst>
                  <a:outerShdw blurRad="38100" dist="38100" dir="2700000" algn="tl">
                    <a:srgbClr val="000000"/>
                  </a:outerShdw>
                </a:effectLst>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6388"/>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6387"/>
                                        </p:tgtEl>
                                        <p:attrNameLst>
                                          <p:attrName>style.visibility</p:attrName>
                                        </p:attrNameLst>
                                      </p:cBhvr>
                                      <p:to>
                                        <p:strVal val="visible"/>
                                      </p:to>
                                    </p:set>
                                    <p:animEffect transition="in" filter="fade">
                                      <p:cBhvr>
                                        <p:cTn id="18" dur="2000"/>
                                        <p:tgtEl>
                                          <p:spTgt spid="16387"/>
                                        </p:tgtEl>
                                      </p:cBhvr>
                                    </p:animEffect>
                                    <p:anim calcmode="lin" valueType="num">
                                      <p:cBhvr>
                                        <p:cTn id="19" dur="2000" fill="hold"/>
                                        <p:tgtEl>
                                          <p:spTgt spid="16387"/>
                                        </p:tgtEl>
                                        <p:attrNameLst>
                                          <p:attrName>ppt_x</p:attrName>
                                        </p:attrNameLst>
                                      </p:cBhvr>
                                      <p:tavLst>
                                        <p:tav tm="0">
                                          <p:val>
                                            <p:strVal val="#ppt_x"/>
                                          </p:val>
                                        </p:tav>
                                        <p:tav tm="100000">
                                          <p:val>
                                            <p:strVal val="#ppt_x"/>
                                          </p:val>
                                        </p:tav>
                                      </p:tavLst>
                                    </p:anim>
                                    <p:anim calcmode="lin" valueType="num">
                                      <p:cBhvr>
                                        <p:cTn id="20" dur="1800" decel="100000" fill="hold"/>
                                        <p:tgtEl>
                                          <p:spTgt spid="1638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638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animBg="1"/>
      <p:bldP spid="16388" grpId="0" autoUpdateAnimBg="0"/>
      <p:bldP spid="163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714750" y="533400"/>
            <a:ext cx="17145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200</a:t>
            </a:r>
          </a:p>
        </p:txBody>
      </p:sp>
      <p:sp>
        <p:nvSpPr>
          <p:cNvPr id="1741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Text Box 4"/>
          <p:cNvSpPr txBox="1">
            <a:spLocks noChangeArrowheads="1"/>
          </p:cNvSpPr>
          <p:nvPr/>
        </p:nvSpPr>
        <p:spPr bwMode="auto">
          <a:xfrm>
            <a:off x="1981200" y="5354002"/>
            <a:ext cx="5181600" cy="5794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instrumental</a:t>
            </a:r>
            <a:r>
              <a:rPr lang="en-US" altLang="en-US" sz="3200" i="1" dirty="0">
                <a:solidFill>
                  <a:srgbClr val="FFCC99"/>
                </a:solidFill>
                <a:effectLst>
                  <a:outerShdw blurRad="38100" dist="38100" dir="2700000" algn="tl">
                    <a:srgbClr val="000000"/>
                  </a:outerShdw>
                </a:effectLst>
                <a:latin typeface="Arial" charset="0"/>
              </a:rPr>
              <a:t>?</a:t>
            </a:r>
          </a:p>
        </p:txBody>
      </p:sp>
      <p:sp>
        <p:nvSpPr>
          <p:cNvPr id="24611" name="Text Box 1059"/>
          <p:cNvSpPr txBox="1">
            <a:spLocks noChangeArrowheads="1"/>
          </p:cNvSpPr>
          <p:nvPr/>
        </p:nvSpPr>
        <p:spPr bwMode="auto">
          <a:xfrm>
            <a:off x="380999" y="1143000"/>
            <a:ext cx="8534401" cy="403187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71842" dir="2700000" algn="ctr" rotWithShape="0">
                    <a:schemeClr val="folHlink">
                      <a:alpha val="50000"/>
                    </a:schemeClr>
                  </a:outerShdw>
                </a:effectLst>
              </a14:hiddenEffects>
            </a:ext>
          </a:extLst>
        </p:spPr>
        <p:txBody>
          <a:bodyPr wrap="square">
            <a:spAutoFit/>
          </a:bodyPr>
          <a:lstStyle/>
          <a:p>
            <a:pPr algn="l">
              <a:spcBef>
                <a:spcPct val="50000"/>
              </a:spcBef>
            </a:pPr>
            <a:r>
              <a:rPr lang="en-US" altLang="en-US" sz="3200" i="1" dirty="0">
                <a:solidFill>
                  <a:schemeClr val="hlink"/>
                </a:solidFill>
                <a:effectLst>
                  <a:outerShdw blurRad="38100" dist="38100" dir="2700000" algn="tl">
                    <a:srgbClr val="000000"/>
                  </a:outerShdw>
                </a:effectLst>
                <a:latin typeface="Arial" charset="0"/>
              </a:rPr>
              <a:t>Operant conditioning (a.k.a. </a:t>
            </a:r>
            <a:r>
              <a:rPr lang="en-US" altLang="en-US" sz="3200" i="1" dirty="0" smtClean="0">
                <a:solidFill>
                  <a:schemeClr val="hlink"/>
                </a:solidFill>
                <a:effectLst>
                  <a:outerShdw blurRad="38100" dist="38100" dir="2700000" algn="tl">
                    <a:srgbClr val="000000"/>
                  </a:outerShdw>
                </a:effectLst>
                <a:latin typeface="Arial" charset="0"/>
              </a:rPr>
              <a:t>“____________ </a:t>
            </a:r>
            <a:r>
              <a:rPr lang="en-US" altLang="en-US" sz="3200" i="1" dirty="0">
                <a:solidFill>
                  <a:schemeClr val="hlink"/>
                </a:solidFill>
                <a:effectLst>
                  <a:outerShdw blurRad="38100" dist="38100" dir="2700000" algn="tl">
                    <a:srgbClr val="000000"/>
                  </a:outerShdw>
                </a:effectLst>
                <a:latin typeface="Arial" charset="0"/>
              </a:rPr>
              <a:t> conditioning") is a type of learning in which (a) the strength of a behavior is modified by the behavior's consequences, such as reward or punishment, and (b) the behavior is controlled by antecedents called "discriminative stimuli" which come to signal those consequences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46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7412"/>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7411"/>
                                        </p:tgtEl>
                                        <p:attrNameLst>
                                          <p:attrName>style.visibility</p:attrName>
                                        </p:attrNameLst>
                                      </p:cBhvr>
                                      <p:to>
                                        <p:strVal val="visible"/>
                                      </p:to>
                                    </p:set>
                                    <p:animEffect transition="in" filter="fade">
                                      <p:cBhvr>
                                        <p:cTn id="18" dur="2000"/>
                                        <p:tgtEl>
                                          <p:spTgt spid="17411"/>
                                        </p:tgtEl>
                                      </p:cBhvr>
                                    </p:animEffect>
                                    <p:anim calcmode="lin" valueType="num">
                                      <p:cBhvr>
                                        <p:cTn id="19" dur="2000" fill="hold"/>
                                        <p:tgtEl>
                                          <p:spTgt spid="17411"/>
                                        </p:tgtEl>
                                        <p:attrNameLst>
                                          <p:attrName>ppt_x</p:attrName>
                                        </p:attrNameLst>
                                      </p:cBhvr>
                                      <p:tavLst>
                                        <p:tav tm="0">
                                          <p:val>
                                            <p:strVal val="#ppt_x"/>
                                          </p:val>
                                        </p:tav>
                                        <p:tav tm="100000">
                                          <p:val>
                                            <p:strVal val="#ppt_x"/>
                                          </p:val>
                                        </p:tav>
                                      </p:tavLst>
                                    </p:anim>
                                    <p:anim calcmode="lin" valueType="num">
                                      <p:cBhvr>
                                        <p:cTn id="20" dur="1800" decel="100000" fill="hold"/>
                                        <p:tgtEl>
                                          <p:spTgt spid="1741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74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animBg="1"/>
      <p:bldP spid="17412" grpId="0"/>
      <p:bldP spid="246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19500" y="1524000"/>
            <a:ext cx="19050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300</a:t>
            </a:r>
          </a:p>
        </p:txBody>
      </p:sp>
      <p:sp>
        <p:nvSpPr>
          <p:cNvPr id="1843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Text Box 4"/>
          <p:cNvSpPr txBox="1">
            <a:spLocks noChangeArrowheads="1"/>
          </p:cNvSpPr>
          <p:nvPr/>
        </p:nvSpPr>
        <p:spPr bwMode="auto">
          <a:xfrm>
            <a:off x="1981200" y="4449762"/>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t>
            </a:r>
            <a:r>
              <a:rPr lang="en-US" altLang="en-US" sz="3200" i="1" dirty="0" smtClean="0">
                <a:solidFill>
                  <a:srgbClr val="FFCC99"/>
                </a:solidFill>
                <a:effectLst>
                  <a:outerShdw blurRad="38100" dist="38100" dir="2700000" algn="tl">
                    <a:srgbClr val="000000"/>
                  </a:outerShdw>
                </a:effectLst>
                <a:latin typeface="Arial" charset="0"/>
              </a:rPr>
              <a:t>is </a:t>
            </a:r>
            <a:r>
              <a:rPr lang="en-US" altLang="en-US" sz="3200" i="1" dirty="0" smtClean="0">
                <a:solidFill>
                  <a:srgbClr val="66FF99"/>
                </a:solidFill>
                <a:effectLst>
                  <a:outerShdw blurRad="38100" dist="38100" dir="2700000" algn="tl">
                    <a:srgbClr val="000000"/>
                  </a:outerShdw>
                </a:effectLst>
                <a:latin typeface="Arial" charset="0"/>
              </a:rPr>
              <a:t>secondary</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8437" name="Text Box 5"/>
          <p:cNvSpPr txBox="1">
            <a:spLocks noChangeArrowheads="1"/>
          </p:cNvSpPr>
          <p:nvPr/>
        </p:nvSpPr>
        <p:spPr bwMode="auto">
          <a:xfrm>
            <a:off x="571500" y="2083177"/>
            <a:ext cx="8001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 reinforcer</a:t>
            </a:r>
            <a:r>
              <a:rPr lang="en-US" altLang="en-US" sz="3200" i="1" dirty="0">
                <a:solidFill>
                  <a:schemeClr val="hlink"/>
                </a:solidFill>
                <a:effectLst>
                  <a:outerShdw blurRad="38100" dist="38100" dir="2700000" algn="tl">
                    <a:srgbClr val="000000"/>
                  </a:outerShdw>
                </a:effectLst>
                <a:latin typeface="Arial" charset="0"/>
              </a:rPr>
              <a:t>: any reinforcer that becomes reinforcing after being paired with a primary reinforcer, such as praise, tokens, or gold </a:t>
            </a:r>
            <a:r>
              <a:rPr lang="en-US" altLang="en-US" sz="3200" i="1" dirty="0" smtClean="0">
                <a:solidFill>
                  <a:schemeClr val="hlink"/>
                </a:solidFill>
                <a:effectLst>
                  <a:outerShdw blurRad="38100" dist="38100" dir="2700000" algn="tl">
                    <a:srgbClr val="000000"/>
                  </a:outerShdw>
                </a:effectLst>
                <a:latin typeface="Arial" charset="0"/>
              </a:rPr>
              <a:t>stars.</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8436"/>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fade">
                                      <p:cBhvr>
                                        <p:cTn id="18" dur="2000"/>
                                        <p:tgtEl>
                                          <p:spTgt spid="18435"/>
                                        </p:tgtEl>
                                      </p:cBhvr>
                                    </p:animEffect>
                                    <p:anim calcmode="lin" valueType="num">
                                      <p:cBhvr>
                                        <p:cTn id="19" dur="2000" fill="hold"/>
                                        <p:tgtEl>
                                          <p:spTgt spid="18435"/>
                                        </p:tgtEl>
                                        <p:attrNameLst>
                                          <p:attrName>ppt_x</p:attrName>
                                        </p:attrNameLst>
                                      </p:cBhvr>
                                      <p:tavLst>
                                        <p:tav tm="0">
                                          <p:val>
                                            <p:strVal val="#ppt_x"/>
                                          </p:val>
                                        </p:tav>
                                        <p:tav tm="100000">
                                          <p:val>
                                            <p:strVal val="#ppt_x"/>
                                          </p:val>
                                        </p:tav>
                                      </p:tavLst>
                                    </p:anim>
                                    <p:anim calcmode="lin" valueType="num">
                                      <p:cBhvr>
                                        <p:cTn id="20" dur="1800" decel="100000" fill="hold"/>
                                        <p:tgtEl>
                                          <p:spTgt spid="1843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84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animBg="1"/>
      <p:bldP spid="18436" grpId="0" autoUpdateAnimBg="0"/>
      <p:bldP spid="184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733800" y="1752600"/>
            <a:ext cx="17526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400 </a:t>
            </a:r>
          </a:p>
        </p:txBody>
      </p:sp>
      <p:sp>
        <p:nvSpPr>
          <p:cNvPr id="1945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 name="Text Box 4"/>
          <p:cNvSpPr txBox="1">
            <a:spLocks noChangeArrowheads="1"/>
          </p:cNvSpPr>
          <p:nvPr/>
        </p:nvSpPr>
        <p:spPr bwMode="auto">
          <a:xfrm>
            <a:off x="1181100" y="4489041"/>
            <a:ext cx="6781800" cy="5847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partial reinforcement</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9461" name="Text Box 5"/>
          <p:cNvSpPr txBox="1">
            <a:spLocks noChangeArrowheads="1"/>
          </p:cNvSpPr>
          <p:nvPr/>
        </p:nvSpPr>
        <p:spPr bwMode="auto">
          <a:xfrm>
            <a:off x="190500" y="2426938"/>
            <a:ext cx="8763000" cy="206210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The _______ _______ effect describes a  </a:t>
            </a:r>
            <a:r>
              <a:rPr lang="en-US" altLang="en-US" sz="3200" i="1" dirty="0">
                <a:solidFill>
                  <a:schemeClr val="hlink"/>
                </a:solidFill>
                <a:effectLst>
                  <a:outerShdw blurRad="38100" dist="38100" dir="2700000" algn="tl">
                    <a:srgbClr val="000000"/>
                  </a:outerShdw>
                </a:effectLst>
                <a:latin typeface="Arial" charset="0"/>
              </a:rPr>
              <a:t>response that is reinforced after </a:t>
            </a:r>
            <a:r>
              <a:rPr lang="en-US" altLang="en-US" sz="3200" i="1" dirty="0" smtClean="0">
                <a:solidFill>
                  <a:schemeClr val="hlink"/>
                </a:solidFill>
                <a:effectLst>
                  <a:outerShdw blurRad="38100" dist="38100" dir="2700000" algn="tl">
                    <a:srgbClr val="000000"/>
                  </a:outerShdw>
                </a:effectLst>
                <a:latin typeface="Arial" charset="0"/>
              </a:rPr>
              <a:t>some - but </a:t>
            </a:r>
            <a:r>
              <a:rPr lang="en-US" altLang="en-US" sz="3200" i="1" dirty="0">
                <a:solidFill>
                  <a:schemeClr val="hlink"/>
                </a:solidFill>
                <a:effectLst>
                  <a:outerShdw blurRad="38100" dist="38100" dir="2700000" algn="tl">
                    <a:srgbClr val="000000"/>
                  </a:outerShdw>
                </a:effectLst>
                <a:latin typeface="Arial" charset="0"/>
              </a:rPr>
              <a:t>not </a:t>
            </a:r>
            <a:r>
              <a:rPr lang="en-US" altLang="en-US" sz="3200" i="1" dirty="0" smtClean="0">
                <a:solidFill>
                  <a:schemeClr val="hlink"/>
                </a:solidFill>
                <a:effectLst>
                  <a:outerShdw blurRad="38100" dist="38100" dir="2700000" algn="tl">
                    <a:srgbClr val="000000"/>
                  </a:outerShdw>
                </a:effectLst>
                <a:latin typeface="Arial" charset="0"/>
              </a:rPr>
              <a:t>all - correct </a:t>
            </a:r>
            <a:r>
              <a:rPr lang="en-US" altLang="en-US" sz="3200" i="1" dirty="0">
                <a:solidFill>
                  <a:schemeClr val="hlink"/>
                </a:solidFill>
                <a:effectLst>
                  <a:outerShdw blurRad="38100" dist="38100" dir="2700000" algn="tl">
                    <a:srgbClr val="000000"/>
                  </a:outerShdw>
                </a:effectLst>
                <a:latin typeface="Arial" charset="0"/>
              </a:rPr>
              <a:t>responses </a:t>
            </a:r>
            <a:r>
              <a:rPr lang="en-US" altLang="en-US" sz="3200" i="1" dirty="0" smtClean="0">
                <a:solidFill>
                  <a:schemeClr val="hlink"/>
                </a:solidFill>
                <a:effectLst>
                  <a:outerShdw blurRad="38100" dist="38100" dir="2700000" algn="tl">
                    <a:srgbClr val="000000"/>
                  </a:outerShdw>
                </a:effectLst>
                <a:latin typeface="Arial" charset="0"/>
              </a:rPr>
              <a:t>and tends </a:t>
            </a:r>
            <a:r>
              <a:rPr lang="en-US" altLang="en-US" sz="3200" i="1" dirty="0">
                <a:solidFill>
                  <a:schemeClr val="hlink"/>
                </a:solidFill>
                <a:effectLst>
                  <a:outerShdw blurRad="38100" dist="38100" dir="2700000" algn="tl">
                    <a:srgbClr val="000000"/>
                  </a:outerShdw>
                </a:effectLst>
                <a:latin typeface="Arial" charset="0"/>
              </a:rPr>
              <a:t>to be very resistant to </a:t>
            </a:r>
            <a:r>
              <a:rPr lang="en-US" altLang="en-US" sz="3200" i="1" dirty="0" smtClean="0">
                <a:solidFill>
                  <a:schemeClr val="hlink"/>
                </a:solidFill>
                <a:effectLst>
                  <a:outerShdw blurRad="38100" dist="38100" dir="2700000" algn="tl">
                    <a:srgbClr val="000000"/>
                  </a:outerShdw>
                </a:effectLst>
                <a:latin typeface="Arial" charset="0"/>
              </a:rPr>
              <a:t>extinction.</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9460"/>
                                        </p:tgtEl>
                                        <p:attrNameLst>
                                          <p:attrName>style.visibility</p:attrName>
                                        </p:attrNameLst>
                                      </p:cBhvr>
                                      <p:to>
                                        <p:strVal val="visible"/>
                                      </p:to>
                                    </p:set>
                                  </p:childTnLst>
                                </p:cTn>
                              </p:par>
                            </p:childTnLst>
                          </p:cTn>
                        </p:par>
                        <p:par>
                          <p:cTn id="15" fill="hold" nodeType="afterGroup">
                            <p:stCondLst>
                              <p:cond delay="1601"/>
                            </p:stCondLst>
                            <p:childTnLst>
                              <p:par>
                                <p:cTn id="16" presetID="37" presetClass="entr" presetSubtype="0" fill="hold" grpId="0" nodeType="afterEffect">
                                  <p:stCondLst>
                                    <p:cond delay="0"/>
                                  </p:stCondLst>
                                  <p:childTnLst>
                                    <p:set>
                                      <p:cBhvr>
                                        <p:cTn id="17" dur="1" fill="hold">
                                          <p:stCondLst>
                                            <p:cond delay="0"/>
                                          </p:stCondLst>
                                        </p:cTn>
                                        <p:tgtEl>
                                          <p:spTgt spid="19459"/>
                                        </p:tgtEl>
                                        <p:attrNameLst>
                                          <p:attrName>style.visibility</p:attrName>
                                        </p:attrNameLst>
                                      </p:cBhvr>
                                      <p:to>
                                        <p:strVal val="visible"/>
                                      </p:to>
                                    </p:set>
                                    <p:animEffect transition="in" filter="fade">
                                      <p:cBhvr>
                                        <p:cTn id="18" dur="2000"/>
                                        <p:tgtEl>
                                          <p:spTgt spid="19459"/>
                                        </p:tgtEl>
                                      </p:cBhvr>
                                    </p:animEffect>
                                    <p:anim calcmode="lin" valueType="num">
                                      <p:cBhvr>
                                        <p:cTn id="19" dur="2000" fill="hold"/>
                                        <p:tgtEl>
                                          <p:spTgt spid="19459"/>
                                        </p:tgtEl>
                                        <p:attrNameLst>
                                          <p:attrName>ppt_x</p:attrName>
                                        </p:attrNameLst>
                                      </p:cBhvr>
                                      <p:tavLst>
                                        <p:tav tm="0">
                                          <p:val>
                                            <p:strVal val="#ppt_x"/>
                                          </p:val>
                                        </p:tav>
                                        <p:tav tm="100000">
                                          <p:val>
                                            <p:strVal val="#ppt_x"/>
                                          </p:val>
                                        </p:tav>
                                      </p:tavLst>
                                    </p:anim>
                                    <p:anim calcmode="lin" valueType="num">
                                      <p:cBhvr>
                                        <p:cTn id="20" dur="1800" decel="100000" fill="hold"/>
                                        <p:tgtEl>
                                          <p:spTgt spid="1945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94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animBg="1"/>
      <p:bldP spid="19460" grpId="0"/>
      <p:bldP spid="194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406140" y="6027933"/>
            <a:ext cx="23622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500</a:t>
            </a:r>
          </a:p>
        </p:txBody>
      </p:sp>
      <p:sp>
        <p:nvSpPr>
          <p:cNvPr id="2048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Text Box 4"/>
          <p:cNvSpPr txBox="1">
            <a:spLocks noChangeArrowheads="1"/>
          </p:cNvSpPr>
          <p:nvPr/>
        </p:nvSpPr>
        <p:spPr bwMode="auto">
          <a:xfrm>
            <a:off x="1710690" y="4479456"/>
            <a:ext cx="5753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Instinctive drift</a:t>
            </a:r>
            <a:r>
              <a:rPr lang="en-US" altLang="en-US" sz="3200" i="1" dirty="0">
                <a:solidFill>
                  <a:srgbClr val="FFCC99"/>
                </a:solidFill>
                <a:effectLst>
                  <a:outerShdw blurRad="38100" dist="38100" dir="2700000" algn="tl">
                    <a:srgbClr val="000000"/>
                  </a:outerShdw>
                </a:effectLst>
                <a:latin typeface="Arial" charset="0"/>
              </a:rPr>
              <a:t>?</a:t>
            </a:r>
          </a:p>
        </p:txBody>
      </p:sp>
      <p:sp>
        <p:nvSpPr>
          <p:cNvPr id="20485" name="Text Box 5"/>
          <p:cNvSpPr txBox="1">
            <a:spLocks noChangeArrowheads="1"/>
          </p:cNvSpPr>
          <p:nvPr/>
        </p:nvSpPr>
        <p:spPr bwMode="auto">
          <a:xfrm>
            <a:off x="382589" y="2712840"/>
            <a:ext cx="837882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 _____: </a:t>
            </a:r>
            <a:r>
              <a:rPr lang="en-US" altLang="en-US" sz="3200" i="1" dirty="0">
                <a:solidFill>
                  <a:schemeClr val="hlink"/>
                </a:solidFill>
                <a:effectLst>
                  <a:outerShdw blurRad="38100" dist="38100" dir="2700000" algn="tl">
                    <a:srgbClr val="000000"/>
                  </a:outerShdw>
                </a:effectLst>
                <a:latin typeface="Arial" charset="0"/>
              </a:rPr>
              <a:t>tendency for an animal’s behavior to revert to genetically controlled </a:t>
            </a:r>
            <a:r>
              <a:rPr lang="en-US" altLang="en-US" sz="3200" i="1" dirty="0" smtClean="0">
                <a:solidFill>
                  <a:schemeClr val="hlink"/>
                </a:solidFill>
                <a:effectLst>
                  <a:outerShdw blurRad="38100" dist="38100" dir="2700000" algn="tl">
                    <a:srgbClr val="000000"/>
                  </a:outerShdw>
                </a:effectLst>
                <a:latin typeface="Arial" charset="0"/>
              </a:rPr>
              <a:t>patterns.</a:t>
            </a:r>
            <a:endParaRPr lang="en-US" altLang="en-US" sz="3200" i="1" dirty="0">
              <a:solidFill>
                <a:schemeClr val="hlink"/>
              </a:solidFill>
              <a:effectLst>
                <a:outerShdw blurRad="38100" dist="38100" dir="2700000" algn="tl">
                  <a:srgbClr val="000000"/>
                </a:outerShdw>
              </a:effectLst>
              <a:latin typeface="Arial" charset="0"/>
            </a:endParaRPr>
          </a:p>
        </p:txBody>
      </p:sp>
      <p:sp>
        <p:nvSpPr>
          <p:cNvPr id="2" name="AutoShape 2" descr="Image result for Instinctive dri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Instinctive drif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34338"/>
          <a:stretch/>
        </p:blipFill>
        <p:spPr bwMode="auto">
          <a:xfrm>
            <a:off x="2905144" y="312738"/>
            <a:ext cx="3333714" cy="2188968"/>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0484"/>
                                        </p:tgtEl>
                                        <p:attrNameLst>
                                          <p:attrName>style.visibility</p:attrName>
                                        </p:attrNameLst>
                                      </p:cBhvr>
                                      <p:to>
                                        <p:strVal val="visible"/>
                                      </p:to>
                                    </p:set>
                                  </p:childTnLst>
                                </p:cTn>
                              </p:par>
                            </p:childTnLst>
                          </p:cTn>
                        </p:par>
                        <p:par>
                          <p:cTn id="15" fill="hold" nodeType="afterGroup">
                            <p:stCondLst>
                              <p:cond delay="1601"/>
                            </p:stCondLst>
                            <p:childTnLst>
                              <p:par>
                                <p:cTn id="16" presetID="37" presetClass="entr" presetSubtype="0" fill="hold" grpId="0" nodeType="afterEffect">
                                  <p:stCondLst>
                                    <p:cond delay="0"/>
                                  </p:stCondLst>
                                  <p:childTnLst>
                                    <p:set>
                                      <p:cBhvr>
                                        <p:cTn id="17" dur="1" fill="hold">
                                          <p:stCondLst>
                                            <p:cond delay="0"/>
                                          </p:stCondLst>
                                        </p:cTn>
                                        <p:tgtEl>
                                          <p:spTgt spid="20483"/>
                                        </p:tgtEl>
                                        <p:attrNameLst>
                                          <p:attrName>style.visibility</p:attrName>
                                        </p:attrNameLst>
                                      </p:cBhvr>
                                      <p:to>
                                        <p:strVal val="visible"/>
                                      </p:to>
                                    </p:set>
                                    <p:animEffect transition="in" filter="fade">
                                      <p:cBhvr>
                                        <p:cTn id="18" dur="2000"/>
                                        <p:tgtEl>
                                          <p:spTgt spid="20483"/>
                                        </p:tgtEl>
                                      </p:cBhvr>
                                    </p:animEffect>
                                    <p:anim calcmode="lin" valueType="num">
                                      <p:cBhvr>
                                        <p:cTn id="19" dur="2000" fill="hold"/>
                                        <p:tgtEl>
                                          <p:spTgt spid="20483"/>
                                        </p:tgtEl>
                                        <p:attrNameLst>
                                          <p:attrName>ppt_x</p:attrName>
                                        </p:attrNameLst>
                                      </p:cBhvr>
                                      <p:tavLst>
                                        <p:tav tm="0">
                                          <p:val>
                                            <p:strVal val="#ppt_x"/>
                                          </p:val>
                                        </p:tav>
                                        <p:tav tm="100000">
                                          <p:val>
                                            <p:strVal val="#ppt_x"/>
                                          </p:val>
                                        </p:tav>
                                      </p:tavLst>
                                    </p:anim>
                                    <p:anim calcmode="lin" valueType="num">
                                      <p:cBhvr>
                                        <p:cTn id="20" dur="1800" decel="100000" fill="hold"/>
                                        <p:tgtEl>
                                          <p:spTgt spid="2048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048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animBg="1"/>
      <p:bldP spid="20484" grpId="0" autoUpdateAnimBg="0"/>
      <p:bldP spid="204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17520" y="762000"/>
            <a:ext cx="30480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100</a:t>
            </a:r>
          </a:p>
        </p:txBody>
      </p:sp>
      <p:sp>
        <p:nvSpPr>
          <p:cNvPr id="21509" name="Text Box 5"/>
          <p:cNvSpPr txBox="1">
            <a:spLocks noChangeArrowheads="1"/>
          </p:cNvSpPr>
          <p:nvPr/>
        </p:nvSpPr>
        <p:spPr bwMode="auto">
          <a:xfrm>
            <a:off x="1988820" y="5455920"/>
            <a:ext cx="510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rgbClr val="FFCC99"/>
                </a:solidFill>
                <a:effectLst>
                  <a:outerShdw blurRad="38100" dist="38100" dir="2700000" algn="tl">
                    <a:srgbClr val="000000"/>
                  </a:outerShdw>
                </a:effectLst>
                <a:latin typeface="Arial" charset="0"/>
              </a:rPr>
              <a:t>Who </a:t>
            </a:r>
            <a:r>
              <a:rPr lang="en-US" altLang="en-US" sz="3200" i="1" dirty="0">
                <a:solidFill>
                  <a:srgbClr val="FFCC99"/>
                </a:solidFill>
                <a:effectLst>
                  <a:outerShdw blurRad="38100" dist="38100" dir="2700000" algn="tl">
                    <a:srgbClr val="000000"/>
                  </a:outerShdw>
                </a:effectLst>
                <a:latin typeface="Arial" charset="0"/>
              </a:rPr>
              <a:t>is </a:t>
            </a:r>
            <a:r>
              <a:rPr lang="en-US" altLang="en-US" sz="3200" i="1" dirty="0">
                <a:solidFill>
                  <a:srgbClr val="66FF99"/>
                </a:solidFill>
                <a:effectLst>
                  <a:outerShdw blurRad="38100" dist="38100" dir="2700000" algn="tl">
                    <a:srgbClr val="000000"/>
                  </a:outerShdw>
                </a:effectLst>
                <a:latin typeface="Arial" charset="0"/>
              </a:rPr>
              <a:t>B. F. </a:t>
            </a:r>
            <a:r>
              <a:rPr lang="en-US" altLang="en-US" sz="3200" i="1" dirty="0" smtClean="0">
                <a:solidFill>
                  <a:srgbClr val="66FF99"/>
                </a:solidFill>
                <a:effectLst>
                  <a:outerShdw blurRad="38100" dist="38100" dir="2700000" algn="tl">
                    <a:srgbClr val="000000"/>
                  </a:outerShdw>
                </a:effectLst>
                <a:latin typeface="Arial" charset="0"/>
              </a:rPr>
              <a:t>Skinner</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150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Text Box 9"/>
          <p:cNvSpPr txBox="1">
            <a:spLocks noChangeArrowheads="1"/>
          </p:cNvSpPr>
          <p:nvPr/>
        </p:nvSpPr>
        <p:spPr bwMode="auto">
          <a:xfrm>
            <a:off x="266700" y="1439882"/>
            <a:ext cx="8610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l">
              <a:spcBef>
                <a:spcPct val="50000"/>
              </a:spcBef>
            </a:pPr>
            <a:r>
              <a:rPr lang="en-US" altLang="en-US" sz="2800" i="1" dirty="0" smtClean="0">
                <a:solidFill>
                  <a:schemeClr val="hlink"/>
                </a:solidFill>
                <a:effectLst>
                  <a:outerShdw blurRad="38100" dist="38100" dir="2700000" algn="tl">
                    <a:srgbClr val="000000"/>
                  </a:outerShdw>
                </a:effectLst>
                <a:latin typeface="Arial" charset="0"/>
              </a:rPr>
              <a:t>_____________ was </a:t>
            </a:r>
            <a:r>
              <a:rPr lang="en-US" altLang="en-US" sz="2800" i="1" dirty="0">
                <a:solidFill>
                  <a:schemeClr val="hlink"/>
                </a:solidFill>
                <a:effectLst>
                  <a:outerShdw blurRad="38100" dist="38100" dir="2700000" algn="tl">
                    <a:srgbClr val="000000"/>
                  </a:outerShdw>
                </a:effectLst>
                <a:latin typeface="Arial" charset="0"/>
              </a:rPr>
              <a:t>one of the most influential of American psychologists. A behaviorist, he developed the theory of operant conditioning -- the idea that behavior is determined by its consequences, be they reinforcements or punishments, which make it more or less likely that the behavior will occur again. Skinner believed that the only scientific approach to psychology was one that studied behaviors, not internal (subjective) mental </a:t>
            </a:r>
            <a:r>
              <a:rPr lang="en-US" altLang="en-US" sz="2800" i="1" dirty="0" smtClean="0">
                <a:solidFill>
                  <a:schemeClr val="hlink"/>
                </a:solidFill>
                <a:effectLst>
                  <a:outerShdw blurRad="38100" dist="38100" dir="2700000" algn="tl">
                    <a:srgbClr val="000000"/>
                  </a:outerShdw>
                </a:effectLst>
                <a:latin typeface="Arial" charset="0"/>
              </a:rPr>
              <a:t>processes.</a:t>
            </a:r>
            <a:endParaRPr lang="en-US" altLang="en-US" sz="28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15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1509"/>
                                        </p:tgtEl>
                                        <p:attrNameLst>
                                          <p:attrName>style.visibility</p:attrName>
                                        </p:attrNameLst>
                                      </p:cBhvr>
                                      <p:to>
                                        <p:strVal val="visible"/>
                                      </p:to>
                                    </p:set>
                                  </p:childTnLst>
                                </p:cTn>
                              </p:par>
                            </p:childTnLst>
                          </p:cTn>
                        </p:par>
                        <p:par>
                          <p:cTn id="15" fill="hold" nodeType="afterGroup">
                            <p:stCondLst>
                              <p:cond delay="2801"/>
                            </p:stCondLst>
                            <p:childTnLst>
                              <p:par>
                                <p:cTn id="16" presetID="37" presetClass="entr" presetSubtype="0" fill="hold" grpId="0" nodeType="afterEffect">
                                  <p:stCondLst>
                                    <p:cond delay="0"/>
                                  </p:stCondLst>
                                  <p:childTnLst>
                                    <p:set>
                                      <p:cBhvr>
                                        <p:cTn id="17" dur="1" fill="hold">
                                          <p:stCondLst>
                                            <p:cond delay="0"/>
                                          </p:stCondLst>
                                        </p:cTn>
                                        <p:tgtEl>
                                          <p:spTgt spid="21507"/>
                                        </p:tgtEl>
                                        <p:attrNameLst>
                                          <p:attrName>style.visibility</p:attrName>
                                        </p:attrNameLst>
                                      </p:cBhvr>
                                      <p:to>
                                        <p:strVal val="visible"/>
                                      </p:to>
                                    </p:set>
                                    <p:animEffect transition="in" filter="fade">
                                      <p:cBhvr>
                                        <p:cTn id="18" dur="2000"/>
                                        <p:tgtEl>
                                          <p:spTgt spid="21507"/>
                                        </p:tgtEl>
                                      </p:cBhvr>
                                    </p:animEffect>
                                    <p:anim calcmode="lin" valueType="num">
                                      <p:cBhvr>
                                        <p:cTn id="19" dur="2000" fill="hold"/>
                                        <p:tgtEl>
                                          <p:spTgt spid="21507"/>
                                        </p:tgtEl>
                                        <p:attrNameLst>
                                          <p:attrName>ppt_x</p:attrName>
                                        </p:attrNameLst>
                                      </p:cBhvr>
                                      <p:tavLst>
                                        <p:tav tm="0">
                                          <p:val>
                                            <p:strVal val="#ppt_x"/>
                                          </p:val>
                                        </p:tav>
                                        <p:tav tm="100000">
                                          <p:val>
                                            <p:strVal val="#ppt_x"/>
                                          </p:val>
                                        </p:tav>
                                      </p:tavLst>
                                    </p:anim>
                                    <p:anim calcmode="lin" valueType="num">
                                      <p:cBhvr>
                                        <p:cTn id="20" dur="1800" decel="100000" fill="hold"/>
                                        <p:tgtEl>
                                          <p:spTgt spid="2150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150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9" grpId="0" autoUpdateAnimBg="0"/>
      <p:bldP spid="21507" grpId="0" animBg="1"/>
      <p:bldP spid="215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971800" y="1828800"/>
            <a:ext cx="32004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200</a:t>
            </a:r>
          </a:p>
        </p:txBody>
      </p:sp>
      <p:sp>
        <p:nvSpPr>
          <p:cNvPr id="2253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Text Box 5"/>
          <p:cNvSpPr txBox="1">
            <a:spLocks noChangeArrowheads="1"/>
          </p:cNvSpPr>
          <p:nvPr/>
        </p:nvSpPr>
        <p:spPr bwMode="auto">
          <a:xfrm>
            <a:off x="2686050" y="4553932"/>
            <a:ext cx="3771900" cy="584775"/>
          </a:xfrm>
          <a:prstGeom prst="rect">
            <a:avLst/>
          </a:prstGeom>
          <a:noFill/>
          <a:ln>
            <a:noFill/>
          </a:ln>
          <a:effectLst/>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71842" dir="2700000" algn="ctr" rotWithShape="0">
                    <a:schemeClr val="folHlink">
                      <a:alpha val="50000"/>
                    </a:schemeClr>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Primary</a:t>
            </a:r>
            <a:r>
              <a:rPr lang="en-US" altLang="en-US" sz="3200" i="1" dirty="0">
                <a:solidFill>
                  <a:srgbClr val="FFCC99"/>
                </a:solidFill>
                <a:effectLst>
                  <a:outerShdw blurRad="38100" dist="38100" dir="2700000" algn="tl">
                    <a:srgbClr val="000000"/>
                  </a:outerShdw>
                </a:effectLst>
                <a:latin typeface="Arial" charset="0"/>
              </a:rPr>
              <a:t>?</a:t>
            </a:r>
          </a:p>
        </p:txBody>
      </p:sp>
      <p:sp>
        <p:nvSpPr>
          <p:cNvPr id="22542" name="Text Box 14"/>
          <p:cNvSpPr txBox="1">
            <a:spLocks noChangeArrowheads="1"/>
          </p:cNvSpPr>
          <p:nvPr/>
        </p:nvSpPr>
        <p:spPr bwMode="auto">
          <a:xfrm>
            <a:off x="123507" y="2644170"/>
            <a:ext cx="8990013" cy="1569660"/>
          </a:xfrm>
          <a:prstGeom prst="rect">
            <a:avLst/>
          </a:prstGeom>
          <a:noFill/>
          <a:ln>
            <a:noFill/>
          </a:ln>
          <a:effectLst/>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71842" dir="2700000" algn="ctr" rotWithShape="0">
                    <a:schemeClr val="folHlink">
                      <a:alpha val="50000"/>
                    </a:schemeClr>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  reinforcer</a:t>
            </a:r>
            <a:r>
              <a:rPr lang="en-US" altLang="en-US" sz="3200" i="1" dirty="0">
                <a:solidFill>
                  <a:schemeClr val="hlink"/>
                </a:solidFill>
                <a:effectLst>
                  <a:outerShdw blurRad="38100" dist="38100" dir="2700000" algn="tl">
                    <a:srgbClr val="000000"/>
                  </a:outerShdw>
                </a:effectLst>
                <a:latin typeface="Arial" charset="0"/>
              </a:rPr>
              <a:t>: any reinforcer that is naturally reinforcing by meeting a basic biological need, such as hunger, thirst, or touch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25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2533"/>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22531"/>
                                        </p:tgtEl>
                                        <p:attrNameLst>
                                          <p:attrName>style.visibility</p:attrName>
                                        </p:attrNameLst>
                                      </p:cBhvr>
                                      <p:to>
                                        <p:strVal val="visible"/>
                                      </p:to>
                                    </p:set>
                                    <p:animEffect transition="in" filter="fade">
                                      <p:cBhvr>
                                        <p:cTn id="18" dur="2000"/>
                                        <p:tgtEl>
                                          <p:spTgt spid="22531"/>
                                        </p:tgtEl>
                                      </p:cBhvr>
                                    </p:animEffect>
                                    <p:anim calcmode="lin" valueType="num">
                                      <p:cBhvr>
                                        <p:cTn id="19" dur="2000" fill="hold"/>
                                        <p:tgtEl>
                                          <p:spTgt spid="22531"/>
                                        </p:tgtEl>
                                        <p:attrNameLst>
                                          <p:attrName>ppt_x</p:attrName>
                                        </p:attrNameLst>
                                      </p:cBhvr>
                                      <p:tavLst>
                                        <p:tav tm="0">
                                          <p:val>
                                            <p:strVal val="#ppt_x"/>
                                          </p:val>
                                        </p:tav>
                                        <p:tav tm="100000">
                                          <p:val>
                                            <p:strVal val="#ppt_x"/>
                                          </p:val>
                                        </p:tav>
                                      </p:tavLst>
                                    </p:anim>
                                    <p:anim calcmode="lin" valueType="num">
                                      <p:cBhvr>
                                        <p:cTn id="20" dur="1800" decel="100000" fill="hold"/>
                                        <p:tgtEl>
                                          <p:spTgt spid="2253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25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animBg="1"/>
      <p:bldP spid="22533" grpId="0"/>
      <p:bldP spid="225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4" name="Rectangle 2"/>
          <p:cNvSpPr>
            <a:spLocks noChangeArrowheads="1"/>
          </p:cNvSpPr>
          <p:nvPr/>
        </p:nvSpPr>
        <p:spPr bwMode="auto">
          <a:xfrm>
            <a:off x="0" y="0"/>
            <a:ext cx="1828800" cy="1295400"/>
          </a:xfrm>
          <a:prstGeom prst="rect">
            <a:avLst/>
          </a:prstGeom>
          <a:ln w="9525">
            <a:solidFill>
              <a:schemeClr val="tx1"/>
            </a:solidFill>
            <a:miter lim="800000"/>
            <a:headEnd/>
            <a:tailEnd/>
          </a:ln>
          <a:effectLst>
            <a:outerShdw dist="35921" dir="2700000" algn="ctr" rotWithShape="0">
              <a:schemeClr val="tx1"/>
            </a:outerShdw>
          </a:effectLst>
        </p:spPr>
        <p:txBody>
          <a:bodyPr wrap="none" anchor="ctr"/>
          <a:lstStyle/>
          <a:p>
            <a:r>
              <a:rPr lang="en-US" altLang="en-US" sz="6600" i="1">
                <a:solidFill>
                  <a:srgbClr val="FF5050"/>
                </a:solidFill>
                <a:effectLst>
                  <a:outerShdw blurRad="38100" dist="38100" dir="2700000" algn="tl">
                    <a:srgbClr val="000000"/>
                  </a:outerShdw>
                </a:effectLst>
                <a:latin typeface="Arial" charset="0"/>
              </a:rPr>
              <a:t>1</a:t>
            </a:r>
          </a:p>
        </p:txBody>
      </p:sp>
      <p:sp>
        <p:nvSpPr>
          <p:cNvPr id="3075" name="Rectangle 3"/>
          <p:cNvSpPr>
            <a:spLocks noChangeArrowheads="1"/>
          </p:cNvSpPr>
          <p:nvPr/>
        </p:nvSpPr>
        <p:spPr bwMode="auto">
          <a:xfrm>
            <a:off x="18288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4"/>
          <p:cNvSpPr>
            <a:spLocks noChangeArrowheads="1"/>
          </p:cNvSpPr>
          <p:nvPr/>
        </p:nvSpPr>
        <p:spPr bwMode="auto">
          <a:xfrm>
            <a:off x="36576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Rectangle 5"/>
          <p:cNvSpPr>
            <a:spLocks noChangeArrowheads="1"/>
          </p:cNvSpPr>
          <p:nvPr/>
        </p:nvSpPr>
        <p:spPr bwMode="auto">
          <a:xfrm>
            <a:off x="54864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6"/>
          <p:cNvSpPr>
            <a:spLocks noChangeArrowheads="1"/>
          </p:cNvSpPr>
          <p:nvPr/>
        </p:nvSpPr>
        <p:spPr bwMode="auto">
          <a:xfrm>
            <a:off x="73152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Rectangle 8"/>
          <p:cNvSpPr>
            <a:spLocks noChangeArrowheads="1"/>
          </p:cNvSpPr>
          <p:nvPr/>
        </p:nvSpPr>
        <p:spPr bwMode="auto">
          <a:xfrm>
            <a:off x="18288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Rectangle 9"/>
          <p:cNvSpPr>
            <a:spLocks noChangeArrowheads="1"/>
          </p:cNvSpPr>
          <p:nvPr/>
        </p:nvSpPr>
        <p:spPr bwMode="auto">
          <a:xfrm>
            <a:off x="36576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Rectangle 10"/>
          <p:cNvSpPr>
            <a:spLocks noChangeArrowheads="1"/>
          </p:cNvSpPr>
          <p:nvPr/>
        </p:nvSpPr>
        <p:spPr bwMode="auto">
          <a:xfrm>
            <a:off x="54864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Rectangle 11"/>
          <p:cNvSpPr>
            <a:spLocks noChangeArrowheads="1"/>
          </p:cNvSpPr>
          <p:nvPr/>
        </p:nvSpPr>
        <p:spPr bwMode="auto">
          <a:xfrm>
            <a:off x="73152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4" name="Rectangle 12"/>
          <p:cNvSpPr>
            <a:spLocks noChangeArrowheads="1"/>
          </p:cNvSpPr>
          <p:nvPr/>
        </p:nvSpPr>
        <p:spPr bwMode="auto">
          <a:xfrm>
            <a:off x="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Rectangle 13"/>
          <p:cNvSpPr>
            <a:spLocks noChangeArrowheads="1"/>
          </p:cNvSpPr>
          <p:nvPr/>
        </p:nvSpPr>
        <p:spPr bwMode="auto">
          <a:xfrm>
            <a:off x="18288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14"/>
          <p:cNvSpPr>
            <a:spLocks noChangeArrowheads="1"/>
          </p:cNvSpPr>
          <p:nvPr/>
        </p:nvSpPr>
        <p:spPr bwMode="auto">
          <a:xfrm>
            <a:off x="36576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15"/>
          <p:cNvSpPr>
            <a:spLocks noChangeArrowheads="1"/>
          </p:cNvSpPr>
          <p:nvPr/>
        </p:nvSpPr>
        <p:spPr bwMode="auto">
          <a:xfrm>
            <a:off x="54864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p:cNvSpPr>
            <a:spLocks noChangeArrowheads="1"/>
          </p:cNvSpPr>
          <p:nvPr/>
        </p:nvSpPr>
        <p:spPr bwMode="auto">
          <a:xfrm>
            <a:off x="73152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Rectangle 17"/>
          <p:cNvSpPr>
            <a:spLocks noChangeArrowheads="1"/>
          </p:cNvSpPr>
          <p:nvPr/>
        </p:nvSpPr>
        <p:spPr bwMode="auto">
          <a:xfrm>
            <a:off x="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Rectangle 18"/>
          <p:cNvSpPr>
            <a:spLocks noChangeArrowheads="1"/>
          </p:cNvSpPr>
          <p:nvPr/>
        </p:nvSpPr>
        <p:spPr bwMode="auto">
          <a:xfrm>
            <a:off x="18288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Rectangle 19"/>
          <p:cNvSpPr>
            <a:spLocks noChangeArrowheads="1"/>
          </p:cNvSpPr>
          <p:nvPr/>
        </p:nvSpPr>
        <p:spPr bwMode="auto">
          <a:xfrm>
            <a:off x="36576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 name="Rectangle 20"/>
          <p:cNvSpPr>
            <a:spLocks noChangeArrowheads="1"/>
          </p:cNvSpPr>
          <p:nvPr/>
        </p:nvSpPr>
        <p:spPr bwMode="auto">
          <a:xfrm>
            <a:off x="54864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3" name="Rectangle 21"/>
          <p:cNvSpPr>
            <a:spLocks noChangeArrowheads="1"/>
          </p:cNvSpPr>
          <p:nvPr/>
        </p:nvSpPr>
        <p:spPr bwMode="auto">
          <a:xfrm>
            <a:off x="73152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Rectangle 22"/>
          <p:cNvSpPr>
            <a:spLocks noChangeArrowheads="1"/>
          </p:cNvSpPr>
          <p:nvPr/>
        </p:nvSpPr>
        <p:spPr bwMode="auto">
          <a:xfrm>
            <a:off x="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5" name="Rectangle 23"/>
          <p:cNvSpPr>
            <a:spLocks noChangeArrowheads="1"/>
          </p:cNvSpPr>
          <p:nvPr/>
        </p:nvSpPr>
        <p:spPr bwMode="auto">
          <a:xfrm>
            <a:off x="18288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Rectangle 24"/>
          <p:cNvSpPr>
            <a:spLocks noChangeArrowheads="1"/>
          </p:cNvSpPr>
          <p:nvPr/>
        </p:nvSpPr>
        <p:spPr bwMode="auto">
          <a:xfrm>
            <a:off x="36576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7" name="Rectangle 25"/>
          <p:cNvSpPr>
            <a:spLocks noChangeArrowheads="1"/>
          </p:cNvSpPr>
          <p:nvPr/>
        </p:nvSpPr>
        <p:spPr bwMode="auto">
          <a:xfrm>
            <a:off x="54864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8" name="Rectangle 26"/>
          <p:cNvSpPr>
            <a:spLocks noChangeArrowheads="1"/>
          </p:cNvSpPr>
          <p:nvPr/>
        </p:nvSpPr>
        <p:spPr bwMode="auto">
          <a:xfrm>
            <a:off x="73152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 name="Rectangle 27"/>
          <p:cNvSpPr>
            <a:spLocks noChangeArrowheads="1"/>
          </p:cNvSpPr>
          <p:nvPr/>
        </p:nvSpPr>
        <p:spPr bwMode="auto">
          <a:xfrm>
            <a:off x="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Rectangle 28"/>
          <p:cNvSpPr>
            <a:spLocks noChangeArrowheads="1"/>
          </p:cNvSpPr>
          <p:nvPr/>
        </p:nvSpPr>
        <p:spPr bwMode="auto">
          <a:xfrm>
            <a:off x="18288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1" name="Rectangle 29"/>
          <p:cNvSpPr>
            <a:spLocks noChangeArrowheads="1"/>
          </p:cNvSpPr>
          <p:nvPr/>
        </p:nvSpPr>
        <p:spPr bwMode="auto">
          <a:xfrm>
            <a:off x="36576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 name="Rectangle 30"/>
          <p:cNvSpPr>
            <a:spLocks noChangeArrowheads="1"/>
          </p:cNvSpPr>
          <p:nvPr/>
        </p:nvSpPr>
        <p:spPr bwMode="auto">
          <a:xfrm>
            <a:off x="54864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Rectangle 31"/>
          <p:cNvSpPr>
            <a:spLocks noChangeArrowheads="1"/>
          </p:cNvSpPr>
          <p:nvPr/>
        </p:nvSpPr>
        <p:spPr bwMode="auto">
          <a:xfrm>
            <a:off x="73152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3142" name="Rectangle 70"/>
          <p:cNvSpPr>
            <a:spLocks noChangeArrowheads="1"/>
          </p:cNvSpPr>
          <p:nvPr/>
        </p:nvSpPr>
        <p:spPr bwMode="auto">
          <a:xfrm>
            <a:off x="1828800" y="0"/>
            <a:ext cx="1828800" cy="1295400"/>
          </a:xfrm>
          <a:prstGeom prst="rect">
            <a:avLst/>
          </a:prstGeom>
          <a:ln w="9525">
            <a:solidFill>
              <a:schemeClr val="tx1"/>
            </a:solidFill>
            <a:miter lim="800000"/>
            <a:headEnd/>
            <a:tailEnd/>
          </a:ln>
          <a:effectLst>
            <a:outerShdw dist="35921" dir="2700000" algn="ctr" rotWithShape="0">
              <a:schemeClr val="tx1"/>
            </a:outerShdw>
          </a:effectLst>
        </p:spPr>
        <p:txBody>
          <a:bodyPr wrap="none" anchor="ctr"/>
          <a:lstStyle/>
          <a:p>
            <a:r>
              <a:rPr lang="en-US" altLang="en-US" sz="6600" i="1">
                <a:solidFill>
                  <a:schemeClr val="hlink"/>
                </a:solidFill>
                <a:effectLst>
                  <a:outerShdw blurRad="38100" dist="38100" dir="2700000" algn="tl">
                    <a:srgbClr val="000000"/>
                  </a:outerShdw>
                </a:effectLst>
                <a:latin typeface="Arial" charset="0"/>
              </a:rPr>
              <a:t>2</a:t>
            </a:r>
          </a:p>
        </p:txBody>
      </p:sp>
      <p:sp useBgFill="1">
        <p:nvSpPr>
          <p:cNvPr id="3143" name="Rectangle 71"/>
          <p:cNvSpPr>
            <a:spLocks noChangeArrowheads="1"/>
          </p:cNvSpPr>
          <p:nvPr/>
        </p:nvSpPr>
        <p:spPr bwMode="auto">
          <a:xfrm>
            <a:off x="3657600" y="0"/>
            <a:ext cx="1828800" cy="12954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6600" i="1">
                <a:solidFill>
                  <a:srgbClr val="00FFFF"/>
                </a:solidFill>
                <a:effectLst>
                  <a:outerShdw blurRad="38100" dist="38100" dir="2700000" algn="tl">
                    <a:srgbClr val="000000"/>
                  </a:outerShdw>
                </a:effectLst>
                <a:latin typeface="Arial" charset="0"/>
              </a:rPr>
              <a:t>3</a:t>
            </a:r>
            <a:endParaRPr lang="en-US" altLang="en-US" sz="6600" i="1">
              <a:solidFill>
                <a:srgbClr val="00FFFF"/>
              </a:solidFill>
              <a:latin typeface="Arial" charset="0"/>
            </a:endParaRPr>
          </a:p>
        </p:txBody>
      </p:sp>
      <p:sp useBgFill="1">
        <p:nvSpPr>
          <p:cNvPr id="3144" name="Rectangle 72"/>
          <p:cNvSpPr>
            <a:spLocks noChangeArrowheads="1"/>
          </p:cNvSpPr>
          <p:nvPr/>
        </p:nvSpPr>
        <p:spPr bwMode="auto">
          <a:xfrm>
            <a:off x="5486400" y="0"/>
            <a:ext cx="1828800" cy="12954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6600" i="1">
                <a:solidFill>
                  <a:srgbClr val="99FF66"/>
                </a:solidFill>
                <a:effectLst>
                  <a:outerShdw blurRad="38100" dist="38100" dir="2700000" algn="tl">
                    <a:srgbClr val="000000"/>
                  </a:outerShdw>
                </a:effectLst>
                <a:latin typeface="Arial" charset="0"/>
              </a:rPr>
              <a:t>4</a:t>
            </a:r>
            <a:endParaRPr lang="en-US" altLang="en-US" sz="6600" i="1">
              <a:solidFill>
                <a:srgbClr val="99FF66"/>
              </a:solidFill>
              <a:latin typeface="Arial" charset="0"/>
            </a:endParaRPr>
          </a:p>
        </p:txBody>
      </p:sp>
      <p:sp useBgFill="1">
        <p:nvSpPr>
          <p:cNvPr id="3145" name="Rectangle 73"/>
          <p:cNvSpPr>
            <a:spLocks noChangeArrowheads="1"/>
          </p:cNvSpPr>
          <p:nvPr/>
        </p:nvSpPr>
        <p:spPr bwMode="auto">
          <a:xfrm>
            <a:off x="7315200" y="0"/>
            <a:ext cx="1828800" cy="12954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6600" i="1">
                <a:solidFill>
                  <a:srgbClr val="FFCC99"/>
                </a:solidFill>
                <a:effectLst>
                  <a:outerShdw blurRad="38100" dist="38100" dir="2700000" algn="tl">
                    <a:srgbClr val="000000"/>
                  </a:outerShdw>
                </a:effectLst>
                <a:latin typeface="Arial" charset="0"/>
              </a:rPr>
              <a:t>5</a:t>
            </a:r>
            <a:r>
              <a:rPr lang="en-US" altLang="en-US" sz="6600" i="1">
                <a:solidFill>
                  <a:srgbClr val="99FF66"/>
                </a:solidFill>
                <a:effectLst>
                  <a:outerShdw blurRad="38100" dist="38100" dir="2700000" algn="tl">
                    <a:srgbClr val="000000"/>
                  </a:outerShdw>
                </a:effectLst>
              </a:rPr>
              <a:t> </a:t>
            </a:r>
          </a:p>
        </p:txBody>
      </p:sp>
      <p:sp>
        <p:nvSpPr>
          <p:cNvPr id="3146" name="Rectangle 74"/>
          <p:cNvSpPr>
            <a:spLocks noChangeArrowheads="1"/>
          </p:cNvSpPr>
          <p:nvPr/>
        </p:nvSpPr>
        <p:spPr bwMode="auto">
          <a:xfrm>
            <a:off x="0" y="1295400"/>
            <a:ext cx="9144000" cy="228600"/>
          </a:xfrm>
          <a:prstGeom prst="rect">
            <a:avLst/>
          </a:prstGeom>
          <a:solidFill>
            <a:srgbClr val="FFCC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3147" name="Rectangle 75"/>
          <p:cNvSpPr>
            <a:spLocks noChangeArrowheads="1"/>
          </p:cNvSpPr>
          <p:nvPr/>
        </p:nvSpPr>
        <p:spPr bwMode="auto">
          <a:xfrm>
            <a:off x="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 action="ppaction://hlinksldjump"/>
              </a:rPr>
              <a:t>100</a:t>
            </a:r>
            <a:endParaRPr lang="en-US" altLang="en-US">
              <a:effectLst>
                <a:outerShdw blurRad="38100" dist="38100" dir="2700000" algn="tl">
                  <a:srgbClr val="FFFFFF"/>
                </a:outerShdw>
              </a:effectLst>
            </a:endParaRPr>
          </a:p>
        </p:txBody>
      </p:sp>
      <p:sp useBgFill="1">
        <p:nvSpPr>
          <p:cNvPr id="3148" name="Rectangle 76"/>
          <p:cNvSpPr>
            <a:spLocks noChangeArrowheads="1"/>
          </p:cNvSpPr>
          <p:nvPr/>
        </p:nvSpPr>
        <p:spPr bwMode="auto">
          <a:xfrm>
            <a:off x="18288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3" action="ppaction://hlinksldjump"/>
              </a:rPr>
              <a:t>100</a:t>
            </a:r>
            <a:endParaRPr lang="en-US" altLang="en-US">
              <a:effectLst>
                <a:outerShdw blurRad="38100" dist="38100" dir="2700000" algn="tl">
                  <a:srgbClr val="FFFFFF"/>
                </a:outerShdw>
              </a:effectLst>
            </a:endParaRPr>
          </a:p>
        </p:txBody>
      </p:sp>
      <p:sp useBgFill="1">
        <p:nvSpPr>
          <p:cNvPr id="3149" name="Rectangle 77"/>
          <p:cNvSpPr>
            <a:spLocks noChangeArrowheads="1"/>
          </p:cNvSpPr>
          <p:nvPr/>
        </p:nvSpPr>
        <p:spPr bwMode="auto">
          <a:xfrm>
            <a:off x="36576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4" action="ppaction://hlinksldjump"/>
              </a:rPr>
              <a:t>100</a:t>
            </a:r>
            <a:endParaRPr lang="en-US" altLang="en-US">
              <a:effectLst>
                <a:outerShdw blurRad="38100" dist="38100" dir="2700000" algn="tl">
                  <a:srgbClr val="FFFFFF"/>
                </a:outerShdw>
              </a:effectLst>
            </a:endParaRPr>
          </a:p>
        </p:txBody>
      </p:sp>
      <p:sp useBgFill="1">
        <p:nvSpPr>
          <p:cNvPr id="3150" name="Rectangle 78"/>
          <p:cNvSpPr>
            <a:spLocks noChangeArrowheads="1"/>
          </p:cNvSpPr>
          <p:nvPr/>
        </p:nvSpPr>
        <p:spPr bwMode="auto">
          <a:xfrm>
            <a:off x="54864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5" action="ppaction://hlinksldjump"/>
              </a:rPr>
              <a:t>100</a:t>
            </a:r>
            <a:endParaRPr lang="en-US" altLang="en-US">
              <a:effectLst>
                <a:outerShdw blurRad="38100" dist="38100" dir="2700000" algn="tl">
                  <a:srgbClr val="FFFFFF"/>
                </a:outerShdw>
              </a:effectLst>
            </a:endParaRPr>
          </a:p>
        </p:txBody>
      </p:sp>
      <p:sp useBgFill="1">
        <p:nvSpPr>
          <p:cNvPr id="3151" name="Rectangle 79"/>
          <p:cNvSpPr>
            <a:spLocks noChangeArrowheads="1"/>
          </p:cNvSpPr>
          <p:nvPr/>
        </p:nvSpPr>
        <p:spPr bwMode="auto">
          <a:xfrm>
            <a:off x="73152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6" action="ppaction://hlinksldjump"/>
              </a:rPr>
              <a:t>100</a:t>
            </a:r>
            <a:endParaRPr lang="en-US" altLang="en-US">
              <a:effectLst>
                <a:outerShdw blurRad="38100" dist="38100" dir="2700000" algn="tl">
                  <a:srgbClr val="FFFFFF"/>
                </a:outerShdw>
              </a:effectLst>
            </a:endParaRPr>
          </a:p>
        </p:txBody>
      </p:sp>
      <p:sp useBgFill="1">
        <p:nvSpPr>
          <p:cNvPr id="3152" name="Rectangle 80"/>
          <p:cNvSpPr>
            <a:spLocks noChangeArrowheads="1"/>
          </p:cNvSpPr>
          <p:nvPr/>
        </p:nvSpPr>
        <p:spPr bwMode="auto">
          <a:xfrm>
            <a:off x="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7" action="ppaction://hlinksldjump"/>
              </a:rPr>
              <a:t>200</a:t>
            </a:r>
            <a:endParaRPr lang="en-US" altLang="en-US">
              <a:effectLst>
                <a:outerShdw blurRad="38100" dist="38100" dir="2700000" algn="tl">
                  <a:srgbClr val="FFFFFF"/>
                </a:outerShdw>
              </a:effectLst>
            </a:endParaRPr>
          </a:p>
        </p:txBody>
      </p:sp>
      <p:sp useBgFill="1">
        <p:nvSpPr>
          <p:cNvPr id="3153" name="Rectangle 81"/>
          <p:cNvSpPr>
            <a:spLocks noChangeArrowheads="1"/>
          </p:cNvSpPr>
          <p:nvPr/>
        </p:nvSpPr>
        <p:spPr bwMode="auto">
          <a:xfrm>
            <a:off x="18288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8" action="ppaction://hlinksldjump"/>
              </a:rPr>
              <a:t>200</a:t>
            </a:r>
            <a:endParaRPr lang="en-US" altLang="en-US">
              <a:effectLst>
                <a:outerShdw blurRad="38100" dist="38100" dir="2700000" algn="tl">
                  <a:srgbClr val="FFFFFF"/>
                </a:outerShdw>
              </a:effectLst>
            </a:endParaRPr>
          </a:p>
        </p:txBody>
      </p:sp>
      <p:sp useBgFill="1">
        <p:nvSpPr>
          <p:cNvPr id="3154" name="Rectangle 82"/>
          <p:cNvSpPr>
            <a:spLocks noChangeArrowheads="1"/>
          </p:cNvSpPr>
          <p:nvPr/>
        </p:nvSpPr>
        <p:spPr bwMode="auto">
          <a:xfrm>
            <a:off x="36576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9" action="ppaction://hlinksldjump"/>
              </a:rPr>
              <a:t>200</a:t>
            </a:r>
            <a:endParaRPr lang="en-US" altLang="en-US">
              <a:effectLst>
                <a:outerShdw blurRad="38100" dist="38100" dir="2700000" algn="tl">
                  <a:srgbClr val="FFFFFF"/>
                </a:outerShdw>
              </a:effectLst>
            </a:endParaRPr>
          </a:p>
        </p:txBody>
      </p:sp>
      <p:sp useBgFill="1">
        <p:nvSpPr>
          <p:cNvPr id="3155" name="Rectangle 83"/>
          <p:cNvSpPr>
            <a:spLocks noChangeArrowheads="1"/>
          </p:cNvSpPr>
          <p:nvPr/>
        </p:nvSpPr>
        <p:spPr bwMode="auto">
          <a:xfrm>
            <a:off x="54864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0" action="ppaction://hlinksldjump"/>
              </a:rPr>
              <a:t>200</a:t>
            </a:r>
            <a:endParaRPr lang="en-US" altLang="en-US">
              <a:effectLst>
                <a:outerShdw blurRad="38100" dist="38100" dir="2700000" algn="tl">
                  <a:srgbClr val="FFFFFF"/>
                </a:outerShdw>
              </a:effectLst>
            </a:endParaRPr>
          </a:p>
        </p:txBody>
      </p:sp>
      <p:sp useBgFill="1">
        <p:nvSpPr>
          <p:cNvPr id="3156" name="Rectangle 84"/>
          <p:cNvSpPr>
            <a:spLocks noChangeArrowheads="1"/>
          </p:cNvSpPr>
          <p:nvPr/>
        </p:nvSpPr>
        <p:spPr bwMode="auto">
          <a:xfrm>
            <a:off x="73152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1" action="ppaction://hlinksldjump"/>
              </a:rPr>
              <a:t>200</a:t>
            </a:r>
            <a:endParaRPr lang="en-US" altLang="en-US">
              <a:effectLst>
                <a:outerShdw blurRad="38100" dist="38100" dir="2700000" algn="tl">
                  <a:srgbClr val="FFFFFF"/>
                </a:outerShdw>
              </a:effectLst>
            </a:endParaRPr>
          </a:p>
        </p:txBody>
      </p:sp>
      <p:sp useBgFill="1">
        <p:nvSpPr>
          <p:cNvPr id="3157" name="Rectangle 85"/>
          <p:cNvSpPr>
            <a:spLocks noChangeArrowheads="1"/>
          </p:cNvSpPr>
          <p:nvPr/>
        </p:nvSpPr>
        <p:spPr bwMode="auto">
          <a:xfrm>
            <a:off x="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2" action="ppaction://hlinksldjump"/>
              </a:rPr>
              <a:t>300</a:t>
            </a:r>
            <a:endParaRPr lang="en-US" altLang="en-US">
              <a:effectLst>
                <a:outerShdw blurRad="38100" dist="38100" dir="2700000" algn="tl">
                  <a:srgbClr val="FFFFFF"/>
                </a:outerShdw>
              </a:effectLst>
            </a:endParaRPr>
          </a:p>
        </p:txBody>
      </p:sp>
      <p:sp useBgFill="1">
        <p:nvSpPr>
          <p:cNvPr id="3158" name="Rectangle 86"/>
          <p:cNvSpPr>
            <a:spLocks noChangeArrowheads="1"/>
          </p:cNvSpPr>
          <p:nvPr/>
        </p:nvSpPr>
        <p:spPr bwMode="auto">
          <a:xfrm>
            <a:off x="18288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3" action="ppaction://hlinksldjump"/>
              </a:rPr>
              <a:t>300</a:t>
            </a:r>
            <a:endParaRPr lang="en-US" altLang="en-US">
              <a:effectLst>
                <a:outerShdw blurRad="38100" dist="38100" dir="2700000" algn="tl">
                  <a:srgbClr val="FFFFFF"/>
                </a:outerShdw>
              </a:effectLst>
            </a:endParaRPr>
          </a:p>
        </p:txBody>
      </p:sp>
      <p:sp useBgFill="1">
        <p:nvSpPr>
          <p:cNvPr id="3159" name="Rectangle 87"/>
          <p:cNvSpPr>
            <a:spLocks noChangeArrowheads="1"/>
          </p:cNvSpPr>
          <p:nvPr/>
        </p:nvSpPr>
        <p:spPr bwMode="auto">
          <a:xfrm>
            <a:off x="36576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4" action="ppaction://hlinksldjump"/>
              </a:rPr>
              <a:t>300</a:t>
            </a:r>
            <a:endParaRPr lang="en-US" altLang="en-US">
              <a:effectLst>
                <a:outerShdw blurRad="38100" dist="38100" dir="2700000" algn="tl">
                  <a:srgbClr val="FFFFFF"/>
                </a:outerShdw>
              </a:effectLst>
            </a:endParaRPr>
          </a:p>
        </p:txBody>
      </p:sp>
      <p:sp useBgFill="1">
        <p:nvSpPr>
          <p:cNvPr id="3160" name="Rectangle 88"/>
          <p:cNvSpPr>
            <a:spLocks noChangeArrowheads="1"/>
          </p:cNvSpPr>
          <p:nvPr/>
        </p:nvSpPr>
        <p:spPr bwMode="auto">
          <a:xfrm>
            <a:off x="54864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5" action="ppaction://hlinksldjump"/>
              </a:rPr>
              <a:t>300</a:t>
            </a:r>
            <a:endParaRPr lang="en-US" altLang="en-US">
              <a:effectLst>
                <a:outerShdw blurRad="38100" dist="38100" dir="2700000" algn="tl">
                  <a:srgbClr val="FFFFFF"/>
                </a:outerShdw>
              </a:effectLst>
            </a:endParaRPr>
          </a:p>
        </p:txBody>
      </p:sp>
      <p:sp useBgFill="1">
        <p:nvSpPr>
          <p:cNvPr id="3161" name="Rectangle 89"/>
          <p:cNvSpPr>
            <a:spLocks noChangeArrowheads="1"/>
          </p:cNvSpPr>
          <p:nvPr/>
        </p:nvSpPr>
        <p:spPr bwMode="auto">
          <a:xfrm>
            <a:off x="73152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6" action="ppaction://hlinksldjump"/>
              </a:rPr>
              <a:t>300</a:t>
            </a:r>
            <a:endParaRPr lang="en-US" altLang="en-US">
              <a:effectLst>
                <a:outerShdw blurRad="38100" dist="38100" dir="2700000" algn="tl">
                  <a:srgbClr val="FFFFFF"/>
                </a:outerShdw>
              </a:effectLst>
            </a:endParaRPr>
          </a:p>
        </p:txBody>
      </p:sp>
      <p:sp useBgFill="1">
        <p:nvSpPr>
          <p:cNvPr id="3162" name="Rectangle 90"/>
          <p:cNvSpPr>
            <a:spLocks noChangeArrowheads="1"/>
          </p:cNvSpPr>
          <p:nvPr/>
        </p:nvSpPr>
        <p:spPr bwMode="auto">
          <a:xfrm>
            <a:off x="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7" action="ppaction://hlinksldjump"/>
              </a:rPr>
              <a:t>400</a:t>
            </a:r>
            <a:endParaRPr lang="en-US" altLang="en-US">
              <a:effectLst>
                <a:outerShdw blurRad="38100" dist="38100" dir="2700000" algn="tl">
                  <a:srgbClr val="FFFFFF"/>
                </a:outerShdw>
              </a:effectLst>
            </a:endParaRPr>
          </a:p>
        </p:txBody>
      </p:sp>
      <p:sp useBgFill="1">
        <p:nvSpPr>
          <p:cNvPr id="3163" name="Rectangle 91"/>
          <p:cNvSpPr>
            <a:spLocks noChangeArrowheads="1"/>
          </p:cNvSpPr>
          <p:nvPr/>
        </p:nvSpPr>
        <p:spPr bwMode="auto">
          <a:xfrm>
            <a:off x="18288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8" action="ppaction://hlinksldjump"/>
              </a:rPr>
              <a:t>400</a:t>
            </a:r>
            <a:endParaRPr lang="en-US" altLang="en-US">
              <a:effectLst>
                <a:outerShdw blurRad="38100" dist="38100" dir="2700000" algn="tl">
                  <a:srgbClr val="FFFFFF"/>
                </a:outerShdw>
              </a:effectLst>
            </a:endParaRPr>
          </a:p>
        </p:txBody>
      </p:sp>
      <p:sp useBgFill="1">
        <p:nvSpPr>
          <p:cNvPr id="3164" name="Rectangle 92"/>
          <p:cNvSpPr>
            <a:spLocks noChangeArrowheads="1"/>
          </p:cNvSpPr>
          <p:nvPr/>
        </p:nvSpPr>
        <p:spPr bwMode="auto">
          <a:xfrm>
            <a:off x="36576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9" action="ppaction://hlinksldjump"/>
              </a:rPr>
              <a:t>400</a:t>
            </a:r>
            <a:endParaRPr lang="en-US" altLang="en-US">
              <a:effectLst>
                <a:outerShdw blurRad="38100" dist="38100" dir="2700000" algn="tl">
                  <a:srgbClr val="FFFFFF"/>
                </a:outerShdw>
              </a:effectLst>
            </a:endParaRPr>
          </a:p>
        </p:txBody>
      </p:sp>
      <p:sp useBgFill="1">
        <p:nvSpPr>
          <p:cNvPr id="3165" name="Rectangle 93"/>
          <p:cNvSpPr>
            <a:spLocks noChangeArrowheads="1"/>
          </p:cNvSpPr>
          <p:nvPr/>
        </p:nvSpPr>
        <p:spPr bwMode="auto">
          <a:xfrm>
            <a:off x="54864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0" action="ppaction://hlinksldjump"/>
              </a:rPr>
              <a:t>400</a:t>
            </a:r>
            <a:endParaRPr lang="en-US" altLang="en-US">
              <a:effectLst>
                <a:outerShdw blurRad="38100" dist="38100" dir="2700000" algn="tl">
                  <a:srgbClr val="FFFFFF"/>
                </a:outerShdw>
              </a:effectLst>
            </a:endParaRPr>
          </a:p>
        </p:txBody>
      </p:sp>
      <p:sp useBgFill="1">
        <p:nvSpPr>
          <p:cNvPr id="3166" name="Rectangle 94"/>
          <p:cNvSpPr>
            <a:spLocks noChangeArrowheads="1"/>
          </p:cNvSpPr>
          <p:nvPr/>
        </p:nvSpPr>
        <p:spPr bwMode="auto">
          <a:xfrm>
            <a:off x="73152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1" action="ppaction://hlinksldjump"/>
              </a:rPr>
              <a:t>400</a:t>
            </a:r>
            <a:endParaRPr lang="en-US" altLang="en-US">
              <a:effectLst>
                <a:outerShdw blurRad="38100" dist="38100" dir="2700000" algn="tl">
                  <a:srgbClr val="FFFFFF"/>
                </a:outerShdw>
              </a:effectLst>
            </a:endParaRPr>
          </a:p>
        </p:txBody>
      </p:sp>
      <p:sp useBgFill="1">
        <p:nvSpPr>
          <p:cNvPr id="3167" name="Rectangle 95"/>
          <p:cNvSpPr>
            <a:spLocks noChangeArrowheads="1"/>
          </p:cNvSpPr>
          <p:nvPr/>
        </p:nvSpPr>
        <p:spPr bwMode="auto">
          <a:xfrm>
            <a:off x="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2" action="ppaction://hlinksldjump"/>
              </a:rPr>
              <a:t>500</a:t>
            </a:r>
            <a:endParaRPr lang="en-US" altLang="en-US">
              <a:effectLst>
                <a:outerShdw blurRad="38100" dist="38100" dir="2700000" algn="tl">
                  <a:srgbClr val="FFFFFF"/>
                </a:outerShdw>
              </a:effectLst>
            </a:endParaRPr>
          </a:p>
        </p:txBody>
      </p:sp>
      <p:sp useBgFill="1">
        <p:nvSpPr>
          <p:cNvPr id="3168" name="Rectangle 96"/>
          <p:cNvSpPr>
            <a:spLocks noChangeArrowheads="1"/>
          </p:cNvSpPr>
          <p:nvPr/>
        </p:nvSpPr>
        <p:spPr bwMode="auto">
          <a:xfrm>
            <a:off x="18288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3" action="ppaction://hlinksldjump"/>
              </a:rPr>
              <a:t>500</a:t>
            </a:r>
            <a:endParaRPr lang="en-US" altLang="en-US">
              <a:effectLst>
                <a:outerShdw blurRad="38100" dist="38100" dir="2700000" algn="tl">
                  <a:srgbClr val="FFFFFF"/>
                </a:outerShdw>
              </a:effectLst>
            </a:endParaRPr>
          </a:p>
        </p:txBody>
      </p:sp>
      <p:sp useBgFill="1">
        <p:nvSpPr>
          <p:cNvPr id="3169" name="Rectangle 97"/>
          <p:cNvSpPr>
            <a:spLocks noChangeArrowheads="1"/>
          </p:cNvSpPr>
          <p:nvPr/>
        </p:nvSpPr>
        <p:spPr bwMode="auto">
          <a:xfrm>
            <a:off x="36576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4" action="ppaction://hlinksldjump"/>
              </a:rPr>
              <a:t>500</a:t>
            </a:r>
            <a:endParaRPr lang="en-US" altLang="en-US">
              <a:effectLst>
                <a:outerShdw blurRad="38100" dist="38100" dir="2700000" algn="tl">
                  <a:srgbClr val="FFFFFF"/>
                </a:outerShdw>
              </a:effectLst>
            </a:endParaRPr>
          </a:p>
        </p:txBody>
      </p:sp>
      <p:sp useBgFill="1">
        <p:nvSpPr>
          <p:cNvPr id="3170" name="Rectangle 98"/>
          <p:cNvSpPr>
            <a:spLocks noChangeArrowheads="1"/>
          </p:cNvSpPr>
          <p:nvPr/>
        </p:nvSpPr>
        <p:spPr bwMode="auto">
          <a:xfrm>
            <a:off x="54864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5" action="ppaction://hlinksldjump"/>
              </a:rPr>
              <a:t>500</a:t>
            </a:r>
            <a:endParaRPr lang="en-US" altLang="en-US">
              <a:effectLst>
                <a:outerShdw blurRad="38100" dist="38100" dir="2700000" algn="tl">
                  <a:srgbClr val="FFFFFF"/>
                </a:outerShdw>
              </a:effectLst>
            </a:endParaRPr>
          </a:p>
        </p:txBody>
      </p:sp>
      <p:sp useBgFill="1">
        <p:nvSpPr>
          <p:cNvPr id="3171" name="Rectangle 99">
            <a:hlinkClick r:id="rId26" action="ppaction://hlinksldjump">
              <a:snd r:embed="rId27" name="WHOOSH.WAV"/>
            </a:hlinkClick>
          </p:cNvPr>
          <p:cNvSpPr>
            <a:spLocks noChangeArrowheads="1"/>
          </p:cNvSpPr>
          <p:nvPr/>
        </p:nvSpPr>
        <p:spPr bwMode="auto">
          <a:xfrm>
            <a:off x="73152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6" action="ppaction://hlinksldjump"/>
              </a:rPr>
              <a:t>500</a:t>
            </a:r>
            <a:endParaRPr lang="en-US" altLang="en-US">
              <a:effectLst>
                <a:outerShdw blurRad="38100" dist="38100" dir="2700000" algn="tl">
                  <a:srgbClr val="FFFFFF"/>
                </a:outerShdw>
              </a:effectLst>
            </a:endParaRPr>
          </a:p>
        </p:txBody>
      </p:sp>
    </p:spTree>
  </p:cSld>
  <p:clrMapOvr>
    <a:masterClrMapping/>
  </p:clrMapOvr>
  <p:transition>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57400" y="1752600"/>
            <a:ext cx="50292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300</a:t>
            </a:r>
          </a:p>
        </p:txBody>
      </p:sp>
      <p:sp>
        <p:nvSpPr>
          <p:cNvPr id="23556" name="Text Box 4"/>
          <p:cNvSpPr txBox="1">
            <a:spLocks noChangeArrowheads="1"/>
          </p:cNvSpPr>
          <p:nvPr/>
        </p:nvSpPr>
        <p:spPr bwMode="auto">
          <a:xfrm>
            <a:off x="2505075" y="4292025"/>
            <a:ext cx="40195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Negative</a:t>
            </a:r>
            <a:r>
              <a:rPr lang="en-US" altLang="en-US" sz="3200" i="1" dirty="0">
                <a:solidFill>
                  <a:srgbClr val="FFCC99"/>
                </a:solidFill>
                <a:effectLst>
                  <a:outerShdw blurRad="38100" dist="38100" dir="2700000" algn="tl">
                    <a:srgbClr val="000000"/>
                  </a:outerShdw>
                </a:effectLst>
                <a:latin typeface="Arial" charset="0"/>
              </a:rPr>
              <a:t> ?</a:t>
            </a:r>
          </a:p>
        </p:txBody>
      </p:sp>
      <p:sp>
        <p:nvSpPr>
          <p:cNvPr id="23561" name="Text Box 9"/>
          <p:cNvSpPr txBox="1">
            <a:spLocks noChangeArrowheads="1"/>
          </p:cNvSpPr>
          <p:nvPr/>
        </p:nvSpPr>
        <p:spPr bwMode="auto">
          <a:xfrm>
            <a:off x="209550" y="2453859"/>
            <a:ext cx="8610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________reinforcement</a:t>
            </a:r>
            <a:r>
              <a:rPr lang="en-US" altLang="en-US" sz="3200" i="1" dirty="0">
                <a:solidFill>
                  <a:schemeClr val="hlink"/>
                </a:solidFill>
                <a:effectLst>
                  <a:outerShdw blurRad="38100" dist="38100" dir="2700000" algn="tl">
                    <a:srgbClr val="000000"/>
                  </a:outerShdw>
                </a:effectLst>
                <a:latin typeface="Arial" charset="0"/>
              </a:rPr>
              <a:t>: the reinforcement of a response by the removal, escape from, or avoidance of an unpleasant </a:t>
            </a:r>
            <a:r>
              <a:rPr lang="en-US" altLang="en-US" sz="3200" i="1" dirty="0" smtClean="0">
                <a:solidFill>
                  <a:schemeClr val="hlink"/>
                </a:solidFill>
                <a:effectLst>
                  <a:outerShdw blurRad="38100" dist="38100" dir="2700000" algn="tl">
                    <a:srgbClr val="000000"/>
                  </a:outerShdw>
                </a:effectLst>
                <a:latin typeface="Arial" charset="0"/>
              </a:rPr>
              <a:t>stimulus.</a:t>
            </a:r>
            <a:endParaRPr lang="en-US" altLang="en-US" sz="3200" i="1" dirty="0">
              <a:solidFill>
                <a:schemeClr val="hlink"/>
              </a:solidFill>
              <a:effectLst>
                <a:outerShdw blurRad="38100" dist="38100" dir="2700000" algn="tl">
                  <a:srgbClr val="000000"/>
                </a:outerShdw>
              </a:effectLst>
              <a:latin typeface="Arial" charset="0"/>
            </a:endParaRPr>
          </a:p>
        </p:txBody>
      </p:sp>
      <p:sp>
        <p:nvSpPr>
          <p:cNvPr id="23555" name="AutoShape 3">
            <a:hlinkClick r:id="rId3"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356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3556"/>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23555"/>
                                        </p:tgtEl>
                                        <p:attrNameLst>
                                          <p:attrName>style.visibility</p:attrName>
                                        </p:attrNameLst>
                                      </p:cBhvr>
                                      <p:to>
                                        <p:strVal val="visible"/>
                                      </p:to>
                                    </p:set>
                                    <p:animEffect transition="in" filter="fade">
                                      <p:cBhvr>
                                        <p:cTn id="18" dur="2000"/>
                                        <p:tgtEl>
                                          <p:spTgt spid="23555"/>
                                        </p:tgtEl>
                                      </p:cBhvr>
                                    </p:animEffect>
                                    <p:anim calcmode="lin" valueType="num">
                                      <p:cBhvr>
                                        <p:cTn id="19" dur="2000" fill="hold"/>
                                        <p:tgtEl>
                                          <p:spTgt spid="23555"/>
                                        </p:tgtEl>
                                        <p:attrNameLst>
                                          <p:attrName>ppt_x</p:attrName>
                                        </p:attrNameLst>
                                      </p:cBhvr>
                                      <p:tavLst>
                                        <p:tav tm="0">
                                          <p:val>
                                            <p:strVal val="#ppt_x"/>
                                          </p:val>
                                        </p:tav>
                                        <p:tav tm="100000">
                                          <p:val>
                                            <p:strVal val="#ppt_x"/>
                                          </p:val>
                                        </p:tav>
                                      </p:tavLst>
                                    </p:anim>
                                    <p:anim calcmode="lin" valueType="num">
                                      <p:cBhvr>
                                        <p:cTn id="20" dur="1800" decel="100000" fill="hold"/>
                                        <p:tgtEl>
                                          <p:spTgt spid="2355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35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6" grpId="0" autoUpdateAnimBg="0"/>
      <p:bldP spid="23561" grpId="0"/>
      <p:bldP spid="235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52006" y="1752600"/>
            <a:ext cx="23622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400</a:t>
            </a:r>
          </a:p>
        </p:txBody>
      </p:sp>
      <p:sp>
        <p:nvSpPr>
          <p:cNvPr id="2457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 name="Text Box 4"/>
          <p:cNvSpPr txBox="1">
            <a:spLocks noChangeArrowheads="1"/>
          </p:cNvSpPr>
          <p:nvPr/>
        </p:nvSpPr>
        <p:spPr bwMode="auto">
          <a:xfrm>
            <a:off x="491885" y="4813012"/>
            <a:ext cx="81907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t>
            </a:r>
            <a:r>
              <a:rPr lang="en-US" altLang="en-US" sz="3200" i="1" dirty="0">
                <a:solidFill>
                  <a:srgbClr val="66FF99"/>
                </a:solidFill>
                <a:effectLst>
                  <a:outerShdw blurRad="38100" dist="38100" dir="2700000" algn="tl">
                    <a:srgbClr val="000000"/>
                  </a:outerShdw>
                </a:effectLst>
                <a:latin typeface="Arial" charset="0"/>
              </a:rPr>
              <a:t>is Applied behavior analysis (ABA</a:t>
            </a:r>
            <a:r>
              <a:rPr lang="en-US" altLang="en-US" sz="3200" i="1" dirty="0" smtClean="0">
                <a:solidFill>
                  <a:srgbClr val="66FF99"/>
                </a:solidFill>
                <a:effectLst>
                  <a:outerShdw blurRad="38100" dist="38100" dir="2700000" algn="tl">
                    <a:srgbClr val="000000"/>
                  </a:outerShdw>
                </a:effectLst>
                <a:latin typeface="Arial" charset="0"/>
              </a:rPr>
              <a:t>)</a:t>
            </a:r>
            <a:r>
              <a:rPr lang="en-US" altLang="en-US" sz="3200" i="1" dirty="0" smtClean="0">
                <a:solidFill>
                  <a:srgbClr val="FFCC99"/>
                </a:solidFill>
                <a:effectLst>
                  <a:outerShdw blurRad="38100" dist="38100" dir="2700000" algn="tl">
                    <a:srgbClr val="000000"/>
                  </a:outerShdw>
                </a:effectLst>
                <a:latin typeface="Arial" charset="0"/>
              </a:rPr>
              <a:t>?</a:t>
            </a:r>
            <a:r>
              <a:rPr lang="en-US" altLang="en-US" sz="3200" dirty="0" smtClean="0">
                <a:solidFill>
                  <a:srgbClr val="FFCC99"/>
                </a:solidFill>
                <a:latin typeface="Arial" charset="0"/>
              </a:rPr>
              <a:t> </a:t>
            </a:r>
            <a:endParaRPr lang="en-US" altLang="en-US" sz="3200" dirty="0">
              <a:solidFill>
                <a:srgbClr val="FFCC99"/>
              </a:solidFill>
              <a:latin typeface="Arial" charset="0"/>
            </a:endParaRPr>
          </a:p>
        </p:txBody>
      </p:sp>
      <p:sp>
        <p:nvSpPr>
          <p:cNvPr id="24606" name="Text Box 30"/>
          <p:cNvSpPr txBox="1">
            <a:spLocks noChangeArrowheads="1"/>
          </p:cNvSpPr>
          <p:nvPr/>
        </p:nvSpPr>
        <p:spPr bwMode="auto">
          <a:xfrm>
            <a:off x="304800" y="2397948"/>
            <a:ext cx="845661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 ________ ________ : </a:t>
            </a:r>
            <a:r>
              <a:rPr lang="en-US" altLang="en-US" sz="3200" i="1" dirty="0">
                <a:solidFill>
                  <a:schemeClr val="hlink"/>
                </a:solidFill>
                <a:effectLst>
                  <a:outerShdw blurRad="38100" dist="38100" dir="2700000" algn="tl">
                    <a:srgbClr val="000000"/>
                  </a:outerShdw>
                </a:effectLst>
                <a:latin typeface="Arial" charset="0"/>
              </a:rPr>
              <a:t>modern term for a form of behavior modification that uses shaping techniques to mold a desired behavior or </a:t>
            </a:r>
            <a:r>
              <a:rPr lang="en-US" altLang="en-US" sz="3200" i="1" dirty="0" smtClean="0">
                <a:solidFill>
                  <a:schemeClr val="hlink"/>
                </a:solidFill>
                <a:effectLst>
                  <a:outerShdw blurRad="38100" dist="38100" dir="2700000" algn="tl">
                    <a:srgbClr val="000000"/>
                  </a:outerShdw>
                </a:effectLst>
                <a:latin typeface="Arial" charset="0"/>
              </a:rPr>
              <a:t>response.</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46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4580"/>
                                        </p:tgtEl>
                                        <p:attrNameLst>
                                          <p:attrName>style.visibility</p:attrName>
                                        </p:attrNameLst>
                                      </p:cBhvr>
                                      <p:to>
                                        <p:strVal val="visible"/>
                                      </p:to>
                                    </p:set>
                                  </p:childTnLst>
                                </p:cTn>
                              </p:par>
                            </p:childTnLst>
                          </p:cTn>
                        </p:par>
                        <p:par>
                          <p:cTn id="15" fill="hold" nodeType="afterGroup">
                            <p:stCondLst>
                              <p:cond delay="2801"/>
                            </p:stCondLst>
                            <p:childTnLst>
                              <p:par>
                                <p:cTn id="16" presetID="37" presetClass="entr" presetSubtype="0" fill="hold" grpId="0" nodeType="afterEffect">
                                  <p:stCondLst>
                                    <p:cond delay="0"/>
                                  </p:stCondLst>
                                  <p:childTnLst>
                                    <p:set>
                                      <p:cBhvr>
                                        <p:cTn id="17" dur="1" fill="hold">
                                          <p:stCondLst>
                                            <p:cond delay="0"/>
                                          </p:stCondLst>
                                        </p:cTn>
                                        <p:tgtEl>
                                          <p:spTgt spid="24579"/>
                                        </p:tgtEl>
                                        <p:attrNameLst>
                                          <p:attrName>style.visibility</p:attrName>
                                        </p:attrNameLst>
                                      </p:cBhvr>
                                      <p:to>
                                        <p:strVal val="visible"/>
                                      </p:to>
                                    </p:set>
                                    <p:animEffect transition="in" filter="fade">
                                      <p:cBhvr>
                                        <p:cTn id="18" dur="2000"/>
                                        <p:tgtEl>
                                          <p:spTgt spid="24579"/>
                                        </p:tgtEl>
                                      </p:cBhvr>
                                    </p:animEffect>
                                    <p:anim calcmode="lin" valueType="num">
                                      <p:cBhvr>
                                        <p:cTn id="19" dur="2000" fill="hold"/>
                                        <p:tgtEl>
                                          <p:spTgt spid="24579"/>
                                        </p:tgtEl>
                                        <p:attrNameLst>
                                          <p:attrName>ppt_x</p:attrName>
                                        </p:attrNameLst>
                                      </p:cBhvr>
                                      <p:tavLst>
                                        <p:tav tm="0">
                                          <p:val>
                                            <p:strVal val="#ppt_x"/>
                                          </p:val>
                                        </p:tav>
                                        <p:tav tm="100000">
                                          <p:val>
                                            <p:strVal val="#ppt_x"/>
                                          </p:val>
                                        </p:tav>
                                      </p:tavLst>
                                    </p:anim>
                                    <p:anim calcmode="lin" valueType="num">
                                      <p:cBhvr>
                                        <p:cTn id="20" dur="1800" decel="100000" fill="hold"/>
                                        <p:tgtEl>
                                          <p:spTgt spid="2457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45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animBg="1"/>
      <p:bldP spid="24580" grpId="0" autoUpdateAnimBg="0"/>
      <p:bldP spid="246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600450" y="2438400"/>
            <a:ext cx="1943100" cy="304800"/>
          </a:xfrm>
          <a:effectLst>
            <a:outerShdw dist="35921" dir="2700000" algn="ctr" rotWithShape="0">
              <a:schemeClr val="tx1"/>
            </a:outerShdw>
          </a:effectLst>
        </p:spPr>
        <p:txBody>
          <a:bodyPr/>
          <a:lstStyle/>
          <a:p>
            <a:r>
              <a:rPr lang="en-US" altLang="en-US" sz="2000" i="1" dirty="0">
                <a:solidFill>
                  <a:srgbClr val="FFCC99"/>
                </a:solidFill>
                <a:effectLst>
                  <a:outerShdw blurRad="38100" dist="38100" dir="2700000" algn="tl">
                    <a:srgbClr val="000000"/>
                  </a:outerShdw>
                </a:effectLst>
              </a:rPr>
              <a:t>4 for 500</a:t>
            </a:r>
          </a:p>
        </p:txBody>
      </p:sp>
      <p:sp>
        <p:nvSpPr>
          <p:cNvPr id="25604" name="Text Box 4"/>
          <p:cNvSpPr txBox="1">
            <a:spLocks noChangeArrowheads="1"/>
          </p:cNvSpPr>
          <p:nvPr/>
        </p:nvSpPr>
        <p:spPr bwMode="auto">
          <a:xfrm>
            <a:off x="2819400" y="4084797"/>
            <a:ext cx="350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Latent</a:t>
            </a:r>
            <a:r>
              <a:rPr lang="en-US" altLang="en-US" sz="3200" i="1" dirty="0">
                <a:solidFill>
                  <a:srgbClr val="FFCC99"/>
                </a:solidFill>
                <a:effectLst>
                  <a:outerShdw blurRad="38100" dist="38100" dir="2700000" algn="tl">
                    <a:srgbClr val="000000"/>
                  </a:outerShdw>
                </a:effectLst>
                <a:latin typeface="Arial" charset="0"/>
              </a:rPr>
              <a:t>?</a:t>
            </a:r>
          </a:p>
        </p:txBody>
      </p:sp>
      <p:sp>
        <p:nvSpPr>
          <p:cNvPr id="25608" name="Text Box 8"/>
          <p:cNvSpPr txBox="1">
            <a:spLocks noChangeArrowheads="1"/>
          </p:cNvSpPr>
          <p:nvPr/>
        </p:nvSpPr>
        <p:spPr bwMode="auto">
          <a:xfrm>
            <a:off x="114300" y="2890391"/>
            <a:ext cx="8915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 learning</a:t>
            </a:r>
            <a:r>
              <a:rPr lang="en-US" altLang="en-US" sz="3200" i="1" dirty="0">
                <a:solidFill>
                  <a:schemeClr val="hlink"/>
                </a:solidFill>
                <a:effectLst>
                  <a:outerShdw blurRad="38100" dist="38100" dir="2700000" algn="tl">
                    <a:srgbClr val="000000"/>
                  </a:outerShdw>
                </a:effectLst>
                <a:latin typeface="Arial" charset="0"/>
              </a:rPr>
              <a:t>: learning that remains hidden until its application becomes useful.</a:t>
            </a:r>
          </a:p>
        </p:txBody>
      </p:sp>
      <p:sp>
        <p:nvSpPr>
          <p:cNvPr id="2560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2000" fill="hold"/>
                                        <p:tgtEl>
                                          <p:spTgt spid="25602"/>
                                        </p:tgtEl>
                                        <p:attrNameLst>
                                          <p:attrName>ppt_w</p:attrName>
                                        </p:attrNameLst>
                                      </p:cBhvr>
                                      <p:tavLst>
                                        <p:tav tm="0">
                                          <p:val>
                                            <p:strVal val="#ppt_w*0.70"/>
                                          </p:val>
                                        </p:tav>
                                        <p:tav tm="100000">
                                          <p:val>
                                            <p:strVal val="#ppt_w"/>
                                          </p:val>
                                        </p:tav>
                                      </p:tavLst>
                                    </p:anim>
                                    <p:anim calcmode="lin" valueType="num">
                                      <p:cBhvr>
                                        <p:cTn id="8" dur="2000" fill="hold"/>
                                        <p:tgtEl>
                                          <p:spTgt spid="25602"/>
                                        </p:tgtEl>
                                        <p:attrNameLst>
                                          <p:attrName>ppt_h</p:attrName>
                                        </p:attrNameLst>
                                      </p:cBhvr>
                                      <p:tavLst>
                                        <p:tav tm="0">
                                          <p:val>
                                            <p:strVal val="#ppt_h"/>
                                          </p:val>
                                        </p:tav>
                                        <p:tav tm="100000">
                                          <p:val>
                                            <p:strVal val="#ppt_h"/>
                                          </p:val>
                                        </p:tav>
                                      </p:tavLst>
                                    </p:anim>
                                    <p:animEffect transition="in" filter="fade">
                                      <p:cBhvr>
                                        <p:cTn id="9" dur="2000"/>
                                        <p:tgtEl>
                                          <p:spTgt spid="25602"/>
                                        </p:tgtEl>
                                      </p:cBhvr>
                                    </p:animEffect>
                                  </p:childTnLst>
                                </p:cTn>
                              </p:par>
                            </p:childTnLst>
                          </p:cTn>
                        </p:par>
                        <p:par>
                          <p:cTn id="10" fill="hold" nodeType="afterGroup">
                            <p:stCondLst>
                              <p:cond delay="2000"/>
                            </p:stCondLst>
                            <p:childTnLst>
                              <p:par>
                                <p:cTn id="11" presetID="1" presetClass="entr" presetSubtype="0" fill="hold" grpId="0" nodeType="afterEffect">
                                  <p:stCondLst>
                                    <p:cond delay="400"/>
                                  </p:stCondLst>
                                  <p:iterate type="wd">
                                    <p:tmAbs val="400"/>
                                  </p:iterate>
                                  <p:childTnLst>
                                    <p:set>
                                      <p:cBhvr>
                                        <p:cTn id="12" dur="1" fill="hold">
                                          <p:stCondLst>
                                            <p:cond delay="0"/>
                                          </p:stCondLst>
                                        </p:cTn>
                                        <p:tgtEl>
                                          <p:spTgt spid="2560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5604"/>
                                        </p:tgtEl>
                                        <p:attrNameLst>
                                          <p:attrName>style.visibility</p:attrName>
                                        </p:attrNameLst>
                                      </p:cBhvr>
                                      <p:to>
                                        <p:strVal val="visible"/>
                                      </p:to>
                                    </p:set>
                                    <p:anim calcmode="lin" valueType="num">
                                      <p:cBhvr>
                                        <p:cTn id="17" dur="2000" fill="hold"/>
                                        <p:tgtEl>
                                          <p:spTgt spid="25604"/>
                                        </p:tgtEl>
                                        <p:attrNameLst>
                                          <p:attrName>ppt_w</p:attrName>
                                        </p:attrNameLst>
                                      </p:cBhvr>
                                      <p:tavLst>
                                        <p:tav tm="0">
                                          <p:val>
                                            <p:strVal val="#ppt_w*0.70"/>
                                          </p:val>
                                        </p:tav>
                                        <p:tav tm="100000">
                                          <p:val>
                                            <p:strVal val="#ppt_w"/>
                                          </p:val>
                                        </p:tav>
                                      </p:tavLst>
                                    </p:anim>
                                    <p:anim calcmode="lin" valueType="num">
                                      <p:cBhvr>
                                        <p:cTn id="18" dur="2000" fill="hold"/>
                                        <p:tgtEl>
                                          <p:spTgt spid="25604"/>
                                        </p:tgtEl>
                                        <p:attrNameLst>
                                          <p:attrName>ppt_h</p:attrName>
                                        </p:attrNameLst>
                                      </p:cBhvr>
                                      <p:tavLst>
                                        <p:tav tm="0">
                                          <p:val>
                                            <p:strVal val="#ppt_h"/>
                                          </p:val>
                                        </p:tav>
                                        <p:tav tm="100000">
                                          <p:val>
                                            <p:strVal val="#ppt_h"/>
                                          </p:val>
                                        </p:tav>
                                      </p:tavLst>
                                    </p:anim>
                                    <p:animEffect transition="in" filter="fade">
                                      <p:cBhvr>
                                        <p:cTn id="19" dur="2000"/>
                                        <p:tgtEl>
                                          <p:spTgt spid="25604"/>
                                        </p:tgtEl>
                                      </p:cBhvr>
                                    </p:animEffect>
                                  </p:childTnLst>
                                </p:cTn>
                              </p:par>
                            </p:childTnLst>
                          </p:cTn>
                        </p:par>
                        <p:par>
                          <p:cTn id="20" fill="hold" nodeType="afterGroup">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25603"/>
                                        </p:tgtEl>
                                        <p:attrNameLst>
                                          <p:attrName>style.visibility</p:attrName>
                                        </p:attrNameLst>
                                      </p:cBhvr>
                                      <p:to>
                                        <p:strVal val="visible"/>
                                      </p:to>
                                    </p:set>
                                    <p:animEffect transition="in" filter="fade">
                                      <p:cBhvr>
                                        <p:cTn id="23" dur="2000"/>
                                        <p:tgtEl>
                                          <p:spTgt spid="25603"/>
                                        </p:tgtEl>
                                      </p:cBhvr>
                                    </p:animEffect>
                                    <p:anim calcmode="lin" valueType="num">
                                      <p:cBhvr>
                                        <p:cTn id="24" dur="2000" fill="hold"/>
                                        <p:tgtEl>
                                          <p:spTgt spid="25603"/>
                                        </p:tgtEl>
                                        <p:attrNameLst>
                                          <p:attrName>ppt_x</p:attrName>
                                        </p:attrNameLst>
                                      </p:cBhvr>
                                      <p:tavLst>
                                        <p:tav tm="0">
                                          <p:val>
                                            <p:strVal val="#ppt_x"/>
                                          </p:val>
                                        </p:tav>
                                        <p:tav tm="100000">
                                          <p:val>
                                            <p:strVal val="#ppt_x"/>
                                          </p:val>
                                        </p:tav>
                                      </p:tavLst>
                                    </p:anim>
                                    <p:anim calcmode="lin" valueType="num">
                                      <p:cBhvr>
                                        <p:cTn id="25" dur="1800" decel="100000" fill="hold"/>
                                        <p:tgtEl>
                                          <p:spTgt spid="25603"/>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56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4" grpId="0" autoUpdateAnimBg="0"/>
      <p:bldP spid="25608" grpId="0"/>
      <p:bldP spid="2560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657600" y="1600200"/>
            <a:ext cx="16002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100</a:t>
            </a:r>
          </a:p>
        </p:txBody>
      </p:sp>
      <p:sp>
        <p:nvSpPr>
          <p:cNvPr id="2662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Text Box 4"/>
          <p:cNvSpPr txBox="1">
            <a:spLocks noChangeArrowheads="1"/>
          </p:cNvSpPr>
          <p:nvPr/>
        </p:nvSpPr>
        <p:spPr bwMode="auto">
          <a:xfrm>
            <a:off x="1790700" y="5029198"/>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rgbClr val="FFCC99"/>
                </a:solidFill>
                <a:effectLst>
                  <a:outerShdw blurRad="38100" dist="38100" dir="2700000" algn="tl">
                    <a:srgbClr val="000000"/>
                  </a:outerShdw>
                </a:effectLst>
                <a:latin typeface="Arial" charset="0"/>
              </a:rPr>
              <a:t>Who </a:t>
            </a:r>
            <a:r>
              <a:rPr lang="en-US" altLang="en-US" sz="3200" i="1" dirty="0">
                <a:solidFill>
                  <a:srgbClr val="FFCC99"/>
                </a:solidFill>
                <a:effectLst>
                  <a:outerShdw blurRad="38100" dist="38100" dir="2700000" algn="tl">
                    <a:srgbClr val="000000"/>
                  </a:outerShdw>
                </a:effectLst>
                <a:latin typeface="Arial" charset="0"/>
              </a:rPr>
              <a:t>is </a:t>
            </a:r>
            <a:r>
              <a:rPr lang="en-US" altLang="en-US" sz="3200" i="1" dirty="0">
                <a:solidFill>
                  <a:srgbClr val="66FF99"/>
                </a:solidFill>
                <a:effectLst>
                  <a:outerShdw blurRad="38100" dist="38100" dir="2700000" algn="tl">
                    <a:srgbClr val="000000"/>
                  </a:outerShdw>
                </a:effectLst>
                <a:latin typeface="Arial" charset="0"/>
              </a:rPr>
              <a:t>Albert Bandura</a:t>
            </a:r>
            <a:r>
              <a:rPr lang="en-US" altLang="en-US" sz="3200" i="1" dirty="0">
                <a:solidFill>
                  <a:srgbClr val="FFCC99"/>
                </a:solidFill>
                <a:effectLst>
                  <a:outerShdw blurRad="38100" dist="38100" dir="2700000" algn="tl">
                    <a:srgbClr val="000000"/>
                  </a:outerShdw>
                </a:effectLst>
                <a:latin typeface="Arial" charset="0"/>
              </a:rPr>
              <a:t>?</a:t>
            </a:r>
          </a:p>
        </p:txBody>
      </p:sp>
      <p:sp>
        <p:nvSpPr>
          <p:cNvPr id="26629" name="Text Box 5"/>
          <p:cNvSpPr txBox="1">
            <a:spLocks noChangeArrowheads="1"/>
          </p:cNvSpPr>
          <p:nvPr/>
        </p:nvSpPr>
        <p:spPr bwMode="auto">
          <a:xfrm>
            <a:off x="228600" y="2133600"/>
            <a:ext cx="8458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l">
              <a:spcBef>
                <a:spcPct val="50000"/>
              </a:spcBef>
            </a:pPr>
            <a:r>
              <a:rPr lang="en-US" altLang="en-US" sz="3200" i="1" dirty="0" smtClean="0">
                <a:solidFill>
                  <a:schemeClr val="hlink"/>
                </a:solidFill>
                <a:effectLst>
                  <a:outerShdw blurRad="38100" dist="38100" dir="2700000" algn="tl">
                    <a:srgbClr val="000000"/>
                  </a:outerShdw>
                </a:effectLst>
                <a:latin typeface="Arial" charset="0"/>
              </a:rPr>
              <a:t>Learning </a:t>
            </a:r>
            <a:r>
              <a:rPr lang="en-US" altLang="en-US" sz="3200" i="1" dirty="0">
                <a:solidFill>
                  <a:schemeClr val="hlink"/>
                </a:solidFill>
                <a:effectLst>
                  <a:outerShdw blurRad="38100" dist="38100" dir="2700000" algn="tl">
                    <a:srgbClr val="000000"/>
                  </a:outerShdw>
                </a:effectLst>
                <a:latin typeface="Arial" charset="0"/>
              </a:rPr>
              <a:t>new behavior by watching a model perform that behavior it is a type of learning most associated with the work and social learning theory of psychologist </a:t>
            </a:r>
            <a:r>
              <a:rPr lang="en-US" altLang="en-US" sz="3200" i="1" dirty="0" smtClean="0">
                <a:solidFill>
                  <a:schemeClr val="hlink"/>
                </a:solidFill>
                <a:effectLst>
                  <a:outerShdw blurRad="38100" dist="38100" dir="2700000" algn="tl">
                    <a:srgbClr val="000000"/>
                  </a:outerShdw>
                </a:effectLst>
                <a:latin typeface="Arial" charset="0"/>
              </a:rPr>
              <a:t>_______ ________.</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66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6628"/>
                                        </p:tgtEl>
                                        <p:attrNameLst>
                                          <p:attrName>style.visibility</p:attrName>
                                        </p:attrNameLst>
                                      </p:cBhvr>
                                      <p:to>
                                        <p:strVal val="visible"/>
                                      </p:to>
                                    </p:set>
                                  </p:childTnLst>
                                </p:cTn>
                              </p:par>
                            </p:childTnLst>
                          </p:cTn>
                        </p:par>
                        <p:par>
                          <p:cTn id="15" fill="hold" nodeType="afterGroup">
                            <p:stCondLst>
                              <p:cond delay="1601"/>
                            </p:stCondLst>
                            <p:childTnLst>
                              <p:par>
                                <p:cTn id="16" presetID="37" presetClass="entr" presetSubtype="0" fill="hold" grpId="0" nodeType="afterEffect">
                                  <p:stCondLst>
                                    <p:cond delay="0"/>
                                  </p:stCondLst>
                                  <p:childTnLst>
                                    <p:set>
                                      <p:cBhvr>
                                        <p:cTn id="17" dur="1" fill="hold">
                                          <p:stCondLst>
                                            <p:cond delay="0"/>
                                          </p:stCondLst>
                                        </p:cTn>
                                        <p:tgtEl>
                                          <p:spTgt spid="26627"/>
                                        </p:tgtEl>
                                        <p:attrNameLst>
                                          <p:attrName>style.visibility</p:attrName>
                                        </p:attrNameLst>
                                      </p:cBhvr>
                                      <p:to>
                                        <p:strVal val="visible"/>
                                      </p:to>
                                    </p:set>
                                    <p:animEffect transition="in" filter="fade">
                                      <p:cBhvr>
                                        <p:cTn id="18" dur="2000"/>
                                        <p:tgtEl>
                                          <p:spTgt spid="26627"/>
                                        </p:tgtEl>
                                      </p:cBhvr>
                                    </p:animEffect>
                                    <p:anim calcmode="lin" valueType="num">
                                      <p:cBhvr>
                                        <p:cTn id="19" dur="2000" fill="hold"/>
                                        <p:tgtEl>
                                          <p:spTgt spid="26627"/>
                                        </p:tgtEl>
                                        <p:attrNameLst>
                                          <p:attrName>ppt_x</p:attrName>
                                        </p:attrNameLst>
                                      </p:cBhvr>
                                      <p:tavLst>
                                        <p:tav tm="0">
                                          <p:val>
                                            <p:strVal val="#ppt_x"/>
                                          </p:val>
                                        </p:tav>
                                        <p:tav tm="100000">
                                          <p:val>
                                            <p:strVal val="#ppt_x"/>
                                          </p:val>
                                        </p:tav>
                                      </p:tavLst>
                                    </p:anim>
                                    <p:anim calcmode="lin" valueType="num">
                                      <p:cBhvr>
                                        <p:cTn id="20" dur="1800" decel="100000" fill="hold"/>
                                        <p:tgtEl>
                                          <p:spTgt spid="2662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66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animBg="1"/>
      <p:bldP spid="26628" grpId="0" autoUpdateAnimBg="0"/>
      <p:bldP spid="266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505200" y="2590800"/>
            <a:ext cx="21336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200</a:t>
            </a:r>
          </a:p>
        </p:txBody>
      </p:sp>
      <p:sp>
        <p:nvSpPr>
          <p:cNvPr id="2765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Text Box 4"/>
          <p:cNvSpPr txBox="1">
            <a:spLocks noChangeArrowheads="1"/>
          </p:cNvSpPr>
          <p:nvPr/>
        </p:nvSpPr>
        <p:spPr bwMode="auto">
          <a:xfrm>
            <a:off x="867093" y="3810000"/>
            <a:ext cx="7543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t>
            </a:r>
            <a:r>
              <a:rPr lang="en-US" altLang="en-US" sz="3200" i="1" dirty="0" smtClean="0">
                <a:solidFill>
                  <a:srgbClr val="FFCC99"/>
                </a:solidFill>
                <a:effectLst>
                  <a:outerShdw blurRad="38100" dist="38100" dir="2700000" algn="tl">
                    <a:srgbClr val="000000"/>
                  </a:outerShdw>
                </a:effectLst>
                <a:latin typeface="Arial" charset="0"/>
              </a:rPr>
              <a:t>are </a:t>
            </a:r>
            <a:r>
              <a:rPr lang="en-US" altLang="en-US" sz="3200" i="1" dirty="0" smtClean="0">
                <a:solidFill>
                  <a:srgbClr val="66FF99"/>
                </a:solidFill>
                <a:effectLst>
                  <a:outerShdw blurRad="38100" dist="38100" dir="2700000" algn="tl">
                    <a:srgbClr val="000000"/>
                  </a:outerShdw>
                </a:effectLst>
                <a:latin typeface="Arial" charset="0"/>
              </a:rPr>
              <a:t>attention</a:t>
            </a:r>
            <a:r>
              <a:rPr lang="en-US" altLang="en-US" sz="3200" i="1" dirty="0" smtClean="0">
                <a:solidFill>
                  <a:srgbClr val="FFCC99"/>
                </a:solidFill>
                <a:effectLst>
                  <a:outerShdw blurRad="38100" dist="38100" dir="2700000" algn="tl">
                    <a:srgbClr val="000000"/>
                  </a:outerShdw>
                </a:effectLst>
                <a:latin typeface="Arial" charset="0"/>
              </a:rPr>
              <a:t>, </a:t>
            </a:r>
            <a:r>
              <a:rPr lang="en-US" altLang="en-US" sz="3200" i="1" dirty="0" smtClean="0">
                <a:solidFill>
                  <a:srgbClr val="66FF99"/>
                </a:solidFill>
                <a:effectLst>
                  <a:outerShdw blurRad="38100" dist="38100" dir="2700000" algn="tl">
                    <a:srgbClr val="000000"/>
                  </a:outerShdw>
                </a:effectLst>
                <a:latin typeface="Arial" charset="0"/>
              </a:rPr>
              <a:t>memory</a:t>
            </a:r>
            <a:r>
              <a:rPr lang="en-US" altLang="en-US" sz="3200" i="1" dirty="0" smtClean="0">
                <a:solidFill>
                  <a:srgbClr val="FFCC99"/>
                </a:solidFill>
                <a:effectLst>
                  <a:outerShdw blurRad="38100" dist="38100" dir="2700000" algn="tl">
                    <a:srgbClr val="000000"/>
                  </a:outerShdw>
                </a:effectLst>
                <a:latin typeface="Arial" charset="0"/>
              </a:rPr>
              <a:t>, </a:t>
            </a:r>
            <a:r>
              <a:rPr lang="en-US" altLang="en-US" sz="3200" i="1" dirty="0" smtClean="0">
                <a:solidFill>
                  <a:srgbClr val="66FF99"/>
                </a:solidFill>
                <a:effectLst>
                  <a:outerShdw blurRad="38100" dist="38100" dir="2700000" algn="tl">
                    <a:srgbClr val="000000"/>
                  </a:outerShdw>
                </a:effectLst>
                <a:latin typeface="Arial" charset="0"/>
              </a:rPr>
              <a:t>imitation</a:t>
            </a:r>
            <a:r>
              <a:rPr lang="en-US" altLang="en-US" sz="3200" i="1" dirty="0" smtClean="0">
                <a:solidFill>
                  <a:srgbClr val="FFCC99"/>
                </a:solidFill>
                <a:effectLst>
                  <a:outerShdw blurRad="38100" dist="38100" dir="2700000" algn="tl">
                    <a:srgbClr val="000000"/>
                  </a:outerShdw>
                </a:effectLst>
                <a:latin typeface="Arial" charset="0"/>
              </a:rPr>
              <a:t> and </a:t>
            </a:r>
            <a:r>
              <a:rPr lang="en-US" altLang="en-US" sz="3200" i="1" dirty="0" smtClean="0">
                <a:solidFill>
                  <a:srgbClr val="66FF99"/>
                </a:solidFill>
                <a:effectLst>
                  <a:outerShdw blurRad="38100" dist="38100" dir="2700000" algn="tl">
                    <a:srgbClr val="000000"/>
                  </a:outerShdw>
                </a:effectLst>
                <a:latin typeface="Arial" charset="0"/>
              </a:rPr>
              <a:t>motivation</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7656" name="Text Box 8"/>
          <p:cNvSpPr txBox="1">
            <a:spLocks noChangeArrowheads="1"/>
          </p:cNvSpPr>
          <p:nvPr/>
        </p:nvSpPr>
        <p:spPr bwMode="auto">
          <a:xfrm>
            <a:off x="1333500" y="3200400"/>
            <a:ext cx="6477000" cy="4572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7658" name="Text Box 10"/>
          <p:cNvSpPr txBox="1">
            <a:spLocks noChangeArrowheads="1"/>
          </p:cNvSpPr>
          <p:nvPr/>
        </p:nvSpPr>
        <p:spPr bwMode="auto">
          <a:xfrm>
            <a:off x="486093" y="3136612"/>
            <a:ext cx="792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Four Elements of Observational Learning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76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27652"/>
                                        </p:tgtEl>
                                        <p:attrNameLst>
                                          <p:attrName>style.visibility</p:attrName>
                                        </p:attrNameLst>
                                      </p:cBhvr>
                                      <p:to>
                                        <p:strVal val="visible"/>
                                      </p:to>
                                    </p:set>
                                  </p:childTnLst>
                                </p:cTn>
                              </p:par>
                            </p:childTnLst>
                          </p:cTn>
                        </p:par>
                        <p:par>
                          <p:cTn id="15" fill="hold" nodeType="afterGroup">
                            <p:stCondLst>
                              <p:cond delay="4100"/>
                            </p:stCondLst>
                            <p:childTnLst>
                              <p:par>
                                <p:cTn id="16" presetID="37" presetClass="entr" presetSubtype="0" fill="hold" grpId="0" nodeType="afterEffect">
                                  <p:stCondLst>
                                    <p:cond delay="0"/>
                                  </p:stCondLst>
                                  <p:childTnLst>
                                    <p:set>
                                      <p:cBhvr>
                                        <p:cTn id="17" dur="1" fill="hold">
                                          <p:stCondLst>
                                            <p:cond delay="0"/>
                                          </p:stCondLst>
                                        </p:cTn>
                                        <p:tgtEl>
                                          <p:spTgt spid="27651"/>
                                        </p:tgtEl>
                                        <p:attrNameLst>
                                          <p:attrName>style.visibility</p:attrName>
                                        </p:attrNameLst>
                                      </p:cBhvr>
                                      <p:to>
                                        <p:strVal val="visible"/>
                                      </p:to>
                                    </p:set>
                                    <p:animEffect transition="in" filter="fade">
                                      <p:cBhvr>
                                        <p:cTn id="18" dur="2000"/>
                                        <p:tgtEl>
                                          <p:spTgt spid="27651"/>
                                        </p:tgtEl>
                                      </p:cBhvr>
                                    </p:animEffect>
                                    <p:anim calcmode="lin" valueType="num">
                                      <p:cBhvr>
                                        <p:cTn id="19" dur="2000" fill="hold"/>
                                        <p:tgtEl>
                                          <p:spTgt spid="27651"/>
                                        </p:tgtEl>
                                        <p:attrNameLst>
                                          <p:attrName>ppt_x</p:attrName>
                                        </p:attrNameLst>
                                      </p:cBhvr>
                                      <p:tavLst>
                                        <p:tav tm="0">
                                          <p:val>
                                            <p:strVal val="#ppt_x"/>
                                          </p:val>
                                        </p:tav>
                                        <p:tav tm="100000">
                                          <p:val>
                                            <p:strVal val="#ppt_x"/>
                                          </p:val>
                                        </p:tav>
                                      </p:tavLst>
                                    </p:anim>
                                    <p:anim calcmode="lin" valueType="num">
                                      <p:cBhvr>
                                        <p:cTn id="20" dur="1800" decel="100000" fill="hold"/>
                                        <p:tgtEl>
                                          <p:spTgt spid="2765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76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animBg="1"/>
      <p:bldP spid="27652" grpId="0" autoUpdateAnimBg="0"/>
      <p:bldP spid="276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467099" y="1905000"/>
            <a:ext cx="22098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300</a:t>
            </a:r>
          </a:p>
        </p:txBody>
      </p:sp>
      <p:sp>
        <p:nvSpPr>
          <p:cNvPr id="28675" name="AutoShape 3">
            <a:hlinkClick r:id="rId3"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Text Box 4"/>
          <p:cNvSpPr txBox="1">
            <a:spLocks noChangeArrowheads="1"/>
          </p:cNvSpPr>
          <p:nvPr/>
        </p:nvSpPr>
        <p:spPr bwMode="auto">
          <a:xfrm>
            <a:off x="1104899" y="4495800"/>
            <a:ext cx="693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modeling</a:t>
            </a:r>
            <a:r>
              <a:rPr lang="en-US" altLang="en-US" sz="3200" i="1" dirty="0">
                <a:solidFill>
                  <a:srgbClr val="FFCC99"/>
                </a:solidFill>
                <a:effectLst>
                  <a:outerShdw blurRad="38100" dist="38100" dir="2700000" algn="tl">
                    <a:srgbClr val="000000"/>
                  </a:outerShdw>
                </a:effectLst>
                <a:latin typeface="Arial" charset="0"/>
              </a:rPr>
              <a:t>?</a:t>
            </a:r>
          </a:p>
        </p:txBody>
      </p:sp>
      <p:sp>
        <p:nvSpPr>
          <p:cNvPr id="28677" name="Text Box 5"/>
          <p:cNvSpPr txBox="1">
            <a:spLocks noChangeArrowheads="1"/>
          </p:cNvSpPr>
          <p:nvPr/>
        </p:nvSpPr>
        <p:spPr bwMode="auto">
          <a:xfrm>
            <a:off x="267493" y="2521059"/>
            <a:ext cx="860901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Observational learning (aka, Social Learning) suggests that individuals learn by </a:t>
            </a:r>
          </a:p>
          <a:p>
            <a:pPr>
              <a:spcBef>
                <a:spcPct val="50000"/>
              </a:spcBef>
            </a:pPr>
            <a:r>
              <a:rPr lang="en-US" altLang="en-US" sz="3200" i="1" dirty="0">
                <a:solidFill>
                  <a:schemeClr val="hlink"/>
                </a:solidFill>
                <a:effectLst>
                  <a:outerShdw blurRad="38100" dist="38100" dir="2700000" algn="tl">
                    <a:srgbClr val="000000"/>
                  </a:outerShdw>
                </a:effectLst>
                <a:latin typeface="Arial" charset="0"/>
              </a:rPr>
              <a:t>______________.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867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8676"/>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28675"/>
                                        </p:tgtEl>
                                        <p:attrNameLst>
                                          <p:attrName>style.visibility</p:attrName>
                                        </p:attrNameLst>
                                      </p:cBhvr>
                                      <p:to>
                                        <p:strVal val="visible"/>
                                      </p:to>
                                    </p:set>
                                    <p:animEffect transition="in" filter="fade">
                                      <p:cBhvr>
                                        <p:cTn id="18" dur="2000"/>
                                        <p:tgtEl>
                                          <p:spTgt spid="28675"/>
                                        </p:tgtEl>
                                      </p:cBhvr>
                                    </p:animEffect>
                                    <p:anim calcmode="lin" valueType="num">
                                      <p:cBhvr>
                                        <p:cTn id="19" dur="2000" fill="hold"/>
                                        <p:tgtEl>
                                          <p:spTgt spid="28675"/>
                                        </p:tgtEl>
                                        <p:attrNameLst>
                                          <p:attrName>ppt_x</p:attrName>
                                        </p:attrNameLst>
                                      </p:cBhvr>
                                      <p:tavLst>
                                        <p:tav tm="0">
                                          <p:val>
                                            <p:strVal val="#ppt_x"/>
                                          </p:val>
                                        </p:tav>
                                        <p:tav tm="100000">
                                          <p:val>
                                            <p:strVal val="#ppt_x"/>
                                          </p:val>
                                        </p:tav>
                                      </p:tavLst>
                                    </p:anim>
                                    <p:anim calcmode="lin" valueType="num">
                                      <p:cBhvr>
                                        <p:cTn id="20" dur="1800" decel="100000" fill="hold"/>
                                        <p:tgtEl>
                                          <p:spTgt spid="2867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86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animBg="1"/>
      <p:bldP spid="28676" grpId="0" autoUpdateAnimBg="0"/>
      <p:bldP spid="286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17764" y="2057400"/>
            <a:ext cx="16002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400</a:t>
            </a:r>
          </a:p>
        </p:txBody>
      </p:sp>
      <p:sp>
        <p:nvSpPr>
          <p:cNvPr id="2969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1" name="Text Box 5"/>
          <p:cNvSpPr txBox="1">
            <a:spLocks noChangeArrowheads="1"/>
          </p:cNvSpPr>
          <p:nvPr/>
        </p:nvSpPr>
        <p:spPr bwMode="auto">
          <a:xfrm>
            <a:off x="2631914" y="4282380"/>
            <a:ext cx="3771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greater</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9702" name="Text Box 6"/>
          <p:cNvSpPr txBox="1">
            <a:spLocks noChangeArrowheads="1"/>
          </p:cNvSpPr>
          <p:nvPr/>
        </p:nvSpPr>
        <p:spPr bwMode="auto">
          <a:xfrm>
            <a:off x="289558" y="2667000"/>
            <a:ext cx="84566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Observation of violence is linked to a ________ likelihood of subsequently acting </a:t>
            </a:r>
            <a:r>
              <a:rPr lang="en-US" altLang="en-US" sz="3200" i="1" dirty="0" smtClean="0">
                <a:solidFill>
                  <a:schemeClr val="hlink"/>
                </a:solidFill>
                <a:effectLst>
                  <a:outerShdw blurRad="38100" dist="38100" dir="2700000" algn="tl">
                    <a:srgbClr val="000000"/>
                  </a:outerShdw>
                </a:effectLst>
                <a:latin typeface="Arial" charset="0"/>
              </a:rPr>
              <a:t>aggressively. </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97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9701"/>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29699"/>
                                        </p:tgtEl>
                                        <p:attrNameLst>
                                          <p:attrName>style.visibility</p:attrName>
                                        </p:attrNameLst>
                                      </p:cBhvr>
                                      <p:to>
                                        <p:strVal val="visible"/>
                                      </p:to>
                                    </p:set>
                                    <p:animEffect transition="in" filter="fade">
                                      <p:cBhvr>
                                        <p:cTn id="18" dur="2000"/>
                                        <p:tgtEl>
                                          <p:spTgt spid="29699"/>
                                        </p:tgtEl>
                                      </p:cBhvr>
                                    </p:animEffect>
                                    <p:anim calcmode="lin" valueType="num">
                                      <p:cBhvr>
                                        <p:cTn id="19" dur="2000" fill="hold"/>
                                        <p:tgtEl>
                                          <p:spTgt spid="29699"/>
                                        </p:tgtEl>
                                        <p:attrNameLst>
                                          <p:attrName>ppt_x</p:attrName>
                                        </p:attrNameLst>
                                      </p:cBhvr>
                                      <p:tavLst>
                                        <p:tav tm="0">
                                          <p:val>
                                            <p:strVal val="#ppt_x"/>
                                          </p:val>
                                        </p:tav>
                                        <p:tav tm="100000">
                                          <p:val>
                                            <p:strVal val="#ppt_x"/>
                                          </p:val>
                                        </p:tav>
                                      </p:tavLst>
                                    </p:anim>
                                    <p:anim calcmode="lin" valueType="num">
                                      <p:cBhvr>
                                        <p:cTn id="20" dur="1800" decel="100000" fill="hold"/>
                                        <p:tgtEl>
                                          <p:spTgt spid="2969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96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animBg="1"/>
      <p:bldP spid="29701" grpId="0" autoUpdateAnimBg="0"/>
      <p:bldP spid="297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429000" y="563563"/>
            <a:ext cx="22860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500</a:t>
            </a:r>
          </a:p>
        </p:txBody>
      </p:sp>
      <p:sp>
        <p:nvSpPr>
          <p:cNvPr id="3072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Text Box 4"/>
          <p:cNvSpPr txBox="1">
            <a:spLocks noChangeArrowheads="1"/>
          </p:cNvSpPr>
          <p:nvPr/>
        </p:nvSpPr>
        <p:spPr bwMode="auto">
          <a:xfrm>
            <a:off x="2141220" y="5089746"/>
            <a:ext cx="48615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FFCC99"/>
                </a:solidFill>
                <a:effectLst>
                  <a:outerShdw blurRad="38100" dist="38100" dir="2700000" algn="tl">
                    <a:srgbClr val="000000"/>
                  </a:outerShdw>
                </a:effectLst>
                <a:latin typeface="Arial" charset="0"/>
              </a:rPr>
              <a:t>a </a:t>
            </a:r>
            <a:r>
              <a:rPr lang="en-US" altLang="en-US" sz="3200" i="1" dirty="0" smtClean="0">
                <a:solidFill>
                  <a:srgbClr val="66FF99"/>
                </a:solidFill>
                <a:effectLst>
                  <a:outerShdw blurRad="38100" dist="38100" dir="2700000" algn="tl">
                    <a:srgbClr val="000000"/>
                  </a:outerShdw>
                </a:effectLst>
                <a:latin typeface="Arial" charset="0"/>
              </a:rPr>
              <a:t>bobo doll</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 name="AutoShape 2" descr="Image result for bobo doll"/>
          <p:cNvSpPr>
            <a:spLocks noChangeAspect="1" noChangeArrowheads="1"/>
          </p:cNvSpPr>
          <p:nvPr/>
        </p:nvSpPr>
        <p:spPr bwMode="auto">
          <a:xfrm>
            <a:off x="63500" y="-731838"/>
            <a:ext cx="1285875"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bobo do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371600"/>
            <a:ext cx="3067050" cy="32966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iterate type="wd">
                                    <p:tmAbs val="400"/>
                                  </p:iterate>
                                  <p:childTnLst>
                                    <p:set>
                                      <p:cBhvr>
                                        <p:cTn id="11" dur="1" fill="hold">
                                          <p:stCondLst>
                                            <p:cond delay="0"/>
                                          </p:stCondLst>
                                        </p:cTn>
                                        <p:tgtEl>
                                          <p:spTgt spid="30724"/>
                                        </p:tgtEl>
                                        <p:attrNameLst>
                                          <p:attrName>style.visibility</p:attrName>
                                        </p:attrNameLst>
                                      </p:cBhvr>
                                      <p:to>
                                        <p:strVal val="visible"/>
                                      </p:to>
                                    </p:set>
                                  </p:childTnLst>
                                </p:cTn>
                              </p:par>
                            </p:childTnLst>
                          </p:cTn>
                        </p:par>
                        <p:par>
                          <p:cTn id="12" fill="hold" nodeType="afterGroup">
                            <p:stCondLst>
                              <p:cond delay="2001"/>
                            </p:stCondLst>
                            <p:childTnLst>
                              <p:par>
                                <p:cTn id="13" presetID="37" presetClass="entr" presetSubtype="0" fill="hold" grpId="0" nodeType="afterEffect">
                                  <p:stCondLst>
                                    <p:cond delay="0"/>
                                  </p:stCondLst>
                                  <p:childTnLst>
                                    <p:set>
                                      <p:cBhvr>
                                        <p:cTn id="14" dur="1" fill="hold">
                                          <p:stCondLst>
                                            <p:cond delay="0"/>
                                          </p:stCondLst>
                                        </p:cTn>
                                        <p:tgtEl>
                                          <p:spTgt spid="30723"/>
                                        </p:tgtEl>
                                        <p:attrNameLst>
                                          <p:attrName>style.visibility</p:attrName>
                                        </p:attrNameLst>
                                      </p:cBhvr>
                                      <p:to>
                                        <p:strVal val="visible"/>
                                      </p:to>
                                    </p:set>
                                    <p:animEffect transition="in" filter="fade">
                                      <p:cBhvr>
                                        <p:cTn id="15" dur="2000"/>
                                        <p:tgtEl>
                                          <p:spTgt spid="30723"/>
                                        </p:tgtEl>
                                      </p:cBhvr>
                                    </p:animEffect>
                                    <p:anim calcmode="lin" valueType="num">
                                      <p:cBhvr>
                                        <p:cTn id="16" dur="2000" fill="hold"/>
                                        <p:tgtEl>
                                          <p:spTgt spid="30723"/>
                                        </p:tgtEl>
                                        <p:attrNameLst>
                                          <p:attrName>ppt_x</p:attrName>
                                        </p:attrNameLst>
                                      </p:cBhvr>
                                      <p:tavLst>
                                        <p:tav tm="0">
                                          <p:val>
                                            <p:strVal val="#ppt_x"/>
                                          </p:val>
                                        </p:tav>
                                        <p:tav tm="100000">
                                          <p:val>
                                            <p:strVal val="#ppt_x"/>
                                          </p:val>
                                        </p:tav>
                                      </p:tavLst>
                                    </p:anim>
                                    <p:anim calcmode="lin" valueType="num">
                                      <p:cBhvr>
                                        <p:cTn id="17" dur="1800" decel="100000" fill="hold"/>
                                        <p:tgtEl>
                                          <p:spTgt spid="30723"/>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307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animBg="1"/>
      <p:bldP spid="3072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AutoShape 4">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fade">
                                      <p:cBhvr>
                                        <p:cTn id="7" dur="2000"/>
                                        <p:tgtEl>
                                          <p:spTgt spid="82948"/>
                                        </p:tgtEl>
                                      </p:cBhvr>
                                    </p:animEffect>
                                    <p:anim calcmode="lin" valueType="num">
                                      <p:cBhvr>
                                        <p:cTn id="8" dur="2000" fill="hold"/>
                                        <p:tgtEl>
                                          <p:spTgt spid="82948"/>
                                        </p:tgtEl>
                                        <p:attrNameLst>
                                          <p:attrName>ppt_x</p:attrName>
                                        </p:attrNameLst>
                                      </p:cBhvr>
                                      <p:tavLst>
                                        <p:tav tm="0">
                                          <p:val>
                                            <p:strVal val="#ppt_x"/>
                                          </p:val>
                                        </p:tav>
                                        <p:tav tm="100000">
                                          <p:val>
                                            <p:strVal val="#ppt_x"/>
                                          </p:val>
                                        </p:tav>
                                      </p:tavLst>
                                    </p:anim>
                                    <p:anim calcmode="lin" valueType="num">
                                      <p:cBhvr>
                                        <p:cTn id="9" dur="1800" decel="100000" fill="hold"/>
                                        <p:tgtEl>
                                          <p:spTgt spid="82948"/>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829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095500" y="2590800"/>
            <a:ext cx="4953000" cy="15557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9600">
                <a:solidFill>
                  <a:schemeClr val="hlink"/>
                </a:solidFill>
                <a:latin typeface="Arial" charset="0"/>
              </a:rPr>
              <a:t>The End</a:t>
            </a:r>
            <a:r>
              <a:rPr lang="en-US" altLang="en-US" sz="3200">
                <a:solidFill>
                  <a:schemeClr val="hlink"/>
                </a:solidFill>
                <a:latin typeface="Arial" charset="0"/>
              </a:rPr>
              <a:t> </a:t>
            </a:r>
          </a:p>
        </p:txBody>
      </p:sp>
      <p:sp>
        <p:nvSpPr>
          <p:cNvPr id="84995" name="AutoShape 3">
            <a:hlinkClick r:id="" action="ppaction://hlinkshowjump?jump=firstslide" highlightClick="1"/>
          </p:cNvPr>
          <p:cNvSpPr>
            <a:spLocks noChangeArrowheads="1"/>
          </p:cNvSpPr>
          <p:nvPr/>
        </p:nvSpPr>
        <p:spPr bwMode="auto">
          <a:xfrm>
            <a:off x="6934200" y="6248400"/>
            <a:ext cx="762000" cy="609600"/>
          </a:xfrm>
          <a:prstGeom prst="actionButtonHome">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 name="AutoShape 5">
            <a:hlinkClick r:id="rId2" action="ppaction://hlinksldjump" highlightClick="1"/>
          </p:cNvPr>
          <p:cNvSpPr>
            <a:spLocks noChangeArrowheads="1"/>
          </p:cNvSpPr>
          <p:nvPr/>
        </p:nvSpPr>
        <p:spPr bwMode="auto">
          <a:xfrm>
            <a:off x="7696200" y="6248400"/>
            <a:ext cx="685800" cy="609600"/>
          </a:xfrm>
          <a:prstGeom prst="actionButtonInformation">
            <a:avLst/>
          </a:prstGeom>
          <a:solidFill>
            <a:srgbClr val="FFCC99"/>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5002" name="Picture 10" descr="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1600200"/>
            <a:ext cx="635000" cy="889000"/>
          </a:xfrm>
          <a:prstGeom prst="rect">
            <a:avLst/>
          </a:prstGeom>
          <a:noFill/>
          <a:effectLst>
            <a:outerShdw dist="45791" dir="3378596" algn="ctr" rotWithShape="0">
              <a:schemeClr val="folHlink">
                <a:alpha val="50000"/>
              </a:schemeClr>
            </a:outerShdw>
          </a:effectLst>
          <a:extLst>
            <a:ext uri="{909E8E84-426E-40DD-AFC4-6F175D3DCCD1}">
              <a14:hiddenFill xmlns:a14="http://schemas.microsoft.com/office/drawing/2010/main">
                <a:solidFill>
                  <a:srgbClr val="FFFFFF"/>
                </a:solidFill>
              </a14:hiddenFill>
            </a:ext>
          </a:extLst>
        </p:spPr>
      </p:pic>
      <p:pic>
        <p:nvPicPr>
          <p:cNvPr id="85004" name="Picture 12" descr="g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00200"/>
            <a:ext cx="609600" cy="914400"/>
          </a:xfrm>
          <a:prstGeom prst="rect">
            <a:avLst/>
          </a:prstGeom>
          <a:noFill/>
          <a:effectLst>
            <a:outerShdw dist="53882" dir="2700000" algn="ctr" rotWithShape="0">
              <a:schemeClr val="folHlink">
                <a:alpha val="50000"/>
              </a:schemeClr>
            </a:outerShdw>
          </a:effectLst>
          <a:extLst>
            <a:ext uri="{909E8E84-426E-40DD-AFC4-6F175D3DCCD1}">
              <a14:hiddenFill xmlns:a14="http://schemas.microsoft.com/office/drawing/2010/main">
                <a:solidFill>
                  <a:srgbClr val="FFFFFF"/>
                </a:solidFill>
              </a14:hiddenFill>
            </a:ext>
          </a:extLst>
        </p:spPr>
      </p:pic>
      <p:pic>
        <p:nvPicPr>
          <p:cNvPr id="85005" name="Picture 13" descr="lifespan_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600200"/>
            <a:ext cx="635000" cy="889000"/>
          </a:xfrm>
          <a:prstGeom prst="rect">
            <a:avLst/>
          </a:prstGeom>
          <a:noFill/>
          <a:effectLst>
            <a:outerShdw dist="53882" dir="2700000" algn="ctr" rotWithShape="0">
              <a:schemeClr val="folHlink">
                <a:alpha val="50000"/>
              </a:schemeClr>
            </a:outerShdw>
          </a:effectLst>
          <a:extLst>
            <a:ext uri="{909E8E84-426E-40DD-AFC4-6F175D3DCCD1}">
              <a14:hiddenFill xmlns:a14="http://schemas.microsoft.com/office/drawing/2010/main">
                <a:solidFill>
                  <a:srgbClr val="FFFFFF"/>
                </a:solidFill>
              </a14:hiddenFill>
            </a:ext>
          </a:extLst>
        </p:spPr>
      </p:pic>
      <p:pic>
        <p:nvPicPr>
          <p:cNvPr id="85006" name="Picture 14" descr="2mickeymous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648200"/>
            <a:ext cx="90487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85008" name="Picture 16" descr="2mickeymouse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610100"/>
            <a:ext cx="89535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85009" name="Picture 17" descr="2mickeymouse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095750" y="4648200"/>
            <a:ext cx="95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5010" name="Picture 18" descr="2mickeymouse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4648200"/>
            <a:ext cx="95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5011" name="Picture 19" descr="2mickeymouse4"/>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867650" y="4648200"/>
            <a:ext cx="742950" cy="1085850"/>
          </a:xfrm>
          <a:prstGeom prst="rect">
            <a:avLst/>
          </a:prstGeom>
          <a:noFill/>
          <a:extLst>
            <a:ext uri="{909E8E84-426E-40DD-AFC4-6F175D3DCCD1}">
              <a14:hiddenFill xmlns:a14="http://schemas.microsoft.com/office/drawing/2010/main">
                <a:solidFill>
                  <a:srgbClr val="FFFFFF"/>
                </a:solidFill>
              </a14:hiddenFill>
            </a:ext>
          </a:extLst>
        </p:spPr>
      </p:pic>
      <p:sp>
        <p:nvSpPr>
          <p:cNvPr id="85012" name="AutoShape 20">
            <a:hlinkClick r:id="rId11"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5000" fill="hold"/>
                                        <p:tgtEl>
                                          <p:spTgt spid="84994"/>
                                        </p:tgtEl>
                                        <p:attrNameLst>
                                          <p:attrName>ppt_w</p:attrName>
                                        </p:attrNameLst>
                                      </p:cBhvr>
                                      <p:tavLst>
                                        <p:tav tm="0" fmla="#ppt_w*sin(2.5*pi*$)">
                                          <p:val>
                                            <p:fltVal val="0"/>
                                          </p:val>
                                        </p:tav>
                                        <p:tav tm="100000">
                                          <p:val>
                                            <p:fltVal val="1"/>
                                          </p:val>
                                        </p:tav>
                                      </p:tavLst>
                                    </p:anim>
                                    <p:anim calcmode="lin" valueType="num">
                                      <p:cBhvr>
                                        <p:cTn id="8" dur="5000" fill="hold"/>
                                        <p:tgtEl>
                                          <p:spTgt spid="8499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0" presetClass="entr" presetSubtype="0" fill="hold" nodeType="afterEffect">
                                  <p:stCondLst>
                                    <p:cond delay="0"/>
                                  </p:stCondLst>
                                  <p:childTnLst>
                                    <p:set>
                                      <p:cBhvr>
                                        <p:cTn id="11" dur="1" fill="hold">
                                          <p:stCondLst>
                                            <p:cond delay="0"/>
                                          </p:stCondLst>
                                        </p:cTn>
                                        <p:tgtEl>
                                          <p:spTgt spid="85005"/>
                                        </p:tgtEl>
                                        <p:attrNameLst>
                                          <p:attrName>style.visibility</p:attrName>
                                        </p:attrNameLst>
                                      </p:cBhvr>
                                      <p:to>
                                        <p:strVal val="visible"/>
                                      </p:to>
                                    </p:set>
                                    <p:animEffect transition="in" filter="fade">
                                      <p:cBhvr>
                                        <p:cTn id="12" dur="2000"/>
                                        <p:tgtEl>
                                          <p:spTgt spid="85005"/>
                                        </p:tgtEl>
                                      </p:cBhvr>
                                    </p:animEffect>
                                  </p:childTnLst>
                                </p:cTn>
                              </p:par>
                            </p:childTnLst>
                          </p:cTn>
                        </p:par>
                        <p:par>
                          <p:cTn id="13" fill="hold" nodeType="afterGroup">
                            <p:stCondLst>
                              <p:cond delay="7000"/>
                            </p:stCondLst>
                            <p:childTnLst>
                              <p:par>
                                <p:cTn id="14" presetID="10" presetClass="entr" presetSubtype="0" fill="hold" nodeType="afterEffect">
                                  <p:stCondLst>
                                    <p:cond delay="0"/>
                                  </p:stCondLst>
                                  <p:childTnLst>
                                    <p:set>
                                      <p:cBhvr>
                                        <p:cTn id="15" dur="1" fill="hold">
                                          <p:stCondLst>
                                            <p:cond delay="0"/>
                                          </p:stCondLst>
                                        </p:cTn>
                                        <p:tgtEl>
                                          <p:spTgt spid="85004"/>
                                        </p:tgtEl>
                                        <p:attrNameLst>
                                          <p:attrName>style.visibility</p:attrName>
                                        </p:attrNameLst>
                                      </p:cBhvr>
                                      <p:to>
                                        <p:strVal val="visible"/>
                                      </p:to>
                                    </p:set>
                                    <p:animEffect transition="in" filter="fade">
                                      <p:cBhvr>
                                        <p:cTn id="16" dur="2000"/>
                                        <p:tgtEl>
                                          <p:spTgt spid="85004"/>
                                        </p:tgtEl>
                                      </p:cBhvr>
                                    </p:animEffect>
                                  </p:childTnLst>
                                </p:cTn>
                              </p:par>
                            </p:childTnLst>
                          </p:cTn>
                        </p:par>
                        <p:par>
                          <p:cTn id="17" fill="hold" nodeType="afterGroup">
                            <p:stCondLst>
                              <p:cond delay="9000"/>
                            </p:stCondLst>
                            <p:childTnLst>
                              <p:par>
                                <p:cTn id="18" presetID="10" presetClass="entr" presetSubtype="0" fill="hold" nodeType="afterEffect">
                                  <p:stCondLst>
                                    <p:cond delay="0"/>
                                  </p:stCondLst>
                                  <p:childTnLst>
                                    <p:set>
                                      <p:cBhvr>
                                        <p:cTn id="19" dur="1" fill="hold">
                                          <p:stCondLst>
                                            <p:cond delay="0"/>
                                          </p:stCondLst>
                                        </p:cTn>
                                        <p:tgtEl>
                                          <p:spTgt spid="85002"/>
                                        </p:tgtEl>
                                        <p:attrNameLst>
                                          <p:attrName>style.visibility</p:attrName>
                                        </p:attrNameLst>
                                      </p:cBhvr>
                                      <p:to>
                                        <p:strVal val="visible"/>
                                      </p:to>
                                    </p:set>
                                    <p:animEffect transition="in" filter="fade">
                                      <p:cBhvr>
                                        <p:cTn id="20" dur="2000"/>
                                        <p:tgtEl>
                                          <p:spTgt spid="85002"/>
                                        </p:tgtEl>
                                      </p:cBhvr>
                                    </p:animEffect>
                                  </p:childTnLst>
                                </p:cTn>
                              </p:par>
                            </p:childTnLst>
                          </p:cTn>
                        </p:par>
                        <p:par>
                          <p:cTn id="21" fill="hold" nodeType="afterGroup">
                            <p:stCondLst>
                              <p:cond delay="11000"/>
                            </p:stCondLst>
                            <p:childTnLst>
                              <p:par>
                                <p:cTn id="22" presetID="10" presetClass="entr" presetSubtype="0" fill="hold" nodeType="afterEffect">
                                  <p:stCondLst>
                                    <p:cond delay="0"/>
                                  </p:stCondLst>
                                  <p:childTnLst>
                                    <p:set>
                                      <p:cBhvr>
                                        <p:cTn id="23" dur="1" fill="hold">
                                          <p:stCondLst>
                                            <p:cond delay="0"/>
                                          </p:stCondLst>
                                        </p:cTn>
                                        <p:tgtEl>
                                          <p:spTgt spid="85006"/>
                                        </p:tgtEl>
                                        <p:attrNameLst>
                                          <p:attrName>style.visibility</p:attrName>
                                        </p:attrNameLst>
                                      </p:cBhvr>
                                      <p:to>
                                        <p:strVal val="visible"/>
                                      </p:to>
                                    </p:set>
                                    <p:animEffect transition="in" filter="fade">
                                      <p:cBhvr>
                                        <p:cTn id="24" dur="2000"/>
                                        <p:tgtEl>
                                          <p:spTgt spid="85006"/>
                                        </p:tgtEl>
                                      </p:cBhvr>
                                    </p:animEffect>
                                  </p:childTnLst>
                                </p:cTn>
                              </p:par>
                            </p:childTnLst>
                          </p:cTn>
                        </p:par>
                        <p:par>
                          <p:cTn id="25" fill="hold" nodeType="afterGroup">
                            <p:stCondLst>
                              <p:cond delay="13000"/>
                            </p:stCondLst>
                            <p:childTnLst>
                              <p:par>
                                <p:cTn id="26" presetID="10" presetClass="entr" presetSubtype="0" fill="hold" nodeType="afterEffect">
                                  <p:stCondLst>
                                    <p:cond delay="0"/>
                                  </p:stCondLst>
                                  <p:childTnLst>
                                    <p:set>
                                      <p:cBhvr>
                                        <p:cTn id="27" dur="1" fill="hold">
                                          <p:stCondLst>
                                            <p:cond delay="0"/>
                                          </p:stCondLst>
                                        </p:cTn>
                                        <p:tgtEl>
                                          <p:spTgt spid="85008"/>
                                        </p:tgtEl>
                                        <p:attrNameLst>
                                          <p:attrName>style.visibility</p:attrName>
                                        </p:attrNameLst>
                                      </p:cBhvr>
                                      <p:to>
                                        <p:strVal val="visible"/>
                                      </p:to>
                                    </p:set>
                                    <p:animEffect transition="in" filter="fade">
                                      <p:cBhvr>
                                        <p:cTn id="28" dur="2000"/>
                                        <p:tgtEl>
                                          <p:spTgt spid="85008"/>
                                        </p:tgtEl>
                                      </p:cBhvr>
                                    </p:animEffect>
                                  </p:childTnLst>
                                </p:cTn>
                              </p:par>
                            </p:childTnLst>
                          </p:cTn>
                        </p:par>
                        <p:par>
                          <p:cTn id="29" fill="hold" nodeType="afterGroup">
                            <p:stCondLst>
                              <p:cond delay="15000"/>
                            </p:stCondLst>
                            <p:childTnLst>
                              <p:par>
                                <p:cTn id="30" presetID="10" presetClass="entr" presetSubtype="0" fill="hold" nodeType="afterEffect">
                                  <p:stCondLst>
                                    <p:cond delay="0"/>
                                  </p:stCondLst>
                                  <p:childTnLst>
                                    <p:set>
                                      <p:cBhvr>
                                        <p:cTn id="31" dur="1" fill="hold">
                                          <p:stCondLst>
                                            <p:cond delay="0"/>
                                          </p:stCondLst>
                                        </p:cTn>
                                        <p:tgtEl>
                                          <p:spTgt spid="85009"/>
                                        </p:tgtEl>
                                        <p:attrNameLst>
                                          <p:attrName>style.visibility</p:attrName>
                                        </p:attrNameLst>
                                      </p:cBhvr>
                                      <p:to>
                                        <p:strVal val="visible"/>
                                      </p:to>
                                    </p:set>
                                    <p:animEffect transition="in" filter="fade">
                                      <p:cBhvr>
                                        <p:cTn id="32" dur="2000"/>
                                        <p:tgtEl>
                                          <p:spTgt spid="85009"/>
                                        </p:tgtEl>
                                      </p:cBhvr>
                                    </p:animEffect>
                                  </p:childTnLst>
                                </p:cTn>
                              </p:par>
                            </p:childTnLst>
                          </p:cTn>
                        </p:par>
                        <p:par>
                          <p:cTn id="33" fill="hold" nodeType="afterGroup">
                            <p:stCondLst>
                              <p:cond delay="17000"/>
                            </p:stCondLst>
                            <p:childTnLst>
                              <p:par>
                                <p:cTn id="34" presetID="10" presetClass="entr" presetSubtype="0" fill="hold" nodeType="afterEffect">
                                  <p:stCondLst>
                                    <p:cond delay="0"/>
                                  </p:stCondLst>
                                  <p:childTnLst>
                                    <p:set>
                                      <p:cBhvr>
                                        <p:cTn id="35" dur="1" fill="hold">
                                          <p:stCondLst>
                                            <p:cond delay="0"/>
                                          </p:stCondLst>
                                        </p:cTn>
                                        <p:tgtEl>
                                          <p:spTgt spid="85010"/>
                                        </p:tgtEl>
                                        <p:attrNameLst>
                                          <p:attrName>style.visibility</p:attrName>
                                        </p:attrNameLst>
                                      </p:cBhvr>
                                      <p:to>
                                        <p:strVal val="visible"/>
                                      </p:to>
                                    </p:set>
                                    <p:animEffect transition="in" filter="fade">
                                      <p:cBhvr>
                                        <p:cTn id="36" dur="2000"/>
                                        <p:tgtEl>
                                          <p:spTgt spid="85010"/>
                                        </p:tgtEl>
                                      </p:cBhvr>
                                    </p:animEffect>
                                  </p:childTnLst>
                                </p:cTn>
                              </p:par>
                            </p:childTnLst>
                          </p:cTn>
                        </p:par>
                        <p:par>
                          <p:cTn id="37" fill="hold" nodeType="afterGroup">
                            <p:stCondLst>
                              <p:cond delay="19000"/>
                            </p:stCondLst>
                            <p:childTnLst>
                              <p:par>
                                <p:cTn id="38" presetID="10" presetClass="entr" presetSubtype="0" fill="hold" nodeType="afterEffect">
                                  <p:stCondLst>
                                    <p:cond delay="0"/>
                                  </p:stCondLst>
                                  <p:childTnLst>
                                    <p:set>
                                      <p:cBhvr>
                                        <p:cTn id="39" dur="1" fill="hold">
                                          <p:stCondLst>
                                            <p:cond delay="0"/>
                                          </p:stCondLst>
                                        </p:cTn>
                                        <p:tgtEl>
                                          <p:spTgt spid="85011"/>
                                        </p:tgtEl>
                                        <p:attrNameLst>
                                          <p:attrName>style.visibility</p:attrName>
                                        </p:attrNameLst>
                                      </p:cBhvr>
                                      <p:to>
                                        <p:strVal val="visible"/>
                                      </p:to>
                                    </p:set>
                                    <p:animEffect transition="in" filter="fade">
                                      <p:cBhvr>
                                        <p:cTn id="40" dur="2000"/>
                                        <p:tgtEl>
                                          <p:spTgt spid="85011"/>
                                        </p:tgtEl>
                                      </p:cBhvr>
                                    </p:animEffect>
                                  </p:childTnLst>
                                </p:cTn>
                              </p:par>
                            </p:childTnLst>
                          </p:cTn>
                        </p:par>
                        <p:par>
                          <p:cTn id="41" fill="hold" nodeType="afterGroup">
                            <p:stCondLst>
                              <p:cond delay="21000"/>
                            </p:stCondLst>
                            <p:childTnLst>
                              <p:par>
                                <p:cTn id="42" presetID="37" presetClass="entr" presetSubtype="0" fill="hold" grpId="0" nodeType="afterEffect">
                                  <p:stCondLst>
                                    <p:cond delay="0"/>
                                  </p:stCondLst>
                                  <p:childTnLst>
                                    <p:set>
                                      <p:cBhvr>
                                        <p:cTn id="43" dur="1" fill="hold">
                                          <p:stCondLst>
                                            <p:cond delay="0"/>
                                          </p:stCondLst>
                                        </p:cTn>
                                        <p:tgtEl>
                                          <p:spTgt spid="85012"/>
                                        </p:tgtEl>
                                        <p:attrNameLst>
                                          <p:attrName>style.visibility</p:attrName>
                                        </p:attrNameLst>
                                      </p:cBhvr>
                                      <p:to>
                                        <p:strVal val="visible"/>
                                      </p:to>
                                    </p:set>
                                    <p:animEffect transition="in" filter="fade">
                                      <p:cBhvr>
                                        <p:cTn id="44" dur="2000"/>
                                        <p:tgtEl>
                                          <p:spTgt spid="85012"/>
                                        </p:tgtEl>
                                      </p:cBhvr>
                                    </p:animEffect>
                                    <p:anim calcmode="lin" valueType="num">
                                      <p:cBhvr>
                                        <p:cTn id="45" dur="2000" fill="hold"/>
                                        <p:tgtEl>
                                          <p:spTgt spid="85012"/>
                                        </p:tgtEl>
                                        <p:attrNameLst>
                                          <p:attrName>ppt_x</p:attrName>
                                        </p:attrNameLst>
                                      </p:cBhvr>
                                      <p:tavLst>
                                        <p:tav tm="0">
                                          <p:val>
                                            <p:strVal val="#ppt_x"/>
                                          </p:val>
                                        </p:tav>
                                        <p:tav tm="100000">
                                          <p:val>
                                            <p:strVal val="#ppt_x"/>
                                          </p:val>
                                        </p:tav>
                                      </p:tavLst>
                                    </p:anim>
                                    <p:anim calcmode="lin" valueType="num">
                                      <p:cBhvr>
                                        <p:cTn id="46" dur="1800" decel="100000" fill="hold"/>
                                        <p:tgtEl>
                                          <p:spTgt spid="85012"/>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85012"/>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84997"/>
                                        </p:tgtEl>
                                        <p:attrNameLst>
                                          <p:attrName>style.visibility</p:attrName>
                                        </p:attrNameLst>
                                      </p:cBhvr>
                                      <p:to>
                                        <p:strVal val="visible"/>
                                      </p:to>
                                    </p:set>
                                    <p:animEffect transition="in" filter="fade">
                                      <p:cBhvr>
                                        <p:cTn id="50" dur="2000"/>
                                        <p:tgtEl>
                                          <p:spTgt spid="84997"/>
                                        </p:tgtEl>
                                      </p:cBhvr>
                                    </p:animEffect>
                                    <p:anim calcmode="lin" valueType="num">
                                      <p:cBhvr>
                                        <p:cTn id="51" dur="2000" fill="hold"/>
                                        <p:tgtEl>
                                          <p:spTgt spid="84997"/>
                                        </p:tgtEl>
                                        <p:attrNameLst>
                                          <p:attrName>ppt_x</p:attrName>
                                        </p:attrNameLst>
                                      </p:cBhvr>
                                      <p:tavLst>
                                        <p:tav tm="0">
                                          <p:val>
                                            <p:strVal val="#ppt_x"/>
                                          </p:val>
                                        </p:tav>
                                        <p:tav tm="100000">
                                          <p:val>
                                            <p:strVal val="#ppt_x"/>
                                          </p:val>
                                        </p:tav>
                                      </p:tavLst>
                                    </p:anim>
                                    <p:anim calcmode="lin" valueType="num">
                                      <p:cBhvr>
                                        <p:cTn id="52" dur="1800" decel="100000" fill="hold"/>
                                        <p:tgtEl>
                                          <p:spTgt spid="84997"/>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84997"/>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84995"/>
                                        </p:tgtEl>
                                        <p:attrNameLst>
                                          <p:attrName>style.visibility</p:attrName>
                                        </p:attrNameLst>
                                      </p:cBhvr>
                                      <p:to>
                                        <p:strVal val="visible"/>
                                      </p:to>
                                    </p:set>
                                    <p:animEffect transition="in" filter="fade">
                                      <p:cBhvr>
                                        <p:cTn id="56" dur="2000"/>
                                        <p:tgtEl>
                                          <p:spTgt spid="84995"/>
                                        </p:tgtEl>
                                      </p:cBhvr>
                                    </p:animEffect>
                                    <p:anim calcmode="lin" valueType="num">
                                      <p:cBhvr>
                                        <p:cTn id="57" dur="2000" fill="hold"/>
                                        <p:tgtEl>
                                          <p:spTgt spid="84995"/>
                                        </p:tgtEl>
                                        <p:attrNameLst>
                                          <p:attrName>ppt_x</p:attrName>
                                        </p:attrNameLst>
                                      </p:cBhvr>
                                      <p:tavLst>
                                        <p:tav tm="0">
                                          <p:val>
                                            <p:strVal val="#ppt_x"/>
                                          </p:val>
                                        </p:tav>
                                        <p:tav tm="100000">
                                          <p:val>
                                            <p:strVal val="#ppt_x"/>
                                          </p:val>
                                        </p:tav>
                                      </p:tavLst>
                                    </p:anim>
                                    <p:anim calcmode="lin" valueType="num">
                                      <p:cBhvr>
                                        <p:cTn id="58" dur="1800" decel="100000" fill="hold"/>
                                        <p:tgtEl>
                                          <p:spTgt spid="84995"/>
                                        </p:tgtEl>
                                        <p:attrNameLst>
                                          <p:attrName>ppt_y</p:attrName>
                                        </p:attrNameLst>
                                      </p:cBhvr>
                                      <p:tavLst>
                                        <p:tav tm="0">
                                          <p:val>
                                            <p:strVal val="#ppt_y+1"/>
                                          </p:val>
                                        </p:tav>
                                        <p:tav tm="100000">
                                          <p:val>
                                            <p:strVal val="#ppt_y-.03"/>
                                          </p:val>
                                        </p:tav>
                                      </p:tavLst>
                                    </p:anim>
                                    <p:anim calcmode="lin" valueType="num">
                                      <p:cBhvr>
                                        <p:cTn id="59" dur="200" accel="100000" fill="hold">
                                          <p:stCondLst>
                                            <p:cond delay="1800"/>
                                          </p:stCondLst>
                                        </p:cTn>
                                        <p:tgtEl>
                                          <p:spTgt spid="849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animBg="1"/>
      <p:bldP spid="84997" grpId="0" animBg="1"/>
      <p:bldP spid="850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429000" y="1524000"/>
            <a:ext cx="2286000" cy="6096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1 for 100</a:t>
            </a:r>
          </a:p>
        </p:txBody>
      </p:sp>
      <p:sp>
        <p:nvSpPr>
          <p:cNvPr id="4104" name="Text Box 8"/>
          <p:cNvSpPr txBox="1">
            <a:spLocks noChangeArrowheads="1"/>
          </p:cNvSpPr>
          <p:nvPr/>
        </p:nvSpPr>
        <p:spPr bwMode="auto">
          <a:xfrm>
            <a:off x="152400" y="2341146"/>
            <a:ext cx="8763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A </a:t>
            </a:r>
            <a:r>
              <a:rPr lang="en-US" altLang="en-US" sz="3200" i="1" dirty="0">
                <a:solidFill>
                  <a:schemeClr val="hlink"/>
                </a:solidFill>
                <a:effectLst>
                  <a:outerShdw blurRad="38100" dist="38100" dir="2700000" algn="tl">
                    <a:srgbClr val="000000"/>
                  </a:outerShdw>
                </a:effectLst>
                <a:latin typeface="Arial" charset="0"/>
              </a:rPr>
              <a:t>learning process that occurs when two stimuli are repeatedly paired; a response that is at first elicited by the second stimulus is eventually elicited by the first stimulus </a:t>
            </a:r>
            <a:r>
              <a:rPr lang="en-US" altLang="en-US" sz="3200" i="1" dirty="0" smtClean="0">
                <a:solidFill>
                  <a:schemeClr val="hlink"/>
                </a:solidFill>
                <a:effectLst>
                  <a:outerShdw blurRad="38100" dist="38100" dir="2700000" algn="tl">
                    <a:srgbClr val="000000"/>
                  </a:outerShdw>
                </a:effectLst>
                <a:latin typeface="Arial" charset="0"/>
              </a:rPr>
              <a:t>alone.</a:t>
            </a:r>
            <a:endParaRPr lang="en-US" altLang="en-US" sz="3200" i="1" dirty="0">
              <a:solidFill>
                <a:schemeClr val="hlink"/>
              </a:solidFill>
              <a:effectLst>
                <a:outerShdw blurRad="38100" dist="38100" dir="2700000" algn="tl">
                  <a:srgbClr val="000000"/>
                </a:outerShdw>
              </a:effectLst>
              <a:latin typeface="Arial" charset="0"/>
            </a:endParaRPr>
          </a:p>
        </p:txBody>
      </p:sp>
      <p:sp>
        <p:nvSpPr>
          <p:cNvPr id="4105" name="Text Box 9"/>
          <p:cNvSpPr txBox="1">
            <a:spLocks noChangeArrowheads="1"/>
          </p:cNvSpPr>
          <p:nvPr/>
        </p:nvSpPr>
        <p:spPr bwMode="auto">
          <a:xfrm>
            <a:off x="838200" y="4678740"/>
            <a:ext cx="7467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classical </a:t>
            </a:r>
            <a:r>
              <a:rPr lang="en-US" altLang="en-US" sz="3200" i="1" dirty="0">
                <a:solidFill>
                  <a:srgbClr val="66FF99"/>
                </a:solidFill>
                <a:effectLst>
                  <a:outerShdw blurRad="38100" dist="38100" dir="2700000" algn="tl">
                    <a:srgbClr val="000000"/>
                  </a:outerShdw>
                </a:effectLst>
                <a:latin typeface="Arial" charset="0"/>
              </a:rPr>
              <a:t>conditioning </a:t>
            </a:r>
            <a:r>
              <a:rPr lang="en-US" altLang="en-US" sz="3200" i="1" dirty="0">
                <a:solidFill>
                  <a:srgbClr val="FFCC99"/>
                </a:solidFill>
                <a:effectLst>
                  <a:outerShdw blurRad="38100" dist="38100" dir="2700000" algn="tl">
                    <a:srgbClr val="000000"/>
                  </a:outerShdw>
                </a:effectLst>
                <a:latin typeface="Arial" charset="0"/>
              </a:rPr>
              <a:t>(</a:t>
            </a:r>
            <a:r>
              <a:rPr lang="en-US" altLang="en-US" sz="3200" i="1" dirty="0" smtClean="0">
                <a:solidFill>
                  <a:srgbClr val="FFCC99"/>
                </a:solidFill>
                <a:effectLst>
                  <a:outerShdw blurRad="38100" dist="38100" dir="2700000" algn="tl">
                    <a:srgbClr val="000000"/>
                  </a:outerShdw>
                </a:effectLst>
                <a:latin typeface="Arial" charset="0"/>
              </a:rPr>
              <a:t>a.k.a. </a:t>
            </a:r>
            <a:r>
              <a:rPr lang="en-US" altLang="en-US" sz="3200" i="1" dirty="0">
                <a:solidFill>
                  <a:srgbClr val="66FF99"/>
                </a:solidFill>
                <a:effectLst>
                  <a:outerShdw blurRad="38100" dist="38100" dir="2700000" algn="tl">
                    <a:srgbClr val="000000"/>
                  </a:outerShdw>
                </a:effectLst>
                <a:latin typeface="Arial" charset="0"/>
              </a:rPr>
              <a:t>Pavlovian</a:t>
            </a:r>
            <a:r>
              <a:rPr lang="en-US" altLang="en-US" sz="3200" i="1" dirty="0">
                <a:solidFill>
                  <a:srgbClr val="FFCC99"/>
                </a:solidFill>
                <a:effectLst>
                  <a:outerShdw blurRad="38100" dist="38100" dir="2700000" algn="tl">
                    <a:srgbClr val="000000"/>
                  </a:outerShdw>
                </a:effectLst>
                <a:latin typeface="Arial" charset="0"/>
              </a:rPr>
              <a:t> or </a:t>
            </a:r>
            <a:r>
              <a:rPr lang="en-US" altLang="en-US" sz="3200" i="1" dirty="0">
                <a:solidFill>
                  <a:srgbClr val="66FF99"/>
                </a:solidFill>
                <a:effectLst>
                  <a:outerShdw blurRad="38100" dist="38100" dir="2700000" algn="tl">
                    <a:srgbClr val="000000"/>
                  </a:outerShdw>
                </a:effectLst>
                <a:latin typeface="Arial" charset="0"/>
              </a:rPr>
              <a:t>respondent</a:t>
            </a:r>
            <a:r>
              <a:rPr lang="en-US" altLang="en-US" sz="3200" i="1" dirty="0">
                <a:solidFill>
                  <a:srgbClr val="FFCC99"/>
                </a:solidFill>
                <a:effectLst>
                  <a:outerShdw blurRad="38100" dist="38100" dir="2700000" algn="tl">
                    <a:srgbClr val="000000"/>
                  </a:outerShdw>
                </a:effectLst>
                <a:latin typeface="Arial" charset="0"/>
              </a:rPr>
              <a:t> conditioning)? </a:t>
            </a:r>
          </a:p>
        </p:txBody>
      </p:sp>
      <p:sp>
        <p:nvSpPr>
          <p:cNvPr id="4099"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4105"/>
                                        </p:tgtEl>
                                        <p:attrNameLst>
                                          <p:attrName>style.visibility</p:attrName>
                                        </p:attrNameLst>
                                      </p:cBhvr>
                                      <p:to>
                                        <p:strVal val="visible"/>
                                      </p:to>
                                    </p:set>
                                  </p:childTnLst>
                                </p:cTn>
                              </p:par>
                            </p:childTnLst>
                          </p:cTn>
                        </p:par>
                        <p:par>
                          <p:cTn id="15" fill="hold" nodeType="afterGroup">
                            <p:stCondLst>
                              <p:cond delay="4401"/>
                            </p:stCondLst>
                            <p:childTnLst>
                              <p:par>
                                <p:cTn id="16" presetID="37" presetClass="entr" presetSubtype="0" fill="hold" grpId="0" nodeType="after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2000"/>
                                        <p:tgtEl>
                                          <p:spTgt spid="4099"/>
                                        </p:tgtEl>
                                      </p:cBhvr>
                                    </p:animEffect>
                                    <p:anim calcmode="lin" valueType="num">
                                      <p:cBhvr>
                                        <p:cTn id="19" dur="2000" fill="hold"/>
                                        <p:tgtEl>
                                          <p:spTgt spid="4099"/>
                                        </p:tgtEl>
                                        <p:attrNameLst>
                                          <p:attrName>ppt_x</p:attrName>
                                        </p:attrNameLst>
                                      </p:cBhvr>
                                      <p:tavLst>
                                        <p:tav tm="0">
                                          <p:val>
                                            <p:strVal val="#ppt_x"/>
                                          </p:val>
                                        </p:tav>
                                        <p:tav tm="100000">
                                          <p:val>
                                            <p:strVal val="#ppt_x"/>
                                          </p:val>
                                        </p:tav>
                                      </p:tavLst>
                                    </p:anim>
                                    <p:anim calcmode="lin" valueType="num">
                                      <p:cBhvr>
                                        <p:cTn id="20" dur="1800" decel="100000" fill="hold"/>
                                        <p:tgtEl>
                                          <p:spTgt spid="409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40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4" grpId="0"/>
      <p:bldP spid="4105" grpId="0"/>
      <p:bldP spid="40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6080919"/>
            <a:ext cx="154305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1 for 200</a:t>
            </a:r>
          </a:p>
        </p:txBody>
      </p:sp>
      <p:sp>
        <p:nvSpPr>
          <p:cNvPr id="512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Text Box 4"/>
          <p:cNvSpPr txBox="1">
            <a:spLocks noChangeArrowheads="1"/>
          </p:cNvSpPr>
          <p:nvPr/>
        </p:nvSpPr>
        <p:spPr bwMode="auto">
          <a:xfrm>
            <a:off x="2057400" y="57912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rgbClr val="FFCC99"/>
                </a:solidFill>
                <a:latin typeface="Arial" charset="0"/>
              </a:rPr>
              <a:t>Who </a:t>
            </a:r>
            <a:r>
              <a:rPr lang="en-US" altLang="en-US" sz="3200" i="1" dirty="0">
                <a:solidFill>
                  <a:srgbClr val="FFCC99"/>
                </a:solidFill>
                <a:latin typeface="Arial" charset="0"/>
              </a:rPr>
              <a:t>is </a:t>
            </a:r>
            <a:r>
              <a:rPr lang="en-US" altLang="en-US" sz="3200" i="1" dirty="0">
                <a:solidFill>
                  <a:srgbClr val="66FF99"/>
                </a:solidFill>
                <a:latin typeface="Arial" charset="0"/>
              </a:rPr>
              <a:t>Ivan Pavlov</a:t>
            </a:r>
            <a:r>
              <a:rPr lang="en-US" altLang="en-US" sz="3200" i="1" dirty="0">
                <a:solidFill>
                  <a:srgbClr val="FFCC99"/>
                </a:solidFill>
                <a:latin typeface="Arial" charset="0"/>
              </a:rPr>
              <a:t>?</a:t>
            </a:r>
          </a:p>
        </p:txBody>
      </p:sp>
      <p:sp>
        <p:nvSpPr>
          <p:cNvPr id="81924" name="Text Box 4"/>
          <p:cNvSpPr txBox="1">
            <a:spLocks noChangeArrowheads="1"/>
          </p:cNvSpPr>
          <p:nvPr/>
        </p:nvSpPr>
        <p:spPr bwMode="auto">
          <a:xfrm>
            <a:off x="838200" y="4191000"/>
            <a:ext cx="7467600" cy="156966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Russian </a:t>
            </a:r>
            <a:r>
              <a:rPr lang="en-US" altLang="en-US" sz="3200" i="1" dirty="0" smtClean="0">
                <a:solidFill>
                  <a:schemeClr val="hlink"/>
                </a:solidFill>
                <a:effectLst>
                  <a:outerShdw blurRad="38100" dist="38100" dir="2700000" algn="tl">
                    <a:srgbClr val="000000"/>
                  </a:outerShdw>
                </a:effectLst>
                <a:latin typeface="Arial" charset="0"/>
              </a:rPr>
              <a:t>physiologist who </a:t>
            </a:r>
            <a:r>
              <a:rPr lang="en-US" altLang="en-US" sz="3200" i="1" dirty="0">
                <a:solidFill>
                  <a:schemeClr val="hlink"/>
                </a:solidFill>
                <a:effectLst>
                  <a:outerShdw blurRad="38100" dist="38100" dir="2700000" algn="tl">
                    <a:srgbClr val="000000"/>
                  </a:outerShdw>
                </a:effectLst>
                <a:latin typeface="Arial" charset="0"/>
              </a:rPr>
              <a:t>discovered classical conditioning through his work on digestion in </a:t>
            </a:r>
            <a:r>
              <a:rPr lang="en-US" altLang="en-US" sz="3200" i="1" dirty="0" smtClean="0">
                <a:solidFill>
                  <a:schemeClr val="hlink"/>
                </a:solidFill>
                <a:effectLst>
                  <a:outerShdw blurRad="38100" dist="38100" dir="2700000" algn="tl">
                    <a:srgbClr val="000000"/>
                  </a:outerShdw>
                </a:effectLst>
                <a:latin typeface="Arial" charset="0"/>
              </a:rPr>
              <a:t>dogs.</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1026" name="Picture 2" descr="Image result for pavlov d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304800"/>
            <a:ext cx="6057900" cy="3686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819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5124"/>
                                        </p:tgtEl>
                                        <p:attrNameLst>
                                          <p:attrName>style.visibility</p:attrName>
                                        </p:attrNameLst>
                                      </p:cBhvr>
                                      <p:to>
                                        <p:strVal val="visible"/>
                                      </p:to>
                                    </p:set>
                                  </p:childTnLst>
                                </p:cTn>
                              </p:par>
                            </p:childTnLst>
                          </p:cTn>
                        </p:par>
                        <p:par>
                          <p:cTn id="15" fill="hold" nodeType="afterGroup">
                            <p:stCondLst>
                              <p:cond delay="1601"/>
                            </p:stCondLst>
                            <p:childTnLst>
                              <p:par>
                                <p:cTn id="16" presetID="37" presetClass="entr" presetSubtype="0" fill="hold" grpId="0" nodeType="after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2000"/>
                                        <p:tgtEl>
                                          <p:spTgt spid="5123"/>
                                        </p:tgtEl>
                                      </p:cBhvr>
                                    </p:animEffect>
                                    <p:anim calcmode="lin" valueType="num">
                                      <p:cBhvr>
                                        <p:cTn id="19" dur="2000" fill="hold"/>
                                        <p:tgtEl>
                                          <p:spTgt spid="5123"/>
                                        </p:tgtEl>
                                        <p:attrNameLst>
                                          <p:attrName>ppt_x</p:attrName>
                                        </p:attrNameLst>
                                      </p:cBhvr>
                                      <p:tavLst>
                                        <p:tav tm="0">
                                          <p:val>
                                            <p:strVal val="#ppt_x"/>
                                          </p:val>
                                        </p:tav>
                                        <p:tav tm="100000">
                                          <p:val>
                                            <p:strVal val="#ppt_x"/>
                                          </p:val>
                                        </p:tav>
                                      </p:tavLst>
                                    </p:anim>
                                    <p:anim calcmode="lin" valueType="num">
                                      <p:cBhvr>
                                        <p:cTn id="20" dur="1800" decel="100000" fill="hold"/>
                                        <p:tgtEl>
                                          <p:spTgt spid="512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51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animBg="1"/>
      <p:bldP spid="5124" grpId="0" autoUpdateAnimBg="0"/>
      <p:bldP spid="819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657600" y="1524000"/>
            <a:ext cx="1828800" cy="304800"/>
          </a:xfrm>
          <a:effectLst>
            <a:outerShdw dist="35921" dir="2700000" algn="ctr" rotWithShape="0">
              <a:schemeClr val="tx1"/>
            </a:outerShdw>
          </a:effectLst>
        </p:spPr>
        <p:txBody>
          <a:bodyPr/>
          <a:lstStyle/>
          <a:p>
            <a:r>
              <a:rPr lang="en-US" altLang="en-US" sz="2000" i="1" dirty="0">
                <a:solidFill>
                  <a:srgbClr val="FFCC99"/>
                </a:solidFill>
                <a:effectLst>
                  <a:outerShdw blurRad="38100" dist="38100" dir="2700000" algn="tl">
                    <a:srgbClr val="000000"/>
                  </a:outerShdw>
                </a:effectLst>
              </a:rPr>
              <a:t>1 for 300</a:t>
            </a:r>
          </a:p>
        </p:txBody>
      </p:sp>
      <p:sp>
        <p:nvSpPr>
          <p:cNvPr id="6147" name="AutoShape 3">
            <a:hlinkClick r:id="" action="ppaction://hlinkshowjump?jump=lastslideviewed"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Text Box 4"/>
          <p:cNvSpPr txBox="1">
            <a:spLocks noChangeArrowheads="1"/>
          </p:cNvSpPr>
          <p:nvPr/>
        </p:nvSpPr>
        <p:spPr bwMode="auto">
          <a:xfrm>
            <a:off x="533399" y="3733800"/>
            <a:ext cx="8077201"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FFCC99"/>
                </a:solidFill>
                <a:effectLst>
                  <a:outerShdw blurRad="38100" dist="38100" dir="2700000" algn="tl">
                    <a:srgbClr val="000000"/>
                  </a:outerShdw>
                </a:effectLst>
                <a:latin typeface="Arial" charset="0"/>
              </a:rPr>
              <a:t>an </a:t>
            </a:r>
            <a:r>
              <a:rPr lang="en-US" altLang="en-US" sz="3200" i="1" dirty="0" smtClean="0">
                <a:solidFill>
                  <a:srgbClr val="66FF99"/>
                </a:solidFill>
                <a:effectLst>
                  <a:outerShdw blurRad="38100" dist="38100" dir="2700000" algn="tl">
                    <a:srgbClr val="000000"/>
                  </a:outerShdw>
                </a:effectLst>
                <a:latin typeface="Arial" charset="0"/>
              </a:rPr>
              <a:t>unconditioned </a:t>
            </a:r>
            <a:r>
              <a:rPr lang="en-US" altLang="en-US" sz="3200" i="1" dirty="0">
                <a:solidFill>
                  <a:srgbClr val="66FF99"/>
                </a:solidFill>
                <a:effectLst>
                  <a:outerShdw blurRad="38100" dist="38100" dir="2700000" algn="tl">
                    <a:srgbClr val="000000"/>
                  </a:outerShdw>
                </a:effectLst>
                <a:latin typeface="Arial" charset="0"/>
              </a:rPr>
              <a:t>stimulus</a:t>
            </a:r>
            <a:r>
              <a:rPr lang="en-US" altLang="en-US" sz="3200" i="1" dirty="0">
                <a:solidFill>
                  <a:srgbClr val="FFCC99"/>
                </a:solidFill>
                <a:effectLst>
                  <a:outerShdw blurRad="38100" dist="38100" dir="2700000" algn="tl">
                    <a:srgbClr val="000000"/>
                  </a:outerShdw>
                </a:effectLst>
                <a:latin typeface="Arial" charset="0"/>
              </a:rPr>
              <a:t> (UCS</a:t>
            </a:r>
            <a:r>
              <a:rPr lang="en-US" altLang="en-US" sz="3200" i="1" dirty="0" smtClean="0">
                <a:solidFill>
                  <a:srgbClr val="FFCC99"/>
                </a:solidFill>
                <a:effectLst>
                  <a:outerShdw blurRad="38100" dist="38100" dir="2700000" algn="tl">
                    <a:srgbClr val="000000"/>
                  </a:outerShdw>
                </a:effectLst>
                <a:latin typeface="Arial" charset="0"/>
              </a:rPr>
              <a:t>)?</a:t>
            </a:r>
          </a:p>
          <a:p>
            <a:pPr>
              <a:spcBef>
                <a:spcPct val="50000"/>
              </a:spcBef>
            </a:pPr>
            <a:r>
              <a:rPr lang="en-US" altLang="en-US" sz="2800" i="1" dirty="0">
                <a:solidFill>
                  <a:srgbClr val="FFCC99"/>
                </a:solidFill>
                <a:effectLst>
                  <a:outerShdw blurRad="38100" dist="38100" dir="2700000" algn="tl">
                    <a:srgbClr val="000000"/>
                  </a:outerShdw>
                </a:effectLst>
                <a:latin typeface="Arial" charset="0"/>
              </a:rPr>
              <a:t>Note: unconditioned means “unlearned” or “naturally occurring.</a:t>
            </a:r>
          </a:p>
        </p:txBody>
      </p:sp>
      <p:sp>
        <p:nvSpPr>
          <p:cNvPr id="6149" name="Text Box 5"/>
          <p:cNvSpPr txBox="1">
            <a:spLocks noChangeArrowheads="1"/>
          </p:cNvSpPr>
          <p:nvPr/>
        </p:nvSpPr>
        <p:spPr bwMode="auto">
          <a:xfrm>
            <a:off x="531813" y="2366070"/>
            <a:ext cx="822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A </a:t>
            </a:r>
            <a:r>
              <a:rPr lang="en-US" altLang="en-US" sz="3200" i="1" dirty="0">
                <a:solidFill>
                  <a:schemeClr val="hlink"/>
                </a:solidFill>
                <a:effectLst>
                  <a:outerShdw blurRad="38100" dist="38100" dir="2700000" algn="tl">
                    <a:srgbClr val="000000"/>
                  </a:outerShdw>
                </a:effectLst>
                <a:latin typeface="Arial" charset="0"/>
              </a:rPr>
              <a:t>naturally occurring stimulus that leads to an involuntary </a:t>
            </a:r>
            <a:r>
              <a:rPr lang="en-US" altLang="en-US" sz="3200" i="1" dirty="0" smtClean="0">
                <a:solidFill>
                  <a:schemeClr val="hlink"/>
                </a:solidFill>
                <a:effectLst>
                  <a:outerShdw blurRad="38100" dist="38100" dir="2700000" algn="tl">
                    <a:srgbClr val="000000"/>
                  </a:outerShdw>
                </a:effectLst>
                <a:latin typeface="Arial" charset="0"/>
              </a:rPr>
              <a:t>response.</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6148"/>
                                        </p:tgtEl>
                                        <p:attrNameLst>
                                          <p:attrName>style.visibility</p:attrName>
                                        </p:attrNameLst>
                                      </p:cBhvr>
                                      <p:to>
                                        <p:strVal val="visible"/>
                                      </p:to>
                                    </p:set>
                                    <p:anim calcmode="lin" valueType="num">
                                      <p:cBhvr>
                                        <p:cTn id="15" dur="2000" fill="hold"/>
                                        <p:tgtEl>
                                          <p:spTgt spid="6148"/>
                                        </p:tgtEl>
                                        <p:attrNameLst>
                                          <p:attrName>ppt_w</p:attrName>
                                        </p:attrNameLst>
                                      </p:cBhvr>
                                      <p:tavLst>
                                        <p:tav tm="0">
                                          <p:val>
                                            <p:strVal val="#ppt_w*0.70"/>
                                          </p:val>
                                        </p:tav>
                                        <p:tav tm="100000">
                                          <p:val>
                                            <p:strVal val="#ppt_w"/>
                                          </p:val>
                                        </p:tav>
                                      </p:tavLst>
                                    </p:anim>
                                    <p:anim calcmode="lin" valueType="num">
                                      <p:cBhvr>
                                        <p:cTn id="16" dur="2000" fill="hold"/>
                                        <p:tgtEl>
                                          <p:spTgt spid="6148"/>
                                        </p:tgtEl>
                                        <p:attrNameLst>
                                          <p:attrName>ppt_h</p:attrName>
                                        </p:attrNameLst>
                                      </p:cBhvr>
                                      <p:tavLst>
                                        <p:tav tm="0">
                                          <p:val>
                                            <p:strVal val="#ppt_h"/>
                                          </p:val>
                                        </p:tav>
                                        <p:tav tm="100000">
                                          <p:val>
                                            <p:strVal val="#ppt_h"/>
                                          </p:val>
                                        </p:tav>
                                      </p:tavLst>
                                    </p:anim>
                                    <p:animEffect transition="in" filter="fade">
                                      <p:cBhvr>
                                        <p:cTn id="17" dur="2000"/>
                                        <p:tgtEl>
                                          <p:spTgt spid="6148"/>
                                        </p:tgtEl>
                                      </p:cBhvr>
                                    </p:animEffect>
                                  </p:childTnLst>
                                </p:cTn>
                              </p:par>
                            </p:childTnLst>
                          </p:cTn>
                        </p:par>
                        <p:par>
                          <p:cTn id="18" fill="hold" nodeType="afterGroup">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fade">
                                      <p:cBhvr>
                                        <p:cTn id="21" dur="2000"/>
                                        <p:tgtEl>
                                          <p:spTgt spid="6147"/>
                                        </p:tgtEl>
                                      </p:cBhvr>
                                    </p:animEffect>
                                    <p:anim calcmode="lin" valueType="num">
                                      <p:cBhvr>
                                        <p:cTn id="22" dur="2000" fill="hold"/>
                                        <p:tgtEl>
                                          <p:spTgt spid="6147"/>
                                        </p:tgtEl>
                                        <p:attrNameLst>
                                          <p:attrName>ppt_x</p:attrName>
                                        </p:attrNameLst>
                                      </p:cBhvr>
                                      <p:tavLst>
                                        <p:tav tm="0">
                                          <p:val>
                                            <p:strVal val="#ppt_x"/>
                                          </p:val>
                                        </p:tav>
                                        <p:tav tm="100000">
                                          <p:val>
                                            <p:strVal val="#ppt_x"/>
                                          </p:val>
                                        </p:tav>
                                      </p:tavLst>
                                    </p:anim>
                                    <p:anim calcmode="lin" valueType="num">
                                      <p:cBhvr>
                                        <p:cTn id="23" dur="1800" decel="100000" fill="hold"/>
                                        <p:tgtEl>
                                          <p:spTgt spid="6147"/>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6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animBg="1"/>
      <p:bldP spid="6148" grpId="0" autoUpdateAnimBg="0"/>
      <p:bldP spid="6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720783" y="533400"/>
            <a:ext cx="1866900" cy="457200"/>
          </a:xfrm>
          <a:effectLst>
            <a:outerShdw dist="35921" dir="2700000" algn="ctr" rotWithShape="0">
              <a:schemeClr val="tx1"/>
            </a:outerShdw>
          </a:effectLst>
        </p:spPr>
        <p:txBody>
          <a:bodyPr/>
          <a:lstStyle/>
          <a:p>
            <a:r>
              <a:rPr lang="en-US" altLang="en-US" sz="2000" i="1" dirty="0">
                <a:solidFill>
                  <a:srgbClr val="FFCC99"/>
                </a:solidFill>
                <a:effectLst>
                  <a:outerShdw blurRad="38100" dist="38100" dir="2700000" algn="tl">
                    <a:srgbClr val="000000"/>
                  </a:outerShdw>
                </a:effectLst>
              </a:rPr>
              <a:t>1 for 400</a:t>
            </a:r>
          </a:p>
        </p:txBody>
      </p:sp>
      <p:sp>
        <p:nvSpPr>
          <p:cNvPr id="717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Text Box 7"/>
          <p:cNvSpPr txBox="1">
            <a:spLocks noChangeArrowheads="1"/>
          </p:cNvSpPr>
          <p:nvPr/>
        </p:nvSpPr>
        <p:spPr bwMode="auto">
          <a:xfrm>
            <a:off x="876300" y="1676400"/>
            <a:ext cx="73914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 </a:t>
            </a:r>
            <a:r>
              <a:rPr lang="en-US" altLang="en-US" sz="3200" i="1" dirty="0">
                <a:solidFill>
                  <a:schemeClr val="hlink"/>
                </a:solidFill>
                <a:effectLst>
                  <a:outerShdw blurRad="38100" dist="38100" dir="2700000" algn="tl">
                    <a:srgbClr val="000000"/>
                  </a:outerShdw>
                </a:effectLst>
                <a:latin typeface="Arial" charset="0"/>
              </a:rPr>
              <a:t>must come before UCS. Backwards conditioning does not work</a:t>
            </a:r>
            <a:r>
              <a:rPr lang="en-US" altLang="en-US" sz="3200" i="1" dirty="0" smtClean="0">
                <a:solidFill>
                  <a:schemeClr val="hlink"/>
                </a:solidFill>
                <a:effectLst>
                  <a:outerShdw blurRad="38100" dist="38100" dir="2700000" algn="tl">
                    <a:srgbClr val="000000"/>
                  </a:outerShdw>
                </a:effectLst>
                <a:latin typeface="Arial" charset="0"/>
              </a:rPr>
              <a:t>!</a:t>
            </a:r>
          </a:p>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 and </a:t>
            </a:r>
            <a:r>
              <a:rPr lang="en-US" altLang="en-US" sz="3200" i="1" dirty="0">
                <a:solidFill>
                  <a:schemeClr val="hlink"/>
                </a:solidFill>
                <a:effectLst>
                  <a:outerShdw blurRad="38100" dist="38100" dir="2700000" algn="tl">
                    <a:srgbClr val="000000"/>
                  </a:outerShdw>
                </a:effectLst>
                <a:latin typeface="Arial" charset="0"/>
              </a:rPr>
              <a:t>UCS must come very close together in </a:t>
            </a:r>
            <a:r>
              <a:rPr lang="en-US" altLang="en-US" sz="3200" i="1" dirty="0" smtClean="0">
                <a:solidFill>
                  <a:schemeClr val="hlink"/>
                </a:solidFill>
                <a:effectLst>
                  <a:outerShdw blurRad="38100" dist="38100" dir="2700000" algn="tl">
                    <a:srgbClr val="000000"/>
                  </a:outerShdw>
                </a:effectLst>
                <a:latin typeface="Arial" charset="0"/>
              </a:rPr>
              <a:t>time - ideally</a:t>
            </a:r>
            <a:r>
              <a:rPr lang="en-US" altLang="en-US" sz="3200" i="1" dirty="0">
                <a:solidFill>
                  <a:schemeClr val="hlink"/>
                </a:solidFill>
                <a:effectLst>
                  <a:outerShdw blurRad="38100" dist="38100" dir="2700000" algn="tl">
                    <a:srgbClr val="000000"/>
                  </a:outerShdw>
                </a:effectLst>
                <a:latin typeface="Arial" charset="0"/>
              </a:rPr>
              <a:t>, only several seconds </a:t>
            </a:r>
            <a:r>
              <a:rPr lang="en-US" altLang="en-US" sz="3200" i="1" dirty="0" smtClean="0">
                <a:solidFill>
                  <a:schemeClr val="hlink"/>
                </a:solidFill>
                <a:effectLst>
                  <a:outerShdw blurRad="38100" dist="38100" dir="2700000" algn="tl">
                    <a:srgbClr val="000000"/>
                  </a:outerShdw>
                </a:effectLst>
                <a:latin typeface="Arial" charset="0"/>
              </a:rPr>
              <a:t>apart.</a:t>
            </a:r>
            <a:endParaRPr lang="en-US" altLang="en-US" sz="3200" i="1" dirty="0">
              <a:solidFill>
                <a:schemeClr val="hlink"/>
              </a:solidFill>
              <a:effectLst>
                <a:outerShdw blurRad="38100" dist="38100" dir="2700000" algn="tl">
                  <a:srgbClr val="000000"/>
                </a:outerShdw>
              </a:effectLst>
              <a:latin typeface="Arial" charset="0"/>
            </a:endParaRPr>
          </a:p>
        </p:txBody>
      </p:sp>
      <p:sp>
        <p:nvSpPr>
          <p:cNvPr id="7176" name="Text Box 8"/>
          <p:cNvSpPr txBox="1">
            <a:spLocks noChangeArrowheads="1"/>
          </p:cNvSpPr>
          <p:nvPr/>
        </p:nvSpPr>
        <p:spPr bwMode="auto">
          <a:xfrm>
            <a:off x="1981200" y="4648200"/>
            <a:ext cx="541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200" i="1" dirty="0" smtClean="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CS</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71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7176"/>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fade">
                                      <p:cBhvr>
                                        <p:cTn id="18" dur="2000"/>
                                        <p:tgtEl>
                                          <p:spTgt spid="7171"/>
                                        </p:tgtEl>
                                      </p:cBhvr>
                                    </p:animEffect>
                                    <p:anim calcmode="lin" valueType="num">
                                      <p:cBhvr>
                                        <p:cTn id="19" dur="2000" fill="hold"/>
                                        <p:tgtEl>
                                          <p:spTgt spid="7171"/>
                                        </p:tgtEl>
                                        <p:attrNameLst>
                                          <p:attrName>ppt_x</p:attrName>
                                        </p:attrNameLst>
                                      </p:cBhvr>
                                      <p:tavLst>
                                        <p:tav tm="0">
                                          <p:val>
                                            <p:strVal val="#ppt_x"/>
                                          </p:val>
                                        </p:tav>
                                        <p:tav tm="100000">
                                          <p:val>
                                            <p:strVal val="#ppt_x"/>
                                          </p:val>
                                        </p:tav>
                                      </p:tavLst>
                                    </p:anim>
                                    <p:anim calcmode="lin" valueType="num">
                                      <p:cBhvr>
                                        <p:cTn id="20" dur="1800" decel="100000" fill="hold"/>
                                        <p:tgtEl>
                                          <p:spTgt spid="717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71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animBg="1"/>
      <p:bldP spid="7175" grpId="0"/>
      <p:bldP spid="717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5721375"/>
            <a:ext cx="1752600" cy="838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1 for 500</a:t>
            </a:r>
          </a:p>
        </p:txBody>
      </p:sp>
      <p:sp>
        <p:nvSpPr>
          <p:cNvPr id="819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rgbClr val="FFCC99"/>
              </a:solidFill>
            </a:endParaRPr>
          </a:p>
        </p:txBody>
      </p:sp>
      <p:sp>
        <p:nvSpPr>
          <p:cNvPr id="8201" name="Text Box 9"/>
          <p:cNvSpPr txBox="1">
            <a:spLocks noChangeArrowheads="1"/>
          </p:cNvSpPr>
          <p:nvPr/>
        </p:nvSpPr>
        <p:spPr bwMode="auto">
          <a:xfrm>
            <a:off x="1412631" y="5943209"/>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t>
            </a:r>
            <a:r>
              <a:rPr lang="en-US" altLang="en-US" sz="3200" i="1" dirty="0" smtClean="0">
                <a:solidFill>
                  <a:srgbClr val="FFCC99"/>
                </a:solidFill>
                <a:effectLst>
                  <a:outerShdw blurRad="38100" dist="38100" dir="2700000" algn="tl">
                    <a:srgbClr val="000000"/>
                  </a:outerShdw>
                </a:effectLst>
                <a:latin typeface="Arial" charset="0"/>
              </a:rPr>
              <a:t>is </a:t>
            </a:r>
            <a:r>
              <a:rPr lang="en-US" altLang="en-US" sz="3200" i="1" dirty="0" smtClean="0">
                <a:solidFill>
                  <a:srgbClr val="66FF99"/>
                </a:solidFill>
                <a:effectLst>
                  <a:outerShdw blurRad="38100" dist="38100" dir="2700000" algn="tl">
                    <a:srgbClr val="000000"/>
                  </a:outerShdw>
                </a:effectLst>
                <a:latin typeface="Arial" charset="0"/>
              </a:rPr>
              <a:t>Extinction</a:t>
            </a:r>
            <a:r>
              <a:rPr lang="en-US" altLang="en-US" sz="3200" i="1" dirty="0" smtClean="0">
                <a:solidFill>
                  <a:srgbClr val="FFCC99"/>
                </a:solidFill>
                <a:effectLst>
                  <a:outerShdw blurRad="38100" dist="38100" dir="2700000" algn="tl">
                    <a:srgbClr val="000000"/>
                  </a:outerShdw>
                </a:effectLst>
                <a:latin typeface="Arial" charset="0"/>
              </a:rPr>
              <a:t>?</a:t>
            </a:r>
            <a:r>
              <a:rPr lang="en-US" altLang="en-US" sz="3200" dirty="0" smtClean="0">
                <a:solidFill>
                  <a:srgbClr val="FFCC99"/>
                </a:solidFill>
                <a:effectLst>
                  <a:outerShdw blurRad="38100" dist="38100" dir="2700000" algn="tl">
                    <a:srgbClr val="FFFFFF"/>
                  </a:outerShdw>
                </a:effectLst>
                <a:latin typeface="Arial" charset="0"/>
              </a:rPr>
              <a:t> </a:t>
            </a:r>
            <a:endParaRPr lang="en-US" altLang="en-US" sz="3200" dirty="0">
              <a:solidFill>
                <a:srgbClr val="FFCC99"/>
              </a:solidFill>
              <a:effectLst>
                <a:outerShdw blurRad="38100" dist="38100" dir="2700000" algn="tl">
                  <a:srgbClr val="FFFFFF"/>
                </a:outerShdw>
              </a:effectLst>
              <a:latin typeface="Arial" charset="0"/>
            </a:endParaRPr>
          </a:p>
        </p:txBody>
      </p:sp>
      <p:sp>
        <p:nvSpPr>
          <p:cNvPr id="8202" name="Text Box 10"/>
          <p:cNvSpPr txBox="1">
            <a:spLocks noChangeArrowheads="1"/>
          </p:cNvSpPr>
          <p:nvPr/>
        </p:nvSpPr>
        <p:spPr bwMode="auto">
          <a:xfrm>
            <a:off x="457200" y="3733800"/>
            <a:ext cx="8153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 is the disappearance </a:t>
            </a:r>
            <a:r>
              <a:rPr lang="en-US" altLang="en-US" sz="3200" i="1" dirty="0">
                <a:solidFill>
                  <a:schemeClr val="hlink"/>
                </a:solidFill>
                <a:effectLst>
                  <a:outerShdw blurRad="38100" dist="38100" dir="2700000" algn="tl">
                    <a:srgbClr val="000000"/>
                  </a:outerShdw>
                </a:effectLst>
                <a:latin typeface="Arial" charset="0"/>
              </a:rPr>
              <a:t>or weakening of a learned response following the removal or absence of the unconditioned </a:t>
            </a:r>
            <a:r>
              <a:rPr lang="en-US" altLang="en-US" sz="3200" i="1" dirty="0" smtClean="0">
                <a:solidFill>
                  <a:schemeClr val="hlink"/>
                </a:solidFill>
                <a:effectLst>
                  <a:outerShdw blurRad="38100" dist="38100" dir="2700000" algn="tl">
                    <a:srgbClr val="000000"/>
                  </a:outerShdw>
                </a:effectLst>
                <a:latin typeface="Arial" charset="0"/>
              </a:rPr>
              <a:t>stimulus.</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2050" name="Picture 2" descr="Image result for Extin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2" y="381000"/>
            <a:ext cx="6010275" cy="2857500"/>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82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8201"/>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8195"/>
                                        </p:tgtEl>
                                        <p:attrNameLst>
                                          <p:attrName>style.visibility</p:attrName>
                                        </p:attrNameLst>
                                      </p:cBhvr>
                                      <p:to>
                                        <p:strVal val="visible"/>
                                      </p:to>
                                    </p:set>
                                    <p:animEffect transition="in" filter="fade">
                                      <p:cBhvr>
                                        <p:cTn id="18" dur="2000"/>
                                        <p:tgtEl>
                                          <p:spTgt spid="8195"/>
                                        </p:tgtEl>
                                      </p:cBhvr>
                                    </p:animEffect>
                                    <p:anim calcmode="lin" valueType="num">
                                      <p:cBhvr>
                                        <p:cTn id="19" dur="2000" fill="hold"/>
                                        <p:tgtEl>
                                          <p:spTgt spid="8195"/>
                                        </p:tgtEl>
                                        <p:attrNameLst>
                                          <p:attrName>ppt_x</p:attrName>
                                        </p:attrNameLst>
                                      </p:cBhvr>
                                      <p:tavLst>
                                        <p:tav tm="0">
                                          <p:val>
                                            <p:strVal val="#ppt_x"/>
                                          </p:val>
                                        </p:tav>
                                        <p:tav tm="100000">
                                          <p:val>
                                            <p:strVal val="#ppt_x"/>
                                          </p:val>
                                        </p:tav>
                                      </p:tavLst>
                                    </p:anim>
                                    <p:anim calcmode="lin" valueType="num">
                                      <p:cBhvr>
                                        <p:cTn id="20" dur="1800" decel="100000" fill="hold"/>
                                        <p:tgtEl>
                                          <p:spTgt spid="819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81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animBg="1"/>
      <p:bldP spid="8201" grpId="0"/>
      <p:bldP spid="82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771900" y="6172200"/>
            <a:ext cx="16764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100</a:t>
            </a:r>
          </a:p>
        </p:txBody>
      </p:sp>
      <p:sp>
        <p:nvSpPr>
          <p:cNvPr id="1126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Text Box 4"/>
          <p:cNvSpPr txBox="1">
            <a:spLocks noChangeArrowheads="1"/>
          </p:cNvSpPr>
          <p:nvPr/>
        </p:nvSpPr>
        <p:spPr bwMode="auto">
          <a:xfrm>
            <a:off x="2096965" y="4663122"/>
            <a:ext cx="4991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learning</a:t>
            </a:r>
            <a:r>
              <a:rPr lang="en-US" altLang="en-US" sz="3200" i="1" dirty="0">
                <a:solidFill>
                  <a:srgbClr val="FFCC99"/>
                </a:solidFill>
                <a:effectLst>
                  <a:outerShdw blurRad="38100" dist="38100" dir="2700000" algn="tl">
                    <a:srgbClr val="000000"/>
                  </a:outerShdw>
                </a:effectLst>
                <a:latin typeface="Arial" charset="0"/>
              </a:rPr>
              <a:t>?</a:t>
            </a:r>
          </a:p>
        </p:txBody>
      </p:sp>
      <p:sp>
        <p:nvSpPr>
          <p:cNvPr id="11272" name="Rectangle 8"/>
          <p:cNvSpPr>
            <a:spLocks noChangeArrowheads="1"/>
          </p:cNvSpPr>
          <p:nvPr/>
        </p:nvSpPr>
        <p:spPr bwMode="auto">
          <a:xfrm>
            <a:off x="439615" y="3435514"/>
            <a:ext cx="8305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Any </a:t>
            </a:r>
            <a:r>
              <a:rPr lang="en-US" altLang="en-US" sz="3200" i="1" dirty="0">
                <a:solidFill>
                  <a:schemeClr val="hlink"/>
                </a:solidFill>
                <a:effectLst>
                  <a:outerShdw blurRad="38100" dist="38100" dir="2700000" algn="tl">
                    <a:srgbClr val="000000"/>
                  </a:outerShdw>
                </a:effectLst>
                <a:latin typeface="Arial" charset="0"/>
              </a:rPr>
              <a:t>relatively permanent change in behavior brought about by experience or </a:t>
            </a:r>
            <a:r>
              <a:rPr lang="en-US" altLang="en-US" sz="3200" i="1" dirty="0" smtClean="0">
                <a:solidFill>
                  <a:schemeClr val="hlink"/>
                </a:solidFill>
                <a:effectLst>
                  <a:outerShdw blurRad="38100" dist="38100" dir="2700000" algn="tl">
                    <a:srgbClr val="000000"/>
                  </a:outerShdw>
                </a:effectLst>
                <a:latin typeface="Arial" charset="0"/>
              </a:rPr>
              <a:t>practice.</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3074" name="Picture 2" descr="Image result for learning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533400"/>
            <a:ext cx="5715000" cy="2657476"/>
          </a:xfrm>
          <a:prstGeom prst="rect">
            <a:avLst/>
          </a:prstGeom>
          <a:noFill/>
          <a:effectLst>
            <a:outerShdw blurRad="76200" dir="18900000" sy="23000" kx="-1200000" algn="bl" rotWithShape="0">
              <a:schemeClr val="accent1">
                <a:lumMod val="20000"/>
                <a:lumOff val="80000"/>
                <a:alpha val="2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12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1268"/>
                                        </p:tgtEl>
                                        <p:attrNameLst>
                                          <p:attrName>style.visibility</p:attrName>
                                        </p:attrNameLst>
                                      </p:cBhvr>
                                      <p:to>
                                        <p:strVal val="visible"/>
                                      </p:to>
                                    </p:set>
                                  </p:childTnLst>
                                </p:cTn>
                              </p:par>
                            </p:childTnLst>
                          </p:cTn>
                        </p:par>
                        <p:par>
                          <p:cTn id="15" fill="hold" nodeType="afterGroup">
                            <p:stCondLst>
                              <p:cond delay="1700"/>
                            </p:stCondLst>
                            <p:childTnLst>
                              <p:par>
                                <p:cTn id="16" presetID="37" presetClass="entr" presetSubtype="0" fill="hold" grpId="0" nodeType="after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fade">
                                      <p:cBhvr>
                                        <p:cTn id="18" dur="2000"/>
                                        <p:tgtEl>
                                          <p:spTgt spid="11267"/>
                                        </p:tgtEl>
                                      </p:cBhvr>
                                    </p:animEffect>
                                    <p:anim calcmode="lin" valueType="num">
                                      <p:cBhvr>
                                        <p:cTn id="19" dur="2000" fill="hold"/>
                                        <p:tgtEl>
                                          <p:spTgt spid="11267"/>
                                        </p:tgtEl>
                                        <p:attrNameLst>
                                          <p:attrName>ppt_x</p:attrName>
                                        </p:attrNameLst>
                                      </p:cBhvr>
                                      <p:tavLst>
                                        <p:tav tm="0">
                                          <p:val>
                                            <p:strVal val="#ppt_x"/>
                                          </p:val>
                                        </p:tav>
                                        <p:tav tm="100000">
                                          <p:val>
                                            <p:strVal val="#ppt_x"/>
                                          </p:val>
                                        </p:tav>
                                      </p:tavLst>
                                    </p:anim>
                                    <p:anim calcmode="lin" valueType="num">
                                      <p:cBhvr>
                                        <p:cTn id="20" dur="1800" decel="100000" fill="hold"/>
                                        <p:tgtEl>
                                          <p:spTgt spid="1126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12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animBg="1"/>
      <p:bldP spid="11268" grpId="0" autoUpdateAnimBg="0"/>
      <p:bldP spid="112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733800" y="1905000"/>
            <a:ext cx="16764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200</a:t>
            </a:r>
          </a:p>
        </p:txBody>
      </p:sp>
      <p:sp>
        <p:nvSpPr>
          <p:cNvPr id="1229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Text Box 4"/>
          <p:cNvSpPr txBox="1">
            <a:spLocks noChangeArrowheads="1"/>
          </p:cNvSpPr>
          <p:nvPr/>
        </p:nvSpPr>
        <p:spPr bwMode="auto">
          <a:xfrm>
            <a:off x="1524000" y="4419600"/>
            <a:ext cx="6096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t>
            </a:r>
            <a:r>
              <a:rPr lang="en-US" altLang="en-US" sz="3200" i="1" dirty="0" smtClean="0">
                <a:solidFill>
                  <a:srgbClr val="FFCC99"/>
                </a:solidFill>
                <a:effectLst>
                  <a:outerShdw blurRad="38100" dist="38100" dir="2700000" algn="tl">
                    <a:srgbClr val="000000"/>
                  </a:outerShdw>
                </a:effectLst>
                <a:latin typeface="Arial" charset="0"/>
              </a:rPr>
              <a:t>is a </a:t>
            </a:r>
            <a:r>
              <a:rPr lang="en-US" altLang="en-US" sz="3200" i="1" dirty="0">
                <a:solidFill>
                  <a:srgbClr val="66FF99"/>
                </a:solidFill>
                <a:effectLst>
                  <a:outerShdw blurRad="38100" dist="38100" dir="2700000" algn="tl">
                    <a:srgbClr val="000000"/>
                  </a:outerShdw>
                </a:effectLst>
                <a:latin typeface="Arial" charset="0"/>
              </a:rPr>
              <a:t>c</a:t>
            </a:r>
            <a:r>
              <a:rPr lang="en-US" altLang="en-US" sz="3200" i="1" dirty="0" smtClean="0">
                <a:solidFill>
                  <a:srgbClr val="66FF99"/>
                </a:solidFill>
                <a:effectLst>
                  <a:outerShdw blurRad="38100" dist="38100" dir="2700000" algn="tl">
                    <a:srgbClr val="000000"/>
                  </a:outerShdw>
                </a:effectLst>
                <a:latin typeface="Arial" charset="0"/>
              </a:rPr>
              <a:t>onditioned </a:t>
            </a:r>
            <a:r>
              <a:rPr lang="en-US" altLang="en-US" sz="3200" i="1" dirty="0">
                <a:solidFill>
                  <a:srgbClr val="66FF99"/>
                </a:solidFill>
                <a:effectLst>
                  <a:outerShdw blurRad="38100" dist="38100" dir="2700000" algn="tl">
                    <a:srgbClr val="000000"/>
                  </a:outerShdw>
                </a:effectLst>
                <a:latin typeface="Arial" charset="0"/>
              </a:rPr>
              <a:t>stimulus </a:t>
            </a:r>
            <a:r>
              <a:rPr lang="en-US" altLang="en-US" sz="3200" i="1" dirty="0">
                <a:solidFill>
                  <a:srgbClr val="FFCC99"/>
                </a:solidFill>
                <a:effectLst>
                  <a:outerShdw blurRad="38100" dist="38100" dir="2700000" algn="tl">
                    <a:srgbClr val="000000"/>
                  </a:outerShdw>
                </a:effectLst>
                <a:latin typeface="Arial" charset="0"/>
              </a:rPr>
              <a:t>(CS</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12293" name="Text Box 5"/>
          <p:cNvSpPr txBox="1">
            <a:spLocks noChangeArrowheads="1"/>
          </p:cNvSpPr>
          <p:nvPr/>
        </p:nvSpPr>
        <p:spPr bwMode="auto">
          <a:xfrm>
            <a:off x="495300" y="2621340"/>
            <a:ext cx="815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A stimulus </a:t>
            </a:r>
            <a:r>
              <a:rPr lang="en-US" altLang="en-US" sz="3200" i="1" dirty="0">
                <a:solidFill>
                  <a:schemeClr val="hlink"/>
                </a:solidFill>
                <a:effectLst>
                  <a:outerShdw blurRad="38100" dist="38100" dir="2700000" algn="tl">
                    <a:srgbClr val="000000"/>
                  </a:outerShdw>
                </a:effectLst>
                <a:latin typeface="Arial" charset="0"/>
              </a:rPr>
              <a:t>that becomes able to produce a learned reflex response by being paired with the original unconditioned </a:t>
            </a:r>
            <a:r>
              <a:rPr lang="en-US" altLang="en-US" sz="3200" i="1" dirty="0" smtClean="0">
                <a:solidFill>
                  <a:schemeClr val="hlink"/>
                </a:solidFill>
                <a:effectLst>
                  <a:outerShdw blurRad="38100" dist="38100" dir="2700000" algn="tl">
                    <a:srgbClr val="000000"/>
                  </a:outerShdw>
                </a:effectLst>
                <a:latin typeface="Arial" charset="0"/>
              </a:rPr>
              <a:t>stimulus.</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2292"/>
                                        </p:tgtEl>
                                        <p:attrNameLst>
                                          <p:attrName>style.visibility</p:attrName>
                                        </p:attrNameLst>
                                      </p:cBhvr>
                                      <p:to>
                                        <p:strVal val="visible"/>
                                      </p:to>
                                    </p:set>
                                  </p:childTnLst>
                                </p:cTn>
                              </p:par>
                            </p:childTnLst>
                          </p:cTn>
                        </p:par>
                        <p:par>
                          <p:cTn id="15" fill="hold" nodeType="afterGroup">
                            <p:stCondLst>
                              <p:cond delay="3300"/>
                            </p:stCondLst>
                            <p:childTnLst>
                              <p:par>
                                <p:cTn id="16" presetID="37" presetClass="entr" presetSubtype="0" fill="hold" grpId="0" nodeType="after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2000"/>
                                        <p:tgtEl>
                                          <p:spTgt spid="12291"/>
                                        </p:tgtEl>
                                      </p:cBhvr>
                                    </p:animEffect>
                                    <p:anim calcmode="lin" valueType="num">
                                      <p:cBhvr>
                                        <p:cTn id="19" dur="2000" fill="hold"/>
                                        <p:tgtEl>
                                          <p:spTgt spid="12291"/>
                                        </p:tgtEl>
                                        <p:attrNameLst>
                                          <p:attrName>ppt_x</p:attrName>
                                        </p:attrNameLst>
                                      </p:cBhvr>
                                      <p:tavLst>
                                        <p:tav tm="0">
                                          <p:val>
                                            <p:strVal val="#ppt_x"/>
                                          </p:val>
                                        </p:tav>
                                        <p:tav tm="100000">
                                          <p:val>
                                            <p:strVal val="#ppt_x"/>
                                          </p:val>
                                        </p:tav>
                                      </p:tavLst>
                                    </p:anim>
                                    <p:anim calcmode="lin" valueType="num">
                                      <p:cBhvr>
                                        <p:cTn id="20" dur="1800" decel="100000" fill="hold"/>
                                        <p:tgtEl>
                                          <p:spTgt spid="1229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229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P spid="12292" grpId="0" autoUpdateAnimBg="0"/>
      <p:bldP spid="12293" grpId="0"/>
    </p:bldLst>
  </p:timing>
</p:sld>
</file>

<file path=ppt/theme/theme1.xml><?xml version="1.0" encoding="utf-8"?>
<a:theme xmlns:a="http://schemas.openxmlformats.org/drawingml/2006/main" name="Blank Presentation">
  <a:themeElements>
    <a:clrScheme name="">
      <a:dk1>
        <a:srgbClr val="000000"/>
      </a:dk1>
      <a:lt1>
        <a:srgbClr val="006600"/>
      </a:lt1>
      <a:dk2>
        <a:srgbClr val="000000"/>
      </a:dk2>
      <a:lt2>
        <a:srgbClr val="808080"/>
      </a:lt2>
      <a:accent1>
        <a:srgbClr val="00CC99"/>
      </a:accent1>
      <a:accent2>
        <a:srgbClr val="3333CC"/>
      </a:accent2>
      <a:accent3>
        <a:srgbClr val="AAB8AA"/>
      </a:accent3>
      <a:accent4>
        <a:srgbClr val="000000"/>
      </a:accent4>
      <a:accent5>
        <a:srgbClr val="AAE2CA"/>
      </a:accent5>
      <a:accent6>
        <a:srgbClr val="2D2DB9"/>
      </a:accent6>
      <a:hlink>
        <a:srgbClr val="FFFFFF"/>
      </a:hlink>
      <a:folHlink>
        <a:srgbClr val="0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CC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1949</TotalTime>
  <Words>755</Words>
  <Application>Microsoft Office PowerPoint</Application>
  <PresentationFormat>On-screen Show (4:3)</PresentationFormat>
  <Paragraphs>114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 Presentation</vt:lpstr>
      <vt:lpstr> </vt:lpstr>
      <vt:lpstr>PowerPoint Presentation</vt:lpstr>
      <vt:lpstr>1 for 100</vt:lpstr>
      <vt:lpstr>1 for 200</vt:lpstr>
      <vt:lpstr>1 for 300</vt:lpstr>
      <vt:lpstr>1 for 400</vt:lpstr>
      <vt:lpstr>1 for 500</vt:lpstr>
      <vt:lpstr>2 for 100</vt:lpstr>
      <vt:lpstr>2 for 200</vt:lpstr>
      <vt:lpstr>2 for 300</vt:lpstr>
      <vt:lpstr>2 for 400 </vt:lpstr>
      <vt:lpstr>2 for 500</vt:lpstr>
      <vt:lpstr>3 for 100</vt:lpstr>
      <vt:lpstr>3 for 200</vt:lpstr>
      <vt:lpstr>3 for 300</vt:lpstr>
      <vt:lpstr>3 for 400 </vt:lpstr>
      <vt:lpstr>3 for 500</vt:lpstr>
      <vt:lpstr>4 for 100</vt:lpstr>
      <vt:lpstr>4 for 200</vt:lpstr>
      <vt:lpstr>4 for 300</vt:lpstr>
      <vt:lpstr>4 for 400</vt:lpstr>
      <vt:lpstr>4 for 500</vt:lpstr>
      <vt:lpstr>5 for 100</vt:lpstr>
      <vt:lpstr>5 for 200</vt:lpstr>
      <vt:lpstr>5 for 300</vt:lpstr>
      <vt:lpstr>5 for 400</vt:lpstr>
      <vt:lpstr>5 for 500</vt:lpstr>
      <vt:lpstr>PowerPoint Presentation</vt:lpstr>
      <vt:lpstr>PowerPoint Presentation</vt:lpstr>
    </vt:vector>
  </TitlesOfParts>
  <Company>CJC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CCNA Jeopardy Template</dc:title>
  <dc:subject>Review and Quiz</dc:subject>
  <dc:creator>Robert C. Gates</dc:creator>
  <cp:lastModifiedBy>Robert Gates</cp:lastModifiedBy>
  <cp:revision>385</cp:revision>
  <dcterms:created xsi:type="dcterms:W3CDTF">2000-06-26T17:56:44Z</dcterms:created>
  <dcterms:modified xsi:type="dcterms:W3CDTF">2017-02-10T16:41:04Z</dcterms:modified>
</cp:coreProperties>
</file>