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5" r:id="rId30"/>
    <p:sldId id="287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99"/>
    <a:srgbClr val="FFCC99"/>
    <a:srgbClr val="99FF66"/>
    <a:srgbClr val="FFCC66"/>
    <a:srgbClr val="FFFFCC"/>
    <a:srgbClr val="00FFFF"/>
    <a:srgbClr val="FF505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58" autoAdjust="0"/>
    <p:restoredTop sz="94714" autoAdjust="0"/>
  </p:normalViewPr>
  <p:slideViewPr>
    <p:cSldViewPr showGuides="1">
      <p:cViewPr varScale="1">
        <p:scale>
          <a:sx n="68" d="100"/>
          <a:sy n="68" d="100"/>
        </p:scale>
        <p:origin x="-4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570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109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78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938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4014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74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0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76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1353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8212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7758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1.xml"/><Relationship Id="rId18" Type="http://schemas.openxmlformats.org/officeDocument/2006/relationships/slide" Target="slide12.xml"/><Relationship Id="rId26" Type="http://schemas.openxmlformats.org/officeDocument/2006/relationships/slide" Target="slide28.xml"/><Relationship Id="rId3" Type="http://schemas.openxmlformats.org/officeDocument/2006/relationships/slide" Target="slide9.xml"/><Relationship Id="rId21" Type="http://schemas.openxmlformats.org/officeDocument/2006/relationships/slide" Target="slide27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3.xml"/><Relationship Id="rId2" Type="http://schemas.openxmlformats.org/officeDocument/2006/relationships/slide" Target="slide3.xml"/><Relationship Id="rId16" Type="http://schemas.openxmlformats.org/officeDocument/2006/relationships/slide" Target="slide26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25.xml"/><Relationship Id="rId24" Type="http://schemas.openxmlformats.org/officeDocument/2006/relationships/slide" Target="slide18.xml"/><Relationship Id="rId5" Type="http://schemas.openxmlformats.org/officeDocument/2006/relationships/slide" Target="slide19.xml"/><Relationship Id="rId15" Type="http://schemas.openxmlformats.org/officeDocument/2006/relationships/slide" Target="slide21.xml"/><Relationship Id="rId23" Type="http://schemas.openxmlformats.org/officeDocument/2006/relationships/slide" Target="slide13.xml"/><Relationship Id="rId10" Type="http://schemas.openxmlformats.org/officeDocument/2006/relationships/slide" Target="slide20.xml"/><Relationship Id="rId19" Type="http://schemas.openxmlformats.org/officeDocument/2006/relationships/slide" Target="slide17.xml"/><Relationship Id="rId4" Type="http://schemas.openxmlformats.org/officeDocument/2006/relationships/slide" Target="slide14.xml"/><Relationship Id="rId9" Type="http://schemas.openxmlformats.org/officeDocument/2006/relationships/slide" Target="slide15.xml"/><Relationship Id="rId14" Type="http://schemas.openxmlformats.org/officeDocument/2006/relationships/slide" Target="slide16.xml"/><Relationship Id="rId22" Type="http://schemas.openxmlformats.org/officeDocument/2006/relationships/slide" Target="slide7.xml"/><Relationship Id="rId27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5.jpeg"/><Relationship Id="rId7" Type="http://schemas.openxmlformats.org/officeDocument/2006/relationships/image" Target="../media/image2.gif"/><Relationship Id="rId2" Type="http://schemas.openxmlformats.org/officeDocument/2006/relationships/slide" Target="slide2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slide" Target="slide2.xml"/><Relationship Id="rId5" Type="http://schemas.openxmlformats.org/officeDocument/2006/relationships/image" Target="../media/image7.jpeg"/><Relationship Id="rId10" Type="http://schemas.openxmlformats.org/officeDocument/2006/relationships/image" Target="../media/image11.gif"/><Relationship Id="rId4" Type="http://schemas.openxmlformats.org/officeDocument/2006/relationships/image" Target="../media/image6.jpeg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14700" y="3230562"/>
            <a:ext cx="2514600" cy="28654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200" b="1" dirty="0">
                <a:solidFill>
                  <a:srgbClr val="FFFFCC"/>
                </a:solidFill>
              </a:rPr>
              <a:t>?</a:t>
            </a:r>
            <a:endParaRPr lang="en-US" altLang="en-US" sz="1800" dirty="0">
              <a:solidFill>
                <a:srgbClr val="FFFFCC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609600"/>
            <a:ext cx="25908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6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3600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77000" y="55626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hlink"/>
                </a:solidFill>
                <a:latin typeface="Arial" charset="0"/>
              </a:defRPr>
            </a:lvl1pPr>
            <a:lvl2pPr>
              <a:defRPr sz="4400">
                <a:solidFill>
                  <a:schemeClr val="hlink"/>
                </a:solidFill>
                <a:latin typeface="Arial" charset="0"/>
              </a:defRPr>
            </a:lvl2pPr>
            <a:lvl3pPr>
              <a:defRPr sz="4400">
                <a:solidFill>
                  <a:schemeClr val="hlink"/>
                </a:solidFill>
                <a:latin typeface="Arial" charset="0"/>
              </a:defRPr>
            </a:lvl3pPr>
            <a:lvl4pPr>
              <a:defRPr sz="4400">
                <a:solidFill>
                  <a:schemeClr val="hlink"/>
                </a:solidFill>
                <a:latin typeface="Arial" charset="0"/>
              </a:defRPr>
            </a:lvl4pPr>
            <a:lvl5pPr>
              <a:defRPr sz="4400">
                <a:solidFill>
                  <a:schemeClr val="hlink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Topic Test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71500" y="1298028"/>
            <a:ext cx="8001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onsciousness</a:t>
            </a:r>
            <a:endParaRPr lang="en-US" altLang="en-US" sz="8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489950" y="649128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rcg</a:t>
            </a:r>
          </a:p>
        </p:txBody>
      </p:sp>
      <p:pic>
        <p:nvPicPr>
          <p:cNvPr id="8" name="Picture 16" descr="2mickeymouse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4191000"/>
            <a:ext cx="8953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2" name="miss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2" grpId="0"/>
      <p:bldP spid="2056" grpId="0"/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25917" y="1905000"/>
            <a:ext cx="16764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200</a:t>
            </a:r>
          </a:p>
        </p:txBody>
      </p:sp>
      <p:sp>
        <p:nvSpPr>
          <p:cNvPr id="122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4547998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95300" y="2801439"/>
            <a:ext cx="8153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Paradoxical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sleep </a:t>
            </a:r>
            <a:r>
              <a:rPr lang="en-US" alt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 level of brain activity</a:t>
            </a:r>
            <a:r>
              <a:rPr lang="en-US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</a:t>
            </a:r>
            <a:r>
              <a:rPr lang="en-US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a.k.a.</a:t>
            </a:r>
            <a:r>
              <a:rPr lang="en-US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 sleep.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animBg="1"/>
      <p:bldP spid="12292" grpId="0" autoUpdateAnimBg="0"/>
      <p:bldP spid="122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6764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300</a:t>
            </a:r>
          </a:p>
        </p:txBody>
      </p:sp>
      <p:sp>
        <p:nvSpPr>
          <p:cNvPr id="1331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07338" y="4611460"/>
            <a:ext cx="7543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nb-NO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 sleep behavior disorder (RBD)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8598" y="2397948"/>
            <a:ext cx="876300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a person with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 _____ _______ _______,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paralysis that normally occurs during REM sleep is incomplete or absent, allowing the person to "act out" his or her dreams.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animBg="1"/>
      <p:bldP spid="13316" grpId="0" autoUpdateAnimBg="0"/>
      <p:bldP spid="13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2245" y="2514600"/>
            <a:ext cx="3429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400 </a:t>
            </a:r>
          </a:p>
        </p:txBody>
      </p:sp>
      <p:sp>
        <p:nvSpPr>
          <p:cNvPr id="143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823545" y="3766372"/>
            <a:ext cx="548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sleepwalking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32945" y="3139281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Somnambulism is a.k.a. _________.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animBg="1"/>
      <p:bldP spid="14340" grpId="0" autoUpdateAnimBg="0"/>
      <p:bldP spid="143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350" y="381000"/>
            <a:ext cx="19050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500</a:t>
            </a:r>
          </a:p>
        </p:txBody>
      </p:sp>
      <p:sp>
        <p:nvSpPr>
          <p:cNvPr id="153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2050"/>
            <a:ext cx="758825" cy="612775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54864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apnea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43694" y="1659285"/>
            <a:ext cx="845661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A continuous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positive airway pressure device (CPAP) is the leading therapy for sleep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_______.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 Patients wear a face or nasal mask during sleep. The mask, connected to a pump, provides a positive flow of air into the nasal passages in order to keep the airway open.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4" grpId="0" autoUpdateAnimBg="0"/>
      <p:bldP spid="153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9243" y="17526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100</a:t>
            </a:r>
          </a:p>
        </p:txBody>
      </p:sp>
      <p:sp>
        <p:nvSpPr>
          <p:cNvPr id="163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10443" y="48768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Adaptive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39486" y="2397948"/>
            <a:ext cx="859971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 theory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a  theory of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sleep proposing that animals and humans evolved sleep patterns to avoid predators by sleeping when predators are most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active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utoUpdateAnimBg="0"/>
      <p:bldP spid="163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09495" y="2057400"/>
            <a:ext cx="17145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200</a:t>
            </a:r>
          </a:p>
        </p:txBody>
      </p:sp>
      <p:sp>
        <p:nvSpPr>
          <p:cNvPr id="1741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75945" y="4389438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Narcolepsy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4611" name="Text Box 1059"/>
          <p:cNvSpPr txBox="1">
            <a:spLocks noChangeArrowheads="1"/>
          </p:cNvSpPr>
          <p:nvPr/>
        </p:nvSpPr>
        <p:spPr bwMode="auto">
          <a:xfrm>
            <a:off x="559676" y="2644170"/>
            <a:ext cx="8077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is a 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sleep disorder in which a person falls immediately into REM sleep during the day without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warning.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animBg="1"/>
      <p:bldP spid="17412" grpId="0"/>
      <p:bldP spid="246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1143000"/>
            <a:ext cx="19050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300</a:t>
            </a:r>
          </a:p>
        </p:txBody>
      </p:sp>
      <p:sp>
        <p:nvSpPr>
          <p:cNvPr id="184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599" y="3139281"/>
            <a:ext cx="8532813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Freud’s theory of dreams as wish fulfillment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Activation-Synthesis theory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Extension of Waking Life theory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47427" y="2104697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Three theories of dream interpretation.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animBg="1"/>
      <p:bldP spid="18436" grpId="0" autoUpdateAnimBg="0"/>
      <p:bldP spid="184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6806" y="1600200"/>
            <a:ext cx="17526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400 </a:t>
            </a:r>
          </a:p>
        </p:txBody>
      </p:sp>
      <p:sp>
        <p:nvSpPr>
          <p:cNvPr id="194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4694238"/>
            <a:ext cx="548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Social-cognitive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2357497"/>
            <a:ext cx="845661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_____-_________ theory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hypnosis proposes that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people who are hypnotized are </a:t>
            </a:r>
            <a:r>
              <a:rPr lang="en-US" altLang="en-US" sz="3200" i="1" dirty="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 an altered state, but are merely playing the role expected of them in the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situation.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0" grpId="0"/>
      <p:bldP spid="194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900" y="152400"/>
            <a:ext cx="2362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500</a:t>
            </a:r>
          </a:p>
        </p:txBody>
      </p:sp>
      <p:sp>
        <p:nvSpPr>
          <p:cNvPr id="2048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400300" y="6215993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dissociation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95300" y="920621"/>
            <a:ext cx="81534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According to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 theory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hypnosis represents a special altered state of awareness in which their consciousness is split into two components: a hypnotized component (the hypnotized self) and a non-hypnotized part (the hidden observer). The hidden observer maintains an accurate perception of the world, exerting its influence to maintain limits on the behaviors produced by the hypnotized self.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  <p:bldP spid="20484" grpId="0" autoUpdateAnimBg="0"/>
      <p:bldP spid="204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676400"/>
            <a:ext cx="3048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600200" y="4687206"/>
            <a:ext cx="586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Restorative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repair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52400" y="2397948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____________ theory is a theory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sleep proposing that sleep is necessary to the physical health of the body &amp;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serves to replenish chemicals &amp;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repair cellular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damage.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9" grpId="0" autoUpdateAnimBg="0"/>
      <p:bldP spid="21507" grpId="0" animBg="1"/>
      <p:bldP spid="215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288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6576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4864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3152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6576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54864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3152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8288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6576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4864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3152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18288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6576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4864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3152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8288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6576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4864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73152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2" name="Rectangle 70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 useBgFill="1">
        <p:nvSpPr>
          <p:cNvPr id="3143" name="Rectangle 71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altLang="en-US" sz="6600" i="1">
              <a:solidFill>
                <a:srgbClr val="00FFFF"/>
              </a:solidFill>
              <a:latin typeface="Arial" charset="0"/>
            </a:endParaRPr>
          </a:p>
        </p:txBody>
      </p:sp>
      <p:sp useBgFill="1">
        <p:nvSpPr>
          <p:cNvPr id="3144" name="Rectangle 72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endParaRPr lang="en-US" altLang="en-US" sz="6600" i="1">
              <a:solidFill>
                <a:srgbClr val="99FF66"/>
              </a:solidFill>
              <a:latin typeface="Arial" charset="0"/>
            </a:endParaRPr>
          </a:p>
        </p:txBody>
      </p:sp>
      <p:sp useBgFill="1">
        <p:nvSpPr>
          <p:cNvPr id="3145" name="Rectangle 73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0" y="1295400"/>
            <a:ext cx="9144000" cy="228600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7" name="Rectangle 75"/>
          <p:cNvSpPr>
            <a:spLocks noChangeArrowheads="1"/>
          </p:cNvSpPr>
          <p:nvPr/>
        </p:nvSpPr>
        <p:spPr bwMode="auto">
          <a:xfrm>
            <a:off x="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" action="ppaction://hlinksldjump"/>
              </a:rPr>
              <a:t>100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8" name="Rectangle 76"/>
          <p:cNvSpPr>
            <a:spLocks noChangeArrowheads="1"/>
          </p:cNvSpPr>
          <p:nvPr/>
        </p:nvSpPr>
        <p:spPr bwMode="auto">
          <a:xfrm>
            <a:off x="18288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9" name="Rectangle 77"/>
          <p:cNvSpPr>
            <a:spLocks noChangeArrowheads="1"/>
          </p:cNvSpPr>
          <p:nvPr/>
        </p:nvSpPr>
        <p:spPr bwMode="auto">
          <a:xfrm>
            <a:off x="36576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4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0" name="Rectangle 78"/>
          <p:cNvSpPr>
            <a:spLocks noChangeArrowheads="1"/>
          </p:cNvSpPr>
          <p:nvPr/>
        </p:nvSpPr>
        <p:spPr bwMode="auto">
          <a:xfrm>
            <a:off x="54864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5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1" name="Rectangle 79"/>
          <p:cNvSpPr>
            <a:spLocks noChangeArrowheads="1"/>
          </p:cNvSpPr>
          <p:nvPr/>
        </p:nvSpPr>
        <p:spPr bwMode="auto">
          <a:xfrm>
            <a:off x="73152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6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2" name="Rectangle 80"/>
          <p:cNvSpPr>
            <a:spLocks noChangeArrowheads="1"/>
          </p:cNvSpPr>
          <p:nvPr/>
        </p:nvSpPr>
        <p:spPr bwMode="auto">
          <a:xfrm>
            <a:off x="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7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3" name="Rectangle 81"/>
          <p:cNvSpPr>
            <a:spLocks noChangeArrowheads="1"/>
          </p:cNvSpPr>
          <p:nvPr/>
        </p:nvSpPr>
        <p:spPr bwMode="auto">
          <a:xfrm>
            <a:off x="18288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8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4" name="Rectangle 82"/>
          <p:cNvSpPr>
            <a:spLocks noChangeArrowheads="1"/>
          </p:cNvSpPr>
          <p:nvPr/>
        </p:nvSpPr>
        <p:spPr bwMode="auto">
          <a:xfrm>
            <a:off x="36576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9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5" name="Rectangle 83"/>
          <p:cNvSpPr>
            <a:spLocks noChangeArrowheads="1"/>
          </p:cNvSpPr>
          <p:nvPr/>
        </p:nvSpPr>
        <p:spPr bwMode="auto">
          <a:xfrm>
            <a:off x="54864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0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6" name="Rectangle 84"/>
          <p:cNvSpPr>
            <a:spLocks noChangeArrowheads="1"/>
          </p:cNvSpPr>
          <p:nvPr/>
        </p:nvSpPr>
        <p:spPr bwMode="auto">
          <a:xfrm>
            <a:off x="73152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1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7" name="Rectangle 85"/>
          <p:cNvSpPr>
            <a:spLocks noChangeArrowheads="1"/>
          </p:cNvSpPr>
          <p:nvPr/>
        </p:nvSpPr>
        <p:spPr bwMode="auto">
          <a:xfrm>
            <a:off x="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2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8" name="Rectangle 86"/>
          <p:cNvSpPr>
            <a:spLocks noChangeArrowheads="1"/>
          </p:cNvSpPr>
          <p:nvPr/>
        </p:nvSpPr>
        <p:spPr bwMode="auto">
          <a:xfrm>
            <a:off x="18288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3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9" name="Rectangle 87"/>
          <p:cNvSpPr>
            <a:spLocks noChangeArrowheads="1"/>
          </p:cNvSpPr>
          <p:nvPr/>
        </p:nvSpPr>
        <p:spPr bwMode="auto">
          <a:xfrm>
            <a:off x="36576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4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0" name="Rectangle 88"/>
          <p:cNvSpPr>
            <a:spLocks noChangeArrowheads="1"/>
          </p:cNvSpPr>
          <p:nvPr/>
        </p:nvSpPr>
        <p:spPr bwMode="auto">
          <a:xfrm>
            <a:off x="54864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5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1" name="Rectangle 89"/>
          <p:cNvSpPr>
            <a:spLocks noChangeArrowheads="1"/>
          </p:cNvSpPr>
          <p:nvPr/>
        </p:nvSpPr>
        <p:spPr bwMode="auto">
          <a:xfrm>
            <a:off x="73152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6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2" name="Rectangle 90"/>
          <p:cNvSpPr>
            <a:spLocks noChangeArrowheads="1"/>
          </p:cNvSpPr>
          <p:nvPr/>
        </p:nvSpPr>
        <p:spPr bwMode="auto">
          <a:xfrm>
            <a:off x="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7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3" name="Rectangle 91"/>
          <p:cNvSpPr>
            <a:spLocks noChangeArrowheads="1"/>
          </p:cNvSpPr>
          <p:nvPr/>
        </p:nvSpPr>
        <p:spPr bwMode="auto">
          <a:xfrm>
            <a:off x="18288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8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4" name="Rectangle 92"/>
          <p:cNvSpPr>
            <a:spLocks noChangeArrowheads="1"/>
          </p:cNvSpPr>
          <p:nvPr/>
        </p:nvSpPr>
        <p:spPr bwMode="auto">
          <a:xfrm>
            <a:off x="36576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9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5" name="Rectangle 93"/>
          <p:cNvSpPr>
            <a:spLocks noChangeArrowheads="1"/>
          </p:cNvSpPr>
          <p:nvPr/>
        </p:nvSpPr>
        <p:spPr bwMode="auto">
          <a:xfrm>
            <a:off x="54864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0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6" name="Rectangle 94"/>
          <p:cNvSpPr>
            <a:spLocks noChangeArrowheads="1"/>
          </p:cNvSpPr>
          <p:nvPr/>
        </p:nvSpPr>
        <p:spPr bwMode="auto">
          <a:xfrm>
            <a:off x="73152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1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7" name="Rectangle 95"/>
          <p:cNvSpPr>
            <a:spLocks noChangeArrowheads="1"/>
          </p:cNvSpPr>
          <p:nvPr/>
        </p:nvSpPr>
        <p:spPr bwMode="auto">
          <a:xfrm>
            <a:off x="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2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8" name="Rectangle 96"/>
          <p:cNvSpPr>
            <a:spLocks noChangeArrowheads="1"/>
          </p:cNvSpPr>
          <p:nvPr/>
        </p:nvSpPr>
        <p:spPr bwMode="auto">
          <a:xfrm>
            <a:off x="18288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3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9" name="Rectangle 97"/>
          <p:cNvSpPr>
            <a:spLocks noChangeArrowheads="1"/>
          </p:cNvSpPr>
          <p:nvPr/>
        </p:nvSpPr>
        <p:spPr bwMode="auto">
          <a:xfrm>
            <a:off x="36576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4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0" name="Rectangle 98"/>
          <p:cNvSpPr>
            <a:spLocks noChangeArrowheads="1"/>
          </p:cNvSpPr>
          <p:nvPr/>
        </p:nvSpPr>
        <p:spPr bwMode="auto">
          <a:xfrm>
            <a:off x="54864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5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1" name="Rectangle 99">
            <a:hlinkClick r:id="rId26" action="ppaction://hlinksldjump">
              <a:snd r:embed="rId27" name="WHOOSH.WAV"/>
            </a:hlinkClick>
          </p:cNvPr>
          <p:cNvSpPr>
            <a:spLocks noChangeArrowheads="1"/>
          </p:cNvSpPr>
          <p:nvPr/>
        </p:nvSpPr>
        <p:spPr bwMode="auto">
          <a:xfrm>
            <a:off x="73152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6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905000"/>
            <a:ext cx="3200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200</a:t>
            </a:r>
          </a:p>
        </p:txBody>
      </p:sp>
      <p:sp>
        <p:nvSpPr>
          <p:cNvPr id="2253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714625" y="4436815"/>
            <a:ext cx="3638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Hypnosis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914400" y="2644170"/>
            <a:ext cx="73151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is a state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consciousness in which a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 is especially susceptible to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suggestion.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3" grpId="0"/>
      <p:bldP spid="225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397" y="283083"/>
            <a:ext cx="5029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300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99304" y="5963663"/>
            <a:ext cx="75453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dependence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17113" y="895311"/>
            <a:ext cx="839828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A person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with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____________ has the 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feeling that a drug is needed to continue a feeling of emotional or psychological well-being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involves emotional–motivational withdrawal symptoms (e.g., a state of unease or dissatisfaction, a reduced capacity to experience pleasure, or anxiety) upon cessation of drug use or engagement in certain behaviors.</a:t>
            </a:r>
          </a:p>
        </p:txBody>
      </p:sp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utoUpdateAnimBg="0"/>
      <p:bldP spid="23561" grpId="0"/>
      <p:bldP spid="235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900" y="1981200"/>
            <a:ext cx="2362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400</a:t>
            </a:r>
          </a:p>
        </p:txBody>
      </p:sp>
      <p:sp>
        <p:nvSpPr>
          <p:cNvPr id="2457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667000" y="4099719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stimulants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304800" y="2890391"/>
            <a:ext cx="84566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Amphetamines, cocaine, nicotine, and caffeine are _________.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  <p:bldP spid="24580" grpId="0" autoUpdateAnimBg="0"/>
      <p:bldP spid="246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450" y="2743200"/>
            <a:ext cx="19431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500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476500" y="3841531"/>
            <a:ext cx="419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Rohypnol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" y="3138488"/>
            <a:ext cx="891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“date rape”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drug.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utoUpdateAnimBg="0"/>
      <p:bldP spid="25608" grpId="0"/>
      <p:bldP spid="2560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057400"/>
            <a:ext cx="1600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100</a:t>
            </a:r>
          </a:p>
        </p:txBody>
      </p:sp>
      <p:sp>
        <p:nvSpPr>
          <p:cNvPr id="2662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62000" y="4419600"/>
            <a:ext cx="7696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Rapid eye movement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(REM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264417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Stage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sleep in which the eyes move rapidly under the eyelids and the person is typically experiencing a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dream.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8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8" grpId="0" autoUpdateAnimBg="0"/>
      <p:bldP spid="266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1905000"/>
            <a:ext cx="21336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200</a:t>
            </a:r>
          </a:p>
        </p:txBody>
      </p:sp>
      <p:sp>
        <p:nvSpPr>
          <p:cNvPr id="2765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00099" y="4211447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susceptibility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33500" y="3200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81793" y="2808982"/>
            <a:ext cx="83804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Hypnotic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____________ is the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degree to which a person is a good hypnotic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subject.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animBg="1"/>
      <p:bldP spid="27652" grpId="0" autoUpdateAnimBg="0"/>
      <p:bldP spid="2765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7100" y="2057400"/>
            <a:ext cx="22098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300</a:t>
            </a:r>
          </a:p>
        </p:txBody>
      </p:sp>
      <p:sp>
        <p:nvSpPr>
          <p:cNvPr id="286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104900" y="41148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 sleep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;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stage 4 sleep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47700" y="2738037"/>
            <a:ext cx="7848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Nightmares are to _____________ as night terrors are to ____________.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utoUpdateAnimBg="0"/>
      <p:bldP spid="286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12954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400</a:t>
            </a:r>
          </a:p>
        </p:txBody>
      </p:sp>
      <p:sp>
        <p:nvSpPr>
          <p:cNvPr id="296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686050" y="3810000"/>
            <a:ext cx="3771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manifest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73117" y="2601029"/>
            <a:ext cx="8153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Freud called the remembered story line of a dream its ____________ content.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  <p:bldP spid="29701" grpId="0" autoUpdateAnimBg="0"/>
      <p:bldP spid="297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676400"/>
            <a:ext cx="2286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500</a:t>
            </a:r>
          </a:p>
        </p:txBody>
      </p:sp>
      <p:sp>
        <p:nvSpPr>
          <p:cNvPr id="307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667000" y="44958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dreaming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760413" y="2357497"/>
            <a:ext cx="8001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One theory suggest that the brain activity associated with ___________ is helpful for developing and preserving neural pathways in the brain.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animBg="1"/>
      <p:bldP spid="30724" grpId="0" autoUpdateAnimBg="0"/>
      <p:bldP spid="307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990600"/>
            <a:ext cx="22860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100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66700" y="2151727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a naturally recurring state of mind characterized by altered consciousness, relatively inhibited sensory activity, inhibition of nearly all voluntary muscles, and reduced interactions with surroundings.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889688" y="5041612"/>
            <a:ext cx="3364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leep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/>
      <p:bldP spid="4105" grpId="0"/>
      <p:bldP spid="409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095500" y="2590800"/>
            <a:ext cx="4953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600">
                <a:solidFill>
                  <a:schemeClr val="hlink"/>
                </a:solidFill>
                <a:latin typeface="Arial" charset="0"/>
              </a:rPr>
              <a:t>The End</a:t>
            </a:r>
            <a:r>
              <a:rPr lang="en-US" altLang="en-US" sz="320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84995" name="AutoShape 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934200" y="6248400"/>
            <a:ext cx="762000" cy="609600"/>
          </a:xfrm>
          <a:prstGeom prst="actionButtonHome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6248400"/>
            <a:ext cx="685800" cy="609600"/>
          </a:xfrm>
          <a:prstGeom prst="actionButtonInformatio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002" name="Picture 10" descr="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600200"/>
            <a:ext cx="635000" cy="889000"/>
          </a:xfrm>
          <a:prstGeom prst="rect">
            <a:avLst/>
          </a:prstGeom>
          <a:noFill/>
          <a:effectLst>
            <a:outerShdw dist="45791" dir="3378596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4" name="Picture 12" descr="g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00200"/>
            <a:ext cx="609600" cy="9144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5" name="Picture 13" descr="lifespan_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635000" cy="8890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6" name="Picture 14" descr="2mickeymouse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9048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8" name="Picture 16" descr="2mickeymouse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10100"/>
            <a:ext cx="8953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9" name="Picture 17" descr="2mickeymouse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0" name="Picture 18" descr="2mickeymouse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1" name="Picture 19" descr="2mickeymouse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648200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12" name="AutoShape 20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animBg="1"/>
      <p:bldP spid="84997" grpId="0" animBg="1"/>
      <p:bldP spid="850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8288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200</a:t>
            </a:r>
          </a:p>
        </p:txBody>
      </p:sp>
      <p:sp>
        <p:nvSpPr>
          <p:cNvPr id="51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38200" y="46482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latin typeface="Arial" charset="0"/>
              </a:rPr>
              <a:t>3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 and </a:t>
            </a:r>
            <a:r>
              <a:rPr lang="en-US" altLang="en-US" sz="3200" i="1" dirty="0" smtClean="0">
                <a:solidFill>
                  <a:srgbClr val="66FF99"/>
                </a:solidFill>
                <a:latin typeface="Arial" charset="0"/>
              </a:rPr>
              <a:t>4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8458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N3 </a:t>
            </a:r>
            <a:r>
              <a:rPr lang="en-US" alt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(American Academy of Sleep Medicine </a:t>
            </a:r>
            <a:r>
              <a:rPr lang="en-US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rules)</a:t>
            </a:r>
            <a:endParaRPr lang="en-US" altLang="en-US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R&amp;K </a:t>
            </a:r>
            <a:r>
              <a:rPr lang="en-US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</a:t>
            </a:r>
            <a:r>
              <a:rPr lang="de-DE" alt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Rechtschaffen and Kales </a:t>
            </a:r>
            <a:r>
              <a:rPr lang="de-DE" altLang="en-US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criteria)</a:t>
            </a:r>
            <a:r>
              <a:rPr lang="de-DE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stages _ and 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4" grpId="0" autoUpdateAnimBg="0"/>
      <p:bldP spid="819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2286000"/>
            <a:ext cx="18288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300</a:t>
            </a:r>
          </a:p>
        </p:txBody>
      </p:sp>
      <p:sp>
        <p:nvSpPr>
          <p:cNvPr id="614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626272" y="4083953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2890391"/>
            <a:ext cx="8229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Stage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sleep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which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hypnagogic hallucinations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occur.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utoUpdateAnimBg="0"/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trampoline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09" y="378655"/>
            <a:ext cx="28384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94693" y="2644170"/>
            <a:ext cx="7391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increased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amounts of REM sleep after being deprived of REM sleep on earlier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nights is called REM 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851134" y="4510307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rebound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8550" y="1600200"/>
            <a:ext cx="1866900" cy="457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400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5" grpId="0"/>
      <p:bldP spid="7176" grpId="0" autoUpdateAnimBg="0"/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314700" y="380999"/>
            <a:ext cx="25146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500</a:t>
            </a:r>
          </a:p>
        </p:txBody>
      </p:sp>
      <p:sp>
        <p:nvSpPr>
          <p:cNvPr id="819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solidFill>
                <a:srgbClr val="FFCC99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47800" y="2286000"/>
            <a:ext cx="6248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American Academy of Sleep Medicine (AASM)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rules</a:t>
            </a:r>
          </a:p>
          <a:p>
            <a:pPr>
              <a:spcBef>
                <a:spcPct val="50000"/>
              </a:spcBef>
            </a:pPr>
            <a:r>
              <a:rPr lang="de-DE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Rechtschaffen and Kales (R&amp;K)</a:t>
            </a:r>
            <a:r>
              <a:rPr lang="de-DE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de-DE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criteria, the </a:t>
            </a:r>
            <a:r>
              <a:rPr lang="de-DE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older </a:t>
            </a:r>
            <a:r>
              <a:rPr lang="de-DE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standard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84790" y="1508917"/>
            <a:ext cx="815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Two standards for the stages of sleep.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8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201" grpId="0"/>
      <p:bldP spid="8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93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1828800"/>
            <a:ext cx="16764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100</a:t>
            </a:r>
          </a:p>
        </p:txBody>
      </p:sp>
      <p:sp>
        <p:nvSpPr>
          <p:cNvPr id="112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76450" y="5958681"/>
            <a:ext cx="4991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Circadian?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7200" y="4711216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rhythm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a cycle of bodily rhythm that occurs over a twenty-four-hour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period.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26" name="Picture 2" descr="http://i248.photobucket.com/albums/gg177/Jamalbi/knight_on_hors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104" y="381000"/>
            <a:ext cx="3395792" cy="416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animBg="1"/>
      <p:bldP spid="11268" grpId="0" autoUpdateAnimBg="0"/>
      <p:bldP spid="11272" grpId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0066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B8AA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00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2081</TotalTime>
  <Words>720</Words>
  <Application>Microsoft Office PowerPoint</Application>
  <PresentationFormat>On-screen Show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 Presentation</vt:lpstr>
      <vt:lpstr> </vt:lpstr>
      <vt:lpstr>PowerPoint Presentation</vt:lpstr>
      <vt:lpstr>1 for 100</vt:lpstr>
      <vt:lpstr>1 for 200</vt:lpstr>
      <vt:lpstr>1 for 300</vt:lpstr>
      <vt:lpstr>1 for 400</vt:lpstr>
      <vt:lpstr>1 for 500</vt:lpstr>
      <vt:lpstr>PowerPoint Presentation</vt:lpstr>
      <vt:lpstr>2 for 100</vt:lpstr>
      <vt:lpstr>2 for 200</vt:lpstr>
      <vt:lpstr>2 for 300</vt:lpstr>
      <vt:lpstr>2 for 400 </vt:lpstr>
      <vt:lpstr>2 for 500</vt:lpstr>
      <vt:lpstr>3 for 100</vt:lpstr>
      <vt:lpstr>3 for 200</vt:lpstr>
      <vt:lpstr>3 for 300</vt:lpstr>
      <vt:lpstr>3 for 400 </vt:lpstr>
      <vt:lpstr>3 for 500</vt:lpstr>
      <vt:lpstr>4 for 100</vt:lpstr>
      <vt:lpstr>4 for 200</vt:lpstr>
      <vt:lpstr>4 for 300</vt:lpstr>
      <vt:lpstr>4 for 400</vt:lpstr>
      <vt:lpstr>4 for 500</vt:lpstr>
      <vt:lpstr>5 for 100</vt:lpstr>
      <vt:lpstr>5 for 200</vt:lpstr>
      <vt:lpstr>5 for 300</vt:lpstr>
      <vt:lpstr>5 for 400</vt:lpstr>
      <vt:lpstr>5 for 500</vt:lpstr>
      <vt:lpstr>PowerPoint Presentation</vt:lpstr>
      <vt:lpstr>PowerPoint Presentation</vt:lpstr>
    </vt:vector>
  </TitlesOfParts>
  <Company>CJC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Jeopardy Template</dc:title>
  <dc:subject>Review and Quiz</dc:subject>
  <dc:creator>Robert C. Gates</dc:creator>
  <cp:lastModifiedBy>Robert Gates</cp:lastModifiedBy>
  <cp:revision>385</cp:revision>
  <dcterms:created xsi:type="dcterms:W3CDTF">2000-06-26T17:56:44Z</dcterms:created>
  <dcterms:modified xsi:type="dcterms:W3CDTF">2017-02-09T19:03:50Z</dcterms:modified>
</cp:coreProperties>
</file>