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7" r:id="rId3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CC99"/>
    <a:srgbClr val="66FF99"/>
    <a:srgbClr val="FFCC66"/>
    <a:srgbClr val="FFFFCC"/>
    <a:srgbClr val="00FFFF"/>
    <a:srgbClr val="FF5050"/>
    <a:srgbClr val="33CC33"/>
    <a:srgbClr val="FFFF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3" autoAdjust="0"/>
    <p:restoredTop sz="94714" autoAdjust="0"/>
  </p:normalViewPr>
  <p:slideViewPr>
    <p:cSldViewPr showGuides="1">
      <p:cViewPr varScale="1">
        <p:scale>
          <a:sx n="68" d="100"/>
          <a:sy n="68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570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109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78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938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4014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74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0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176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1353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8212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7758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slide" Target="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gif"/><Relationship Id="rId11" Type="http://schemas.openxmlformats.org/officeDocument/2006/relationships/slide" Target="slide2.xml"/><Relationship Id="rId5" Type="http://schemas.openxmlformats.org/officeDocument/2006/relationships/image" Target="../media/image5.jpeg"/><Relationship Id="rId10" Type="http://schemas.openxmlformats.org/officeDocument/2006/relationships/image" Target="../media/image9.gif"/><Relationship Id="rId4" Type="http://schemas.openxmlformats.org/officeDocument/2006/relationships/image" Target="../media/image4.jpeg"/><Relationship Id="rId9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314700" y="3230562"/>
            <a:ext cx="2514600" cy="28654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200" b="1" dirty="0">
                <a:solidFill>
                  <a:srgbClr val="FFFFCC"/>
                </a:solidFill>
              </a:rPr>
              <a:t>?</a:t>
            </a:r>
            <a:endParaRPr lang="en-US" altLang="en-US" sz="1800" dirty="0">
              <a:solidFill>
                <a:srgbClr val="FFFFCC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609600"/>
            <a:ext cx="25908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60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3600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77000" y="55626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hlink"/>
                </a:solidFill>
                <a:latin typeface="Arial" charset="0"/>
              </a:defRPr>
            </a:lvl1pPr>
            <a:lvl2pPr>
              <a:defRPr sz="4400">
                <a:solidFill>
                  <a:schemeClr val="hlink"/>
                </a:solidFill>
                <a:latin typeface="Arial" charset="0"/>
              </a:defRPr>
            </a:lvl2pPr>
            <a:lvl3pPr>
              <a:defRPr sz="4400">
                <a:solidFill>
                  <a:schemeClr val="hlink"/>
                </a:solidFill>
                <a:latin typeface="Arial" charset="0"/>
              </a:defRPr>
            </a:lvl3pPr>
            <a:lvl4pPr>
              <a:defRPr sz="4400">
                <a:solidFill>
                  <a:schemeClr val="hlink"/>
                </a:solidFill>
                <a:latin typeface="Arial" charset="0"/>
              </a:defRPr>
            </a:lvl4pPr>
            <a:lvl5pPr>
              <a:defRPr sz="4400">
                <a:solidFill>
                  <a:schemeClr val="hlink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Interactive Topic Test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23900" y="945966"/>
            <a:ext cx="76962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iological </a:t>
            </a: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erspective</a:t>
            </a:r>
            <a:endParaRPr lang="en-US" altLang="en-US" sz="80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489950" y="649128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rcg</a:t>
            </a:r>
          </a:p>
        </p:txBody>
      </p:sp>
      <p:pic>
        <p:nvPicPr>
          <p:cNvPr id="8" name="Picture 14" descr="2mickeymou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267200"/>
            <a:ext cx="9048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2" name="miss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2" grpId="0"/>
      <p:bldP spid="2056" grpId="0"/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524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300</a:t>
            </a:r>
          </a:p>
        </p:txBody>
      </p:sp>
      <p:sp>
        <p:nvSpPr>
          <p:cNvPr id="1331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00100" y="54102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somatic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4300" y="1905506"/>
            <a:ext cx="89154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 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nervous system (</a:t>
            </a:r>
            <a:r>
              <a:rPr lang="en-US" altLang="en-US" sz="3200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SoNS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or voluntary nervous system) is the part of the peripheral nervous system associated with skeletal muscle voluntary control of body movements. The </a:t>
            </a:r>
            <a:r>
              <a:rPr lang="en-US" altLang="en-US" sz="3200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SoNS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consists of afferent nerves and efferent 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nerves.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animBg="1"/>
      <p:bldP spid="13316" grpId="0" autoUpdateAnimBg="0"/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1828800"/>
            <a:ext cx="3429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400 </a:t>
            </a:r>
          </a:p>
        </p:txBody>
      </p:sp>
      <p:sp>
        <p:nvSpPr>
          <p:cNvPr id="1433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24000" y="4631026"/>
            <a:ext cx="5867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Autonomic nervous system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(ANS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71500" y="2567354"/>
            <a:ext cx="8001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ivision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PNS consisting of nerves that control all of the involuntary muscles, organs,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glands.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animBg="1"/>
      <p:bldP spid="14340" grpId="0" autoUpdateAnimBg="0"/>
      <p:bldP spid="143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057400"/>
            <a:ext cx="19050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500</a:t>
            </a:r>
          </a:p>
        </p:txBody>
      </p:sp>
      <p:sp>
        <p:nvSpPr>
          <p:cNvPr id="1536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2050"/>
            <a:ext cx="758825" cy="612775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975653" y="4191000"/>
            <a:ext cx="7239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Sympathetic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division (fight-or-flight system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Parasympathetic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division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66103" y="2885182"/>
            <a:ext cx="76581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</a:t>
            </a:r>
            <a:r>
              <a:rPr lang="fr-FR" altLang="en-US" sz="3200" i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two</a:t>
            </a:r>
            <a:r>
              <a:rPr lang="fr-FR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divisions of the </a:t>
            </a:r>
            <a:r>
              <a:rPr lang="fr-FR" altLang="en-US" sz="3200" i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Autonomic</a:t>
            </a:r>
            <a:r>
              <a:rPr lang="fr-FR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fr-FR" altLang="en-US" sz="3200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nervous</a:t>
            </a:r>
            <a:r>
              <a:rPr lang="fr-FR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system (ANS</a:t>
            </a:r>
            <a:r>
              <a:rPr lang="fr-FR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). 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4" grpId="0" autoUpdateAnimBg="0"/>
      <p:bldP spid="15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9812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100</a:t>
            </a:r>
          </a:p>
        </p:txBody>
      </p:sp>
      <p:sp>
        <p:nvSpPr>
          <p:cNvPr id="163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869831" y="4373562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51217" y="2657682"/>
            <a:ext cx="769502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basic cell that makes up the nervous system and receives and sends messages within that system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utoUpdateAnimBg="0"/>
      <p:bldP spid="163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0" y="2133600"/>
            <a:ext cx="17145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200</a:t>
            </a:r>
          </a:p>
        </p:txBody>
      </p:sp>
      <p:sp>
        <p:nvSpPr>
          <p:cNvPr id="1741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295400" y="4367605"/>
            <a:ext cx="655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Sympathetic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division?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611" name="Text Box 1059"/>
          <p:cNvSpPr txBox="1">
            <a:spLocks noChangeArrowheads="1"/>
          </p:cNvSpPr>
          <p:nvPr/>
        </p:nvSpPr>
        <p:spPr bwMode="auto">
          <a:xfrm>
            <a:off x="76200" y="2890391"/>
            <a:ext cx="8839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part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ANS that is responsible for reacting to stressful events and bodily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arousal.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animBg="1"/>
      <p:bldP spid="17412" grpId="0"/>
      <p:bldP spid="246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0" y="1752600"/>
            <a:ext cx="19050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300</a:t>
            </a:r>
          </a:p>
        </p:txBody>
      </p:sp>
      <p:sp>
        <p:nvSpPr>
          <p:cNvPr id="184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981200" y="4729407"/>
            <a:ext cx="5181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Parasympathetic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division?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71500" y="2342416"/>
            <a:ext cx="8001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part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the ANS that restores the body to normal functioning after arousal and is responsible for the day-to-day functioning of the organs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glands.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animBg="1"/>
      <p:bldP spid="18436" grpId="0" autoUpdateAnimBg="0"/>
      <p:bldP spid="18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74598" y="1600200"/>
            <a:ext cx="17526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400 </a:t>
            </a:r>
          </a:p>
        </p:txBody>
      </p:sp>
      <p:sp>
        <p:nvSpPr>
          <p:cNvPr id="194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828800" y="4572000"/>
            <a:ext cx="5486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Endocrine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77068" y="2644170"/>
            <a:ext cx="77898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____________ glands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glands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secrete their products, hormones, directly into the blood rather than through a duct.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0" grpId="0"/>
      <p:bldP spid="194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354558" y="914400"/>
            <a:ext cx="2362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500</a:t>
            </a:r>
          </a:p>
        </p:txBody>
      </p:sp>
      <p:sp>
        <p:nvSpPr>
          <p:cNvPr id="2048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04799" y="4069140"/>
            <a:ext cx="84566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 the 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cerebrum (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 forebrain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 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cerebellum (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hindbrain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),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 and  the 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brainstem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(midbrain)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58958" y="1676400"/>
            <a:ext cx="8153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human brain is hugely interconnected but three major components can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 identified, they are the _________, the _________ and the __________.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animBg="1"/>
      <p:bldP spid="20484" grpId="0" autoUpdateAnimBg="0"/>
      <p:bldP spid="204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1752600"/>
            <a:ext cx="3048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100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019300" y="4587081"/>
            <a:ext cx="510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a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Glial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cell?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09550" y="2397948"/>
            <a:ext cx="87249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 cells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grey fatty cells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that; provide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support for the neurons to grow on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around, deliver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nutrients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neurons, and produce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myelin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coat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axons.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9" grpId="0" autoUpdateAnimBg="0"/>
      <p:bldP spid="21507" grpId="0" animBg="1"/>
      <p:bldP spid="215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798" y="2057400"/>
            <a:ext cx="3200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200</a:t>
            </a:r>
          </a:p>
        </p:txBody>
      </p:sp>
      <p:sp>
        <p:nvSpPr>
          <p:cNvPr id="2253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324099" y="4102387"/>
            <a:ext cx="449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reuptake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91292" y="2819400"/>
            <a:ext cx="87614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process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by which neurotransmitters are taken back into the synaptic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vesicles.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animBg="1"/>
      <p:bldP spid="22533" grpId="0"/>
      <p:bldP spid="225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288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6576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4864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73152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8288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6576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54864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73152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8288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6576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4864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73152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18288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6576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4864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73152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18288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36576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4864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73152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2" name="Rectangle 70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 useBgFill="1">
        <p:nvSpPr>
          <p:cNvPr id="3143" name="Rectangle 71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altLang="en-US" sz="6600" i="1">
              <a:solidFill>
                <a:srgbClr val="00FFFF"/>
              </a:solidFill>
              <a:latin typeface="Arial" charset="0"/>
            </a:endParaRPr>
          </a:p>
        </p:txBody>
      </p:sp>
      <p:sp useBgFill="1">
        <p:nvSpPr>
          <p:cNvPr id="3144" name="Rectangle 72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endParaRPr lang="en-US" altLang="en-US" sz="6600" i="1">
              <a:solidFill>
                <a:srgbClr val="99FF66"/>
              </a:solidFill>
              <a:latin typeface="Arial" charset="0"/>
            </a:endParaRPr>
          </a:p>
        </p:txBody>
      </p:sp>
      <p:sp useBgFill="1">
        <p:nvSpPr>
          <p:cNvPr id="3145" name="Rectangle 73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auto">
          <a:xfrm>
            <a:off x="0" y="1295400"/>
            <a:ext cx="9144000" cy="228600"/>
          </a:xfrm>
          <a:prstGeom prst="rect">
            <a:avLst/>
          </a:prstGeom>
          <a:solidFill>
            <a:srgbClr val="FFCC99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7" name="Rectangle 75"/>
          <p:cNvSpPr>
            <a:spLocks noChangeArrowheads="1"/>
          </p:cNvSpPr>
          <p:nvPr/>
        </p:nvSpPr>
        <p:spPr bwMode="auto">
          <a:xfrm>
            <a:off x="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8" name="Rectangle 76"/>
          <p:cNvSpPr>
            <a:spLocks noChangeArrowheads="1"/>
          </p:cNvSpPr>
          <p:nvPr/>
        </p:nvSpPr>
        <p:spPr bwMode="auto">
          <a:xfrm>
            <a:off x="18288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3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9" name="Rectangle 77"/>
          <p:cNvSpPr>
            <a:spLocks noChangeArrowheads="1"/>
          </p:cNvSpPr>
          <p:nvPr/>
        </p:nvSpPr>
        <p:spPr bwMode="auto">
          <a:xfrm>
            <a:off x="36576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4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0" name="Rectangle 78"/>
          <p:cNvSpPr>
            <a:spLocks noChangeArrowheads="1"/>
          </p:cNvSpPr>
          <p:nvPr/>
        </p:nvSpPr>
        <p:spPr bwMode="auto">
          <a:xfrm>
            <a:off x="54864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5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1" name="Rectangle 79"/>
          <p:cNvSpPr>
            <a:spLocks noChangeArrowheads="1"/>
          </p:cNvSpPr>
          <p:nvPr/>
        </p:nvSpPr>
        <p:spPr bwMode="auto">
          <a:xfrm>
            <a:off x="73152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6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2" name="Rectangle 80"/>
          <p:cNvSpPr>
            <a:spLocks noChangeArrowheads="1"/>
          </p:cNvSpPr>
          <p:nvPr/>
        </p:nvSpPr>
        <p:spPr bwMode="auto">
          <a:xfrm>
            <a:off x="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7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3" name="Rectangle 81"/>
          <p:cNvSpPr>
            <a:spLocks noChangeArrowheads="1"/>
          </p:cNvSpPr>
          <p:nvPr/>
        </p:nvSpPr>
        <p:spPr bwMode="auto">
          <a:xfrm>
            <a:off x="18288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8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4" name="Rectangle 82"/>
          <p:cNvSpPr>
            <a:spLocks noChangeArrowheads="1"/>
          </p:cNvSpPr>
          <p:nvPr/>
        </p:nvSpPr>
        <p:spPr bwMode="auto">
          <a:xfrm>
            <a:off x="36576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9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5" name="Rectangle 83"/>
          <p:cNvSpPr>
            <a:spLocks noChangeArrowheads="1"/>
          </p:cNvSpPr>
          <p:nvPr/>
        </p:nvSpPr>
        <p:spPr bwMode="auto">
          <a:xfrm>
            <a:off x="54864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0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6" name="Rectangle 84"/>
          <p:cNvSpPr>
            <a:spLocks noChangeArrowheads="1"/>
          </p:cNvSpPr>
          <p:nvPr/>
        </p:nvSpPr>
        <p:spPr bwMode="auto">
          <a:xfrm>
            <a:off x="73152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1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7" name="Rectangle 85"/>
          <p:cNvSpPr>
            <a:spLocks noChangeArrowheads="1"/>
          </p:cNvSpPr>
          <p:nvPr/>
        </p:nvSpPr>
        <p:spPr bwMode="auto">
          <a:xfrm>
            <a:off x="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2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8" name="Rectangle 86"/>
          <p:cNvSpPr>
            <a:spLocks noChangeArrowheads="1"/>
          </p:cNvSpPr>
          <p:nvPr/>
        </p:nvSpPr>
        <p:spPr bwMode="auto">
          <a:xfrm>
            <a:off x="18288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3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9" name="Rectangle 87"/>
          <p:cNvSpPr>
            <a:spLocks noChangeArrowheads="1"/>
          </p:cNvSpPr>
          <p:nvPr/>
        </p:nvSpPr>
        <p:spPr bwMode="auto">
          <a:xfrm>
            <a:off x="36576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4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0" name="Rectangle 88"/>
          <p:cNvSpPr>
            <a:spLocks noChangeArrowheads="1"/>
          </p:cNvSpPr>
          <p:nvPr/>
        </p:nvSpPr>
        <p:spPr bwMode="auto">
          <a:xfrm>
            <a:off x="54864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5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1" name="Rectangle 89"/>
          <p:cNvSpPr>
            <a:spLocks noChangeArrowheads="1"/>
          </p:cNvSpPr>
          <p:nvPr/>
        </p:nvSpPr>
        <p:spPr bwMode="auto">
          <a:xfrm>
            <a:off x="73152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6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2" name="Rectangle 90"/>
          <p:cNvSpPr>
            <a:spLocks noChangeArrowheads="1"/>
          </p:cNvSpPr>
          <p:nvPr/>
        </p:nvSpPr>
        <p:spPr bwMode="auto">
          <a:xfrm>
            <a:off x="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7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3" name="Rectangle 91"/>
          <p:cNvSpPr>
            <a:spLocks noChangeArrowheads="1"/>
          </p:cNvSpPr>
          <p:nvPr/>
        </p:nvSpPr>
        <p:spPr bwMode="auto">
          <a:xfrm>
            <a:off x="18288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8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4" name="Rectangle 92"/>
          <p:cNvSpPr>
            <a:spLocks noChangeArrowheads="1"/>
          </p:cNvSpPr>
          <p:nvPr/>
        </p:nvSpPr>
        <p:spPr bwMode="auto">
          <a:xfrm>
            <a:off x="36576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9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5" name="Rectangle 93"/>
          <p:cNvSpPr>
            <a:spLocks noChangeArrowheads="1"/>
          </p:cNvSpPr>
          <p:nvPr/>
        </p:nvSpPr>
        <p:spPr bwMode="auto">
          <a:xfrm>
            <a:off x="54864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0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6" name="Rectangle 94"/>
          <p:cNvSpPr>
            <a:spLocks noChangeArrowheads="1"/>
          </p:cNvSpPr>
          <p:nvPr/>
        </p:nvSpPr>
        <p:spPr bwMode="auto">
          <a:xfrm>
            <a:off x="73152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1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7" name="Rectangle 95"/>
          <p:cNvSpPr>
            <a:spLocks noChangeArrowheads="1"/>
          </p:cNvSpPr>
          <p:nvPr/>
        </p:nvSpPr>
        <p:spPr bwMode="auto">
          <a:xfrm>
            <a:off x="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2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8" name="Rectangle 96"/>
          <p:cNvSpPr>
            <a:spLocks noChangeArrowheads="1"/>
          </p:cNvSpPr>
          <p:nvPr/>
        </p:nvSpPr>
        <p:spPr bwMode="auto">
          <a:xfrm>
            <a:off x="18288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3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9" name="Rectangle 97"/>
          <p:cNvSpPr>
            <a:spLocks noChangeArrowheads="1"/>
          </p:cNvSpPr>
          <p:nvPr/>
        </p:nvSpPr>
        <p:spPr bwMode="auto">
          <a:xfrm>
            <a:off x="36576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4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0" name="Rectangle 98"/>
          <p:cNvSpPr>
            <a:spLocks noChangeArrowheads="1"/>
          </p:cNvSpPr>
          <p:nvPr/>
        </p:nvSpPr>
        <p:spPr bwMode="auto">
          <a:xfrm>
            <a:off x="54864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5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1" name="Rectangle 99">
            <a:hlinkClick r:id="rId26" action="ppaction://hlinksldjump">
              <a:snd r:embed="rId27" name="WHOOSH.WAV"/>
            </a:hlinkClick>
          </p:cNvPr>
          <p:cNvSpPr>
            <a:spLocks noChangeArrowheads="1"/>
          </p:cNvSpPr>
          <p:nvPr/>
        </p:nvSpPr>
        <p:spPr bwMode="auto">
          <a:xfrm>
            <a:off x="73152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6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00775" y="1676400"/>
            <a:ext cx="5029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300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133600" y="4610962"/>
            <a:ext cx="449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Limbic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60413" y="2351621"/>
            <a:ext cx="7620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________ system is a group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several brain structures located under the cortex and involved in learning, emotion, memory,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motivation.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utoUpdateAnimBg="0"/>
      <p:bldP spid="23561" grpId="0"/>
      <p:bldP spid="235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0207" y="1371600"/>
            <a:ext cx="2362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400</a:t>
            </a:r>
          </a:p>
        </p:txBody>
      </p:sp>
      <p:sp>
        <p:nvSpPr>
          <p:cNvPr id="2457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133600" y="4953000"/>
            <a:ext cx="487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somatosensory cortex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96801" y="2151727"/>
            <a:ext cx="860901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Area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neurons running down the front of the parietal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lobes responsible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processing information from the skin and internal body receptors for touch, temperature, body position, and possibly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taste.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/>
      <p:bldP spid="24580" grpId="0" autoUpdateAnimBg="0"/>
      <p:bldP spid="2460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450" y="1828800"/>
            <a:ext cx="19431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500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286000" y="4449762"/>
            <a:ext cx="43053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Wernicke’s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76200" y="2644170"/>
            <a:ext cx="8915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 aphasia causes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affected person to be unable to understand or produce meaningful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language.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 autoUpdateAnimBg="0"/>
      <p:bldP spid="25608" grpId="0"/>
      <p:bldP spid="2560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1143000"/>
            <a:ext cx="1600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100</a:t>
            </a:r>
          </a:p>
        </p:txBody>
      </p:sp>
      <p:sp>
        <p:nvSpPr>
          <p:cNvPr id="2662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257300" y="5368368"/>
            <a:ext cx="6629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all-or-none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law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05618" y="1642170"/>
            <a:ext cx="8357382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 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___________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law is the principle that the strength by which a nerve or 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muscle fiber responds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a stimulus is independent of the strength of the  stimulus. If that stimulus exceeds the threshold potential, the nerve or muscle fiber will give a complete response; otherwise, there is no response.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  <p:bldP spid="26628" grpId="0" autoUpdateAnimBg="0"/>
      <p:bldP spid="266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667000"/>
            <a:ext cx="21336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200</a:t>
            </a:r>
          </a:p>
        </p:txBody>
      </p:sp>
      <p:sp>
        <p:nvSpPr>
          <p:cNvPr id="2765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00100" y="38862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Central nervous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system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33500" y="3200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3048000" y="3138488"/>
            <a:ext cx="3048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animBg="1"/>
      <p:bldP spid="27652" grpId="0" autoUpdateAnimBg="0"/>
      <p:bldP spid="276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7100" y="1676400"/>
            <a:ext cx="22098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300</a:t>
            </a:r>
          </a:p>
        </p:txBody>
      </p:sp>
      <p:sp>
        <p:nvSpPr>
          <p:cNvPr id="2867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053868" y="4724400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cortex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26537" y="2397948"/>
            <a:ext cx="8788863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_______ is the outermost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covering of the brain consisting of densely packed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neurons responsible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 higher thought processes and interpretation of sensory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input.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  <p:bldP spid="28676" grpId="0" autoUpdateAnimBg="0"/>
      <p:bldP spid="286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13716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400</a:t>
            </a:r>
          </a:p>
        </p:txBody>
      </p:sp>
      <p:sp>
        <p:nvSpPr>
          <p:cNvPr id="296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05049" y="5104226"/>
            <a:ext cx="45339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spatial neglect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05947" y="2133600"/>
            <a:ext cx="8732105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Condition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produced by damage to the association areas of the right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hemisphere that results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 an inability to recognize objects or body parts in the left visual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field. This condition is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generally caused by stroke or tumor.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animBg="1"/>
      <p:bldP spid="29701" grpId="0" autoUpdateAnimBg="0"/>
      <p:bldP spid="297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524000"/>
            <a:ext cx="2286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500</a:t>
            </a:r>
          </a:p>
        </p:txBody>
      </p:sp>
      <p:sp>
        <p:nvSpPr>
          <p:cNvPr id="307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637278" y="4854367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left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89378" y="2151727"/>
            <a:ext cx="8305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______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side of the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brain seems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control language, writing, logical thought,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analysis, and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mathematical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abilities. It processes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information sequentially, and enables one to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speak.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animBg="1"/>
      <p:bldP spid="30724" grpId="0" autoUpdateAnimBg="0"/>
      <p:bldP spid="307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2095500" y="2590800"/>
            <a:ext cx="4953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600">
                <a:solidFill>
                  <a:schemeClr val="hlink"/>
                </a:solidFill>
                <a:latin typeface="Arial" charset="0"/>
              </a:rPr>
              <a:t>The End</a:t>
            </a:r>
            <a:r>
              <a:rPr lang="en-US" altLang="en-US" sz="320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84995" name="AutoShape 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934200" y="6248400"/>
            <a:ext cx="762000" cy="609600"/>
          </a:xfrm>
          <a:prstGeom prst="actionButtonHome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6248400"/>
            <a:ext cx="685800" cy="609600"/>
          </a:xfrm>
          <a:prstGeom prst="actionButtonInformatio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5002" name="Picture 10" descr="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600200"/>
            <a:ext cx="635000" cy="889000"/>
          </a:xfrm>
          <a:prstGeom prst="rect">
            <a:avLst/>
          </a:prstGeom>
          <a:noFill/>
          <a:effectLst>
            <a:outerShdw dist="45791" dir="3378596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4" name="Picture 12" descr="g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00200"/>
            <a:ext cx="609600" cy="9144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5" name="Picture 13" descr="lifespan_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635000" cy="8890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6" name="Picture 14" descr="2mickeymouse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9048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8" name="Picture 16" descr="2mickeymouse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10100"/>
            <a:ext cx="8953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9" name="Picture 17" descr="2mickeymouse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0" name="Picture 18" descr="2mickeymouse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1" name="Picture 19" descr="2mickeymouse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648200"/>
            <a:ext cx="7429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012" name="AutoShape 20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0" decel="100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animBg="1"/>
      <p:bldP spid="84997" grpId="0" animBg="1"/>
      <p:bldP spid="850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752600"/>
            <a:ext cx="22860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100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97523" y="2595608"/>
            <a:ext cx="7467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extensive network of specialized cells that carry information to and from all parts of the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body.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752600" y="4489482"/>
            <a:ext cx="5638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nervous system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 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/>
      <p:bldP spid="4105" grpId="0"/>
      <p:bldP spid="40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5240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200</a:t>
            </a:r>
          </a:p>
        </p:txBody>
      </p:sp>
      <p:sp>
        <p:nvSpPr>
          <p:cNvPr id="51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36259" y="4815681"/>
            <a:ext cx="716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latin typeface="Arial" charset="0"/>
              </a:rPr>
              <a:t>Myelin</a:t>
            </a: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?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651389" y="2397947"/>
            <a:ext cx="7732541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a fatty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substances produced by certain glial cells that coat the axons of neurons to insulate, protect, and speed up the neural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impulse.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/>
      <p:bldP spid="5124" grpId="0" autoUpdateAnimBg="0"/>
      <p:bldP spid="819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1600200"/>
            <a:ext cx="18288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300</a:t>
            </a:r>
          </a:p>
        </p:txBody>
      </p:sp>
      <p:sp>
        <p:nvSpPr>
          <p:cNvPr id="6147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66950" y="4693920"/>
            <a:ext cx="461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an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Interneuron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2362200"/>
            <a:ext cx="82296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neuron found in the center of the spinal cord that receives information from the sensory neurons and sends commands to the muscles through the motor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neurons.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/>
      <p:bldP spid="6148" grpId="0" autoUpdateAnimBg="0"/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8550" y="685800"/>
            <a:ext cx="1866900" cy="457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400</a:t>
            </a:r>
          </a:p>
        </p:txBody>
      </p:sp>
      <p:sp>
        <p:nvSpPr>
          <p:cNvPr id="717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76300" y="1447800"/>
            <a:ext cx="7391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Four main functions of glial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cells.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6200" y="2268036"/>
            <a:ext cx="89916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are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surround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neurons and hold them in place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supply 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nutrients and oxygen to neurons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insulate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one neuron from another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destroy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 pathogens &amp;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remove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dead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neurons?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animBg="1"/>
      <p:bldP spid="7175" grpId="0"/>
      <p:bldP spid="71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314700" y="2057400"/>
            <a:ext cx="25146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500</a:t>
            </a:r>
          </a:p>
        </p:txBody>
      </p:sp>
      <p:sp>
        <p:nvSpPr>
          <p:cNvPr id="819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solidFill>
                <a:srgbClr val="FFCC99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67165" y="4038600"/>
            <a:ext cx="81518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Peripheral nervous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system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495300" y="3138488"/>
            <a:ext cx="8153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animBg="1"/>
      <p:bldP spid="8201" grpId="0"/>
      <p:bldP spid="82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752600"/>
            <a:ext cx="16764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100</a:t>
            </a:r>
          </a:p>
        </p:txBody>
      </p:sp>
      <p:sp>
        <p:nvSpPr>
          <p:cNvPr id="1126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076450" y="4193504"/>
            <a:ext cx="4991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Neuroscience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69033" y="2514600"/>
            <a:ext cx="7924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Deals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with the structure and function of neurons, nerves, and nervous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tissue relationship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behavior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learning. 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animBg="1"/>
      <p:bldP spid="11268" grpId="0" autoUpdateAnimBg="0"/>
      <p:bldP spid="112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45988" y="1828800"/>
            <a:ext cx="16764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200</a:t>
            </a:r>
          </a:p>
        </p:txBody>
      </p:sp>
      <p:sp>
        <p:nvSpPr>
          <p:cNvPr id="1229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0" y="4395458"/>
            <a:ext cx="6096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a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neurotransmitter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755138" y="2644170"/>
            <a:ext cx="76581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Chemical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found in the synaptic vesicles which, when released, has an effect on the next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cell.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animBg="1"/>
      <p:bldP spid="12292" grpId="0" autoUpdateAnimBg="0"/>
      <p:bldP spid="12293" grpId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0066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B8AA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000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1916</TotalTime>
  <Words>724</Words>
  <Application>Microsoft Office PowerPoint</Application>
  <PresentationFormat>On-screen Show (4:3)</PresentationFormat>
  <Paragraphs>116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 Presentation</vt:lpstr>
      <vt:lpstr> </vt:lpstr>
      <vt:lpstr>PowerPoint Presentation</vt:lpstr>
      <vt:lpstr>1 for 100</vt:lpstr>
      <vt:lpstr>1 for 200</vt:lpstr>
      <vt:lpstr>1 for 300</vt:lpstr>
      <vt:lpstr>1 for 400</vt:lpstr>
      <vt:lpstr>1 for 500</vt:lpstr>
      <vt:lpstr>2 for 100</vt:lpstr>
      <vt:lpstr>2 for 200</vt:lpstr>
      <vt:lpstr>2 for 300</vt:lpstr>
      <vt:lpstr>2 for 400 </vt:lpstr>
      <vt:lpstr>2 for 500</vt:lpstr>
      <vt:lpstr>3 for 100</vt:lpstr>
      <vt:lpstr>3 for 200</vt:lpstr>
      <vt:lpstr>3 for 300</vt:lpstr>
      <vt:lpstr>3 for 400 </vt:lpstr>
      <vt:lpstr>3 for 500</vt:lpstr>
      <vt:lpstr>4 for 100</vt:lpstr>
      <vt:lpstr>4 for 200</vt:lpstr>
      <vt:lpstr>4 for 300</vt:lpstr>
      <vt:lpstr>4 for 400</vt:lpstr>
      <vt:lpstr>4 for 500</vt:lpstr>
      <vt:lpstr>5 for 100</vt:lpstr>
      <vt:lpstr>5 for 200</vt:lpstr>
      <vt:lpstr>5 for 300</vt:lpstr>
      <vt:lpstr>5 for 400</vt:lpstr>
      <vt:lpstr>5 for 500</vt:lpstr>
      <vt:lpstr>PowerPoint Presentation</vt:lpstr>
      <vt:lpstr>PowerPoint Presentation</vt:lpstr>
    </vt:vector>
  </TitlesOfParts>
  <Company>CJC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CCNA Jeopardy Template</dc:title>
  <dc:subject>Review and Quiz</dc:subject>
  <dc:creator>Robert C. Gates</dc:creator>
  <cp:lastModifiedBy>Robert Gates</cp:lastModifiedBy>
  <cp:revision>387</cp:revision>
  <dcterms:created xsi:type="dcterms:W3CDTF">2000-06-26T17:56:44Z</dcterms:created>
  <dcterms:modified xsi:type="dcterms:W3CDTF">2017-01-26T22:12:17Z</dcterms:modified>
</cp:coreProperties>
</file>