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5" r:id="rId29"/>
    <p:sldId id="287" r:id="rId30"/>
  </p:sldIdLst>
  <p:sldSz cx="9144000" cy="6858000" type="screen4x3"/>
  <p:notesSz cx="6858000" cy="9144000"/>
  <p:defaultTextStyle>
    <a:defPPr>
      <a:defRPr lang="en-US"/>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66"/>
    <a:srgbClr val="66FF99"/>
    <a:srgbClr val="FFCC99"/>
    <a:srgbClr val="FFCC66"/>
    <a:srgbClr val="FFFFCC"/>
    <a:srgbClr val="00FFFF"/>
    <a:srgbClr val="FF5050"/>
    <a:srgbClr val="33CC33"/>
    <a:srgbClr val="FFFF99"/>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85" autoAdjust="0"/>
    <p:restoredTop sz="94714" autoAdjust="0"/>
  </p:normalViewPr>
  <p:slideViewPr>
    <p:cSldViewPr showGuides="1">
      <p:cViewPr varScale="1">
        <p:scale>
          <a:sx n="61" d="100"/>
          <a:sy n="61" d="100"/>
        </p:scale>
        <p:origin x="-60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70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137157077"/>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4831090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8648781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5709384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77140145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2955746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249086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0931766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913532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9982124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1177580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rtl="0" eaLnBrk="0" fontAlgn="base" hangingPunct="0">
        <a:spcBef>
          <a:spcPct val="0"/>
        </a:spcBef>
        <a:spcAft>
          <a:spcPct val="0"/>
        </a:spcAft>
        <a:defRPr sz="4400">
          <a:solidFill>
            <a:schemeClr val="hlink"/>
          </a:solidFill>
          <a:latin typeface="+mj-lt"/>
          <a:ea typeface="+mj-ea"/>
          <a:cs typeface="+mj-cs"/>
        </a:defRPr>
      </a:lvl1pPr>
      <a:lvl2pPr algn="ctr" rtl="0" eaLnBrk="0" fontAlgn="base" hangingPunct="0">
        <a:spcBef>
          <a:spcPct val="0"/>
        </a:spcBef>
        <a:spcAft>
          <a:spcPct val="0"/>
        </a:spcAft>
        <a:defRPr sz="4400">
          <a:solidFill>
            <a:schemeClr val="hlink"/>
          </a:solidFill>
          <a:latin typeface="Arial" charset="0"/>
        </a:defRPr>
      </a:lvl2pPr>
      <a:lvl3pPr algn="ctr" rtl="0" eaLnBrk="0" fontAlgn="base" hangingPunct="0">
        <a:spcBef>
          <a:spcPct val="0"/>
        </a:spcBef>
        <a:spcAft>
          <a:spcPct val="0"/>
        </a:spcAft>
        <a:defRPr sz="4400">
          <a:solidFill>
            <a:schemeClr val="hlink"/>
          </a:solidFill>
          <a:latin typeface="Arial" charset="0"/>
        </a:defRPr>
      </a:lvl3pPr>
      <a:lvl4pPr algn="ctr" rtl="0" eaLnBrk="0" fontAlgn="base" hangingPunct="0">
        <a:spcBef>
          <a:spcPct val="0"/>
        </a:spcBef>
        <a:spcAft>
          <a:spcPct val="0"/>
        </a:spcAft>
        <a:defRPr sz="4400">
          <a:solidFill>
            <a:schemeClr val="hlink"/>
          </a:solidFill>
          <a:latin typeface="Arial" charset="0"/>
        </a:defRPr>
      </a:lvl4pPr>
      <a:lvl5pPr algn="ctr" rtl="0" eaLnBrk="0" fontAlgn="base" hangingPunct="0">
        <a:spcBef>
          <a:spcPct val="0"/>
        </a:spcBef>
        <a:spcAft>
          <a:spcPct val="0"/>
        </a:spcAft>
        <a:defRPr sz="4400">
          <a:solidFill>
            <a:schemeClr val="hlink"/>
          </a:solidFill>
          <a:latin typeface="Arial" charset="0"/>
        </a:defRPr>
      </a:lvl5pPr>
      <a:lvl6pPr marL="457200" algn="ctr" rtl="0" eaLnBrk="0" fontAlgn="base" hangingPunct="0">
        <a:spcBef>
          <a:spcPct val="0"/>
        </a:spcBef>
        <a:spcAft>
          <a:spcPct val="0"/>
        </a:spcAft>
        <a:defRPr sz="4400">
          <a:solidFill>
            <a:schemeClr val="hlink"/>
          </a:solidFill>
          <a:latin typeface="Arial" charset="0"/>
        </a:defRPr>
      </a:lvl6pPr>
      <a:lvl7pPr marL="914400" algn="ctr" rtl="0" eaLnBrk="0" fontAlgn="base" hangingPunct="0">
        <a:spcBef>
          <a:spcPct val="0"/>
        </a:spcBef>
        <a:spcAft>
          <a:spcPct val="0"/>
        </a:spcAft>
        <a:defRPr sz="4400">
          <a:solidFill>
            <a:schemeClr val="hlink"/>
          </a:solidFill>
          <a:latin typeface="Arial" charset="0"/>
        </a:defRPr>
      </a:lvl7pPr>
      <a:lvl8pPr marL="1371600" algn="ctr" rtl="0" eaLnBrk="0" fontAlgn="base" hangingPunct="0">
        <a:spcBef>
          <a:spcPct val="0"/>
        </a:spcBef>
        <a:spcAft>
          <a:spcPct val="0"/>
        </a:spcAft>
        <a:defRPr sz="4400">
          <a:solidFill>
            <a:schemeClr val="hlink"/>
          </a:solidFill>
          <a:latin typeface="Arial" charset="0"/>
        </a:defRPr>
      </a:lvl8pPr>
      <a:lvl9pPr marL="1828800" algn="ctr" rtl="0" eaLnBrk="0" fontAlgn="base" hangingPunct="0">
        <a:spcBef>
          <a:spcPct val="0"/>
        </a:spcBef>
        <a:spcAft>
          <a:spcPct val="0"/>
        </a:spcAft>
        <a:defRPr sz="4400">
          <a:solidFill>
            <a:schemeClr val="hlink"/>
          </a:solidFill>
          <a:latin typeface="Arial" charset="0"/>
        </a:defRPr>
      </a:lvl9pPr>
    </p:titleStyle>
    <p:bodyStyle>
      <a:lvl1pPr marL="342900" indent="-342900" algn="l" rtl="0" eaLnBrk="0" fontAlgn="base" hangingPunct="0">
        <a:spcBef>
          <a:spcPct val="20000"/>
        </a:spcBef>
        <a:spcAft>
          <a:spcPct val="0"/>
        </a:spcAft>
        <a:buFont typeface="Wingdings" pitchFamily="2" charset="2"/>
        <a:buChar char="Ø"/>
        <a:defRPr sz="3200">
          <a:solidFill>
            <a:schemeClr val="hlink"/>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Ø"/>
        <a:defRPr sz="2800">
          <a:solidFill>
            <a:schemeClr val="hlink"/>
          </a:solidFill>
          <a:latin typeface="+mn-lt"/>
        </a:defRPr>
      </a:lvl2pPr>
      <a:lvl3pPr marL="1143000" indent="-228600" algn="l" rtl="0" eaLnBrk="0" fontAlgn="base" hangingPunct="0">
        <a:spcBef>
          <a:spcPct val="20000"/>
        </a:spcBef>
        <a:spcAft>
          <a:spcPct val="0"/>
        </a:spcAft>
        <a:buFont typeface="Wingdings" pitchFamily="2" charset="2"/>
        <a:buChar char="Ø"/>
        <a:defRPr sz="2400">
          <a:solidFill>
            <a:schemeClr val="hlink"/>
          </a:solidFill>
          <a:latin typeface="+mn-lt"/>
        </a:defRPr>
      </a:lvl3pPr>
      <a:lvl4pPr marL="1600200" indent="-228600" algn="l" rtl="0" eaLnBrk="0" fontAlgn="base" hangingPunct="0">
        <a:spcBef>
          <a:spcPct val="20000"/>
        </a:spcBef>
        <a:spcAft>
          <a:spcPct val="0"/>
        </a:spcAft>
        <a:buFont typeface="Wingdings" pitchFamily="2" charset="2"/>
        <a:buChar char="Ø"/>
        <a:defRPr sz="2000">
          <a:solidFill>
            <a:schemeClr val="hlink"/>
          </a:solidFill>
          <a:latin typeface="+mn-lt"/>
        </a:defRPr>
      </a:lvl4pPr>
      <a:lvl5pPr marL="2057400" indent="-228600" algn="l" rtl="0" eaLnBrk="0" fontAlgn="base" hangingPunct="0">
        <a:spcBef>
          <a:spcPct val="20000"/>
        </a:spcBef>
        <a:spcAft>
          <a:spcPct val="0"/>
        </a:spcAft>
        <a:buFont typeface="Wingdings" pitchFamily="2" charset="2"/>
        <a:buChar char="Ø"/>
        <a:defRPr sz="2000">
          <a:solidFill>
            <a:schemeClr val="hlink"/>
          </a:solidFill>
          <a:latin typeface="+mn-lt"/>
        </a:defRPr>
      </a:lvl5pPr>
      <a:lvl6pPr marL="2514600" indent="-228600" algn="l" rtl="0" eaLnBrk="0" fontAlgn="base" hangingPunct="0">
        <a:spcBef>
          <a:spcPct val="20000"/>
        </a:spcBef>
        <a:spcAft>
          <a:spcPct val="0"/>
        </a:spcAft>
        <a:buFont typeface="Wingdings" pitchFamily="2" charset="2"/>
        <a:buChar char="Ø"/>
        <a:defRPr sz="2000">
          <a:solidFill>
            <a:schemeClr val="hlink"/>
          </a:solidFill>
          <a:latin typeface="+mn-lt"/>
        </a:defRPr>
      </a:lvl6pPr>
      <a:lvl7pPr marL="2971800" indent="-228600" algn="l" rtl="0" eaLnBrk="0" fontAlgn="base" hangingPunct="0">
        <a:spcBef>
          <a:spcPct val="20000"/>
        </a:spcBef>
        <a:spcAft>
          <a:spcPct val="0"/>
        </a:spcAft>
        <a:buFont typeface="Wingdings" pitchFamily="2" charset="2"/>
        <a:buChar char="Ø"/>
        <a:defRPr sz="2000">
          <a:solidFill>
            <a:schemeClr val="hlink"/>
          </a:solidFill>
          <a:latin typeface="+mn-lt"/>
        </a:defRPr>
      </a:lvl7pPr>
      <a:lvl8pPr marL="3429000" indent="-228600" algn="l" rtl="0" eaLnBrk="0" fontAlgn="base" hangingPunct="0">
        <a:spcBef>
          <a:spcPct val="20000"/>
        </a:spcBef>
        <a:spcAft>
          <a:spcPct val="0"/>
        </a:spcAft>
        <a:buFont typeface="Wingdings" pitchFamily="2" charset="2"/>
        <a:buChar char="Ø"/>
        <a:defRPr sz="2000">
          <a:solidFill>
            <a:schemeClr val="hlink"/>
          </a:solidFill>
          <a:latin typeface="+mn-lt"/>
        </a:defRPr>
      </a:lvl8pPr>
      <a:lvl9pPr marL="3886200" indent="-228600" algn="l" rtl="0" eaLnBrk="0" fontAlgn="base" hangingPunct="0">
        <a:spcBef>
          <a:spcPct val="20000"/>
        </a:spcBef>
        <a:spcAft>
          <a:spcPct val="0"/>
        </a:spcAft>
        <a:buFont typeface="Wingdings" pitchFamily="2" charset="2"/>
        <a:buChar char="Ø"/>
        <a:defRPr sz="2000">
          <a:solidFill>
            <a:schemeClr val="hlink"/>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10.xml"/><Relationship Id="rId18" Type="http://schemas.openxmlformats.org/officeDocument/2006/relationships/slide" Target="slide11.xml"/><Relationship Id="rId26" Type="http://schemas.openxmlformats.org/officeDocument/2006/relationships/slide" Target="slide27.xml"/><Relationship Id="rId3" Type="http://schemas.openxmlformats.org/officeDocument/2006/relationships/slide" Target="slide8.xml"/><Relationship Id="rId21" Type="http://schemas.openxmlformats.org/officeDocument/2006/relationships/slide" Target="slide26.xml"/><Relationship Id="rId7" Type="http://schemas.openxmlformats.org/officeDocument/2006/relationships/slide" Target="slide4.xml"/><Relationship Id="rId12" Type="http://schemas.openxmlformats.org/officeDocument/2006/relationships/slide" Target="slide5.xml"/><Relationship Id="rId17" Type="http://schemas.openxmlformats.org/officeDocument/2006/relationships/slide" Target="slide6.xml"/><Relationship Id="rId25" Type="http://schemas.openxmlformats.org/officeDocument/2006/relationships/slide" Target="slide22.xml"/><Relationship Id="rId2" Type="http://schemas.openxmlformats.org/officeDocument/2006/relationships/slide" Target="slide3.xml"/><Relationship Id="rId16" Type="http://schemas.openxmlformats.org/officeDocument/2006/relationships/slide" Target="slide25.xml"/><Relationship Id="rId20" Type="http://schemas.openxmlformats.org/officeDocument/2006/relationships/slide" Target="slide21.xml"/><Relationship Id="rId1" Type="http://schemas.openxmlformats.org/officeDocument/2006/relationships/slideLayout" Target="../slideLayouts/slideLayout7.xml"/><Relationship Id="rId6" Type="http://schemas.openxmlformats.org/officeDocument/2006/relationships/slide" Target="slide23.xml"/><Relationship Id="rId11" Type="http://schemas.openxmlformats.org/officeDocument/2006/relationships/slide" Target="slide24.xml"/><Relationship Id="rId24" Type="http://schemas.openxmlformats.org/officeDocument/2006/relationships/slide" Target="slide17.xml"/><Relationship Id="rId5" Type="http://schemas.openxmlformats.org/officeDocument/2006/relationships/slide" Target="slide18.xml"/><Relationship Id="rId15" Type="http://schemas.openxmlformats.org/officeDocument/2006/relationships/slide" Target="slide20.xml"/><Relationship Id="rId23" Type="http://schemas.openxmlformats.org/officeDocument/2006/relationships/slide" Target="slide12.xml"/><Relationship Id="rId10" Type="http://schemas.openxmlformats.org/officeDocument/2006/relationships/slide" Target="slide19.xml"/><Relationship Id="rId19" Type="http://schemas.openxmlformats.org/officeDocument/2006/relationships/slide" Target="slide16.xml"/><Relationship Id="rId4" Type="http://schemas.openxmlformats.org/officeDocument/2006/relationships/slide" Target="slide13.xml"/><Relationship Id="rId9" Type="http://schemas.openxmlformats.org/officeDocument/2006/relationships/slide" Target="slide14.xml"/><Relationship Id="rId14" Type="http://schemas.openxmlformats.org/officeDocument/2006/relationships/slide" Target="slide15.xml"/><Relationship Id="rId22" Type="http://schemas.openxmlformats.org/officeDocument/2006/relationships/slide" Target="slide7.xml"/><Relationship Id="rId27" Type="http://schemas.openxmlformats.org/officeDocument/2006/relationships/audio" Target="../media/audio2.wav"/></Relationships>
</file>

<file path=ppt/slides/_rels/slide2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image" Target="../media/image13.gif"/><Relationship Id="rId3" Type="http://schemas.openxmlformats.org/officeDocument/2006/relationships/image" Target="../media/image8.jpeg"/><Relationship Id="rId7" Type="http://schemas.openxmlformats.org/officeDocument/2006/relationships/image" Target="../media/image12.gif"/><Relationship Id="rId2" Type="http://schemas.openxmlformats.org/officeDocument/2006/relationships/slide" Target="slide28.xml"/><Relationship Id="rId1" Type="http://schemas.openxmlformats.org/officeDocument/2006/relationships/slideLayout" Target="../slideLayouts/slideLayout6.xml"/><Relationship Id="rId6" Type="http://schemas.openxmlformats.org/officeDocument/2006/relationships/image" Target="../media/image11.gif"/><Relationship Id="rId11" Type="http://schemas.openxmlformats.org/officeDocument/2006/relationships/slide" Target="slide2.xml"/><Relationship Id="rId5" Type="http://schemas.openxmlformats.org/officeDocument/2006/relationships/image" Target="../media/image10.jpeg"/><Relationship Id="rId10" Type="http://schemas.openxmlformats.org/officeDocument/2006/relationships/image" Target="../media/image14.gif"/><Relationship Id="rId4" Type="http://schemas.openxmlformats.org/officeDocument/2006/relationships/image" Target="../media/image9.jpeg"/><Relationship Id="rId9" Type="http://schemas.openxmlformats.org/officeDocument/2006/relationships/image" Target="../media/image2.gif"/></Relationships>
</file>

<file path=ppt/slides/_rels/slide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Text Box 6"/>
          <p:cNvSpPr txBox="1">
            <a:spLocks noChangeArrowheads="1"/>
          </p:cNvSpPr>
          <p:nvPr/>
        </p:nvSpPr>
        <p:spPr bwMode="auto">
          <a:xfrm>
            <a:off x="3314700" y="3230562"/>
            <a:ext cx="2514600" cy="2865438"/>
          </a:xfrm>
          <a:prstGeom prst="rect">
            <a:avLst/>
          </a:prstGeom>
          <a:noFill/>
          <a:ln>
            <a:noFill/>
          </a:ln>
          <a:effectLst>
            <a:outerShdw dist="53882" dir="2700000" algn="ctr" rotWithShape="0">
              <a:schemeClr val="folHlink">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ltLang="en-US" sz="18200" b="1" dirty="0">
                <a:solidFill>
                  <a:srgbClr val="FFFFCC"/>
                </a:solidFill>
              </a:rPr>
              <a:t>?</a:t>
            </a:r>
            <a:endParaRPr lang="en-US" altLang="en-US" sz="1800" dirty="0">
              <a:solidFill>
                <a:srgbClr val="FFFFCC"/>
              </a:solidFill>
            </a:endParaRPr>
          </a:p>
        </p:txBody>
      </p:sp>
      <p:sp>
        <p:nvSpPr>
          <p:cNvPr id="2050" name="Rectangle 2"/>
          <p:cNvSpPr>
            <a:spLocks noGrp="1" noChangeArrowheads="1"/>
          </p:cNvSpPr>
          <p:nvPr>
            <p:ph type="ctrTitle"/>
          </p:nvPr>
        </p:nvSpPr>
        <p:spPr>
          <a:xfrm>
            <a:off x="3276600" y="609600"/>
            <a:ext cx="2590800" cy="1143000"/>
          </a:xfrm>
          <a:effectLst>
            <a:outerShdw dist="35921" dir="2700000" algn="ctr" rotWithShape="0">
              <a:schemeClr val="tx1"/>
            </a:outerShdw>
          </a:effectLst>
        </p:spPr>
        <p:txBody>
          <a:bodyPr/>
          <a:lstStyle/>
          <a:p>
            <a:r>
              <a:rPr lang="en-US" altLang="en-US" sz="6000"/>
              <a:t> </a:t>
            </a:r>
          </a:p>
        </p:txBody>
      </p:sp>
      <p:sp>
        <p:nvSpPr>
          <p:cNvPr id="2051" name="Rectangle 3"/>
          <p:cNvSpPr>
            <a:spLocks noGrp="1" noChangeArrowheads="1"/>
          </p:cNvSpPr>
          <p:nvPr>
            <p:ph type="subTitle" idx="1"/>
          </p:nvPr>
        </p:nvSpPr>
        <p:spPr>
          <a:xfrm>
            <a:off x="1371600" y="4876800"/>
            <a:ext cx="6400800" cy="685800"/>
          </a:xfrm>
          <a:effectLst>
            <a:outerShdw dist="35921" dir="2700000" algn="ctr" rotWithShape="0">
              <a:schemeClr val="tx1"/>
            </a:outerShdw>
          </a:effectLst>
        </p:spPr>
        <p:txBody>
          <a:bodyPr/>
          <a:lstStyle/>
          <a:p>
            <a:r>
              <a:rPr lang="en-US" altLang="en-US" sz="3600"/>
              <a:t> </a:t>
            </a:r>
          </a:p>
        </p:txBody>
      </p:sp>
      <p:sp>
        <p:nvSpPr>
          <p:cNvPr id="2052" name="Rectangle 4"/>
          <p:cNvSpPr>
            <a:spLocks noChangeArrowheads="1"/>
          </p:cNvSpPr>
          <p:nvPr/>
        </p:nvSpPr>
        <p:spPr bwMode="auto">
          <a:xfrm>
            <a:off x="6477000" y="5562600"/>
            <a:ext cx="1524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tx1">
                      <a:alpha val="50000"/>
                    </a:schemeClr>
                  </a:outerShdw>
                </a:effectLst>
              </a14:hiddenEffects>
            </a:ext>
          </a:extLst>
        </p:spPr>
        <p:txBody>
          <a:bodyPr anchor="ctr"/>
          <a:lstStyle>
            <a:lvl1pPr>
              <a:defRPr sz="4400">
                <a:solidFill>
                  <a:schemeClr val="hlink"/>
                </a:solidFill>
                <a:latin typeface="Arial" charset="0"/>
              </a:defRPr>
            </a:lvl1pPr>
            <a:lvl2pPr>
              <a:defRPr sz="4400">
                <a:solidFill>
                  <a:schemeClr val="hlink"/>
                </a:solidFill>
                <a:latin typeface="Arial" charset="0"/>
              </a:defRPr>
            </a:lvl2pPr>
            <a:lvl3pPr>
              <a:defRPr sz="4400">
                <a:solidFill>
                  <a:schemeClr val="hlink"/>
                </a:solidFill>
                <a:latin typeface="Arial" charset="0"/>
              </a:defRPr>
            </a:lvl3pPr>
            <a:lvl4pPr>
              <a:defRPr sz="4400">
                <a:solidFill>
                  <a:schemeClr val="hlink"/>
                </a:solidFill>
                <a:latin typeface="Arial" charset="0"/>
              </a:defRPr>
            </a:lvl4pPr>
            <a:lvl5pPr>
              <a:defRPr sz="4400">
                <a:solidFill>
                  <a:schemeClr val="hlink"/>
                </a:solidFill>
                <a:latin typeface="Arial" charset="0"/>
              </a:defRPr>
            </a:lvl5pPr>
            <a:lvl6pPr marL="457200" algn="ctr" eaLnBrk="0" fontAlgn="base" hangingPunct="0">
              <a:spcBef>
                <a:spcPct val="0"/>
              </a:spcBef>
              <a:spcAft>
                <a:spcPct val="0"/>
              </a:spcAft>
              <a:defRPr sz="4400">
                <a:solidFill>
                  <a:schemeClr val="hlink"/>
                </a:solidFill>
                <a:latin typeface="Arial" charset="0"/>
              </a:defRPr>
            </a:lvl6pPr>
            <a:lvl7pPr marL="914400" algn="ctr" eaLnBrk="0" fontAlgn="base" hangingPunct="0">
              <a:spcBef>
                <a:spcPct val="0"/>
              </a:spcBef>
              <a:spcAft>
                <a:spcPct val="0"/>
              </a:spcAft>
              <a:defRPr sz="4400">
                <a:solidFill>
                  <a:schemeClr val="hlink"/>
                </a:solidFill>
                <a:latin typeface="Arial" charset="0"/>
              </a:defRPr>
            </a:lvl7pPr>
            <a:lvl8pPr marL="1371600" algn="ctr" eaLnBrk="0" fontAlgn="base" hangingPunct="0">
              <a:spcBef>
                <a:spcPct val="0"/>
              </a:spcBef>
              <a:spcAft>
                <a:spcPct val="0"/>
              </a:spcAft>
              <a:defRPr sz="4400">
                <a:solidFill>
                  <a:schemeClr val="hlink"/>
                </a:solidFill>
                <a:latin typeface="Arial" charset="0"/>
              </a:defRPr>
            </a:lvl8pPr>
            <a:lvl9pPr marL="1828800" algn="ctr" eaLnBrk="0" fontAlgn="base" hangingPunct="0">
              <a:spcBef>
                <a:spcPct val="0"/>
              </a:spcBef>
              <a:spcAft>
                <a:spcPct val="0"/>
              </a:spcAft>
              <a:defRPr sz="4400">
                <a:solidFill>
                  <a:schemeClr val="hlink"/>
                </a:solidFill>
                <a:latin typeface="Arial" charset="0"/>
              </a:defRPr>
            </a:lvl9pPr>
          </a:lstStyle>
          <a:p>
            <a:r>
              <a:rPr lang="en-US" altLang="en-US" sz="1800" i="1">
                <a:solidFill>
                  <a:srgbClr val="FFCC99"/>
                </a:solidFill>
                <a:effectLst>
                  <a:outerShdw blurRad="38100" dist="38100" dir="2700000" algn="tl">
                    <a:srgbClr val="000000"/>
                  </a:outerShdw>
                </a:effectLst>
              </a:rPr>
              <a:t>Interactive Topic Test</a:t>
            </a:r>
          </a:p>
        </p:txBody>
      </p:sp>
      <p:sp>
        <p:nvSpPr>
          <p:cNvPr id="2056" name="Text Box 8"/>
          <p:cNvSpPr txBox="1">
            <a:spLocks noChangeArrowheads="1"/>
          </p:cNvSpPr>
          <p:nvPr/>
        </p:nvSpPr>
        <p:spPr bwMode="auto">
          <a:xfrm>
            <a:off x="228600" y="950655"/>
            <a:ext cx="8686800" cy="2554545"/>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p>
            <a:pPr>
              <a:spcBef>
                <a:spcPct val="50000"/>
              </a:spcBef>
            </a:pPr>
            <a:r>
              <a:rPr lang="en-US" altLang="en-US" sz="8000" i="1" dirty="0" smtClean="0">
                <a:solidFill>
                  <a:schemeClr val="hlink"/>
                </a:solidFill>
                <a:effectLst>
                  <a:outerShdw blurRad="38100" dist="38100" dir="2700000" algn="tl">
                    <a:srgbClr val="000000"/>
                  </a:outerShdw>
                </a:effectLst>
              </a:rPr>
              <a:t>The </a:t>
            </a:r>
            <a:r>
              <a:rPr lang="en-US" altLang="en-US" sz="8000" i="1" dirty="0">
                <a:solidFill>
                  <a:schemeClr val="hlink"/>
                </a:solidFill>
                <a:effectLst>
                  <a:outerShdw blurRad="38100" dist="38100" dir="2700000" algn="tl">
                    <a:srgbClr val="000000"/>
                  </a:outerShdw>
                </a:effectLst>
              </a:rPr>
              <a:t>S</a:t>
            </a:r>
            <a:r>
              <a:rPr lang="en-US" altLang="en-US" sz="8000" i="1" dirty="0" smtClean="0">
                <a:solidFill>
                  <a:schemeClr val="hlink"/>
                </a:solidFill>
                <a:effectLst>
                  <a:outerShdw blurRad="38100" dist="38100" dir="2700000" algn="tl">
                    <a:srgbClr val="000000"/>
                  </a:outerShdw>
                </a:effectLst>
              </a:rPr>
              <a:t>cience </a:t>
            </a:r>
            <a:r>
              <a:rPr lang="en-US" altLang="en-US" sz="8000" i="1" dirty="0">
                <a:solidFill>
                  <a:schemeClr val="hlink"/>
                </a:solidFill>
                <a:effectLst>
                  <a:outerShdw blurRad="38100" dist="38100" dir="2700000" algn="tl">
                    <a:srgbClr val="000000"/>
                  </a:outerShdw>
                </a:effectLst>
              </a:rPr>
              <a:t>of </a:t>
            </a:r>
            <a:r>
              <a:rPr lang="en-US" altLang="en-US" sz="8000" i="1" dirty="0" smtClean="0">
                <a:solidFill>
                  <a:schemeClr val="hlink"/>
                </a:solidFill>
                <a:effectLst>
                  <a:outerShdw blurRad="38100" dist="38100" dir="2700000" algn="tl">
                    <a:srgbClr val="000000"/>
                  </a:outerShdw>
                </a:effectLst>
              </a:rPr>
              <a:t>Psychology</a:t>
            </a:r>
            <a:endParaRPr lang="en-US" altLang="en-US" sz="8000" i="1" dirty="0">
              <a:solidFill>
                <a:schemeClr val="hlink"/>
              </a:solidFill>
              <a:effectLst>
                <a:outerShdw blurRad="38100" dist="38100" dir="2700000" algn="tl">
                  <a:srgbClr val="000000"/>
                </a:outerShdw>
              </a:effectLst>
            </a:endParaRPr>
          </a:p>
        </p:txBody>
      </p:sp>
      <p:sp>
        <p:nvSpPr>
          <p:cNvPr id="2057" name="Text Box 9"/>
          <p:cNvSpPr txBox="1">
            <a:spLocks noChangeArrowheads="1"/>
          </p:cNvSpPr>
          <p:nvPr/>
        </p:nvSpPr>
        <p:spPr bwMode="auto">
          <a:xfrm>
            <a:off x="8489950" y="6491288"/>
            <a:ext cx="501650" cy="366712"/>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spAutoFit/>
          </a:bodyPr>
          <a:lstStyle/>
          <a:p>
            <a:r>
              <a:rPr lang="en-US" altLang="en-US" sz="1800" i="1">
                <a:solidFill>
                  <a:srgbClr val="FFCC99"/>
                </a:solidFill>
                <a:effectLst>
                  <a:outerShdw blurRad="38100" dist="38100" dir="2700000" algn="tl">
                    <a:srgbClr val="000000"/>
                  </a:outerShdw>
                </a:effectLst>
                <a:latin typeface="Arial" charset="0"/>
              </a:rPr>
              <a:t>rcg</a:t>
            </a:r>
          </a:p>
        </p:txBody>
      </p:sp>
      <p:pic>
        <p:nvPicPr>
          <p:cNvPr id="8" name="Picture 18" descr="2mickeymouse2"/>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762750" y="4419600"/>
            <a:ext cx="9525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sta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2071" y="3743565"/>
            <a:ext cx="2751654" cy="27477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ndAc>
      <p:stSnd>
        <p:snd r:embed="rId2" name="mission.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56"/>
                                        </p:tgtEl>
                                        <p:attrNameLst>
                                          <p:attrName>style.visibility</p:attrName>
                                        </p:attrNameLst>
                                      </p:cBhvr>
                                      <p:to>
                                        <p:strVal val="visible"/>
                                      </p:to>
                                    </p:set>
                                    <p:animEffect transition="in" filter="fade">
                                      <p:cBhvr>
                                        <p:cTn id="7" dur="2000"/>
                                        <p:tgtEl>
                                          <p:spTgt spid="2056"/>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2054"/>
                                        </p:tgtEl>
                                        <p:attrNameLst>
                                          <p:attrName>style.visibility</p:attrName>
                                        </p:attrNameLst>
                                      </p:cBhvr>
                                      <p:to>
                                        <p:strVal val="visible"/>
                                      </p:to>
                                    </p:set>
                                    <p:animEffect transition="in" filter="fade">
                                      <p:cBhvr>
                                        <p:cTn id="11" dur="2000"/>
                                        <p:tgtEl>
                                          <p:spTgt spid="2054"/>
                                        </p:tgtEl>
                                      </p:cBhvr>
                                    </p:animEffect>
                                  </p:childTnLst>
                                </p:cTn>
                              </p:par>
                            </p:childTnLst>
                          </p:cTn>
                        </p:par>
                        <p:par>
                          <p:cTn id="12" fill="hold">
                            <p:stCondLst>
                              <p:cond delay="4000"/>
                            </p:stCondLst>
                            <p:childTnLst>
                              <p:par>
                                <p:cTn id="13" presetID="2" presetClass="entr" presetSubtype="8" fill="hold" nodeType="afterEffect">
                                  <p:stCondLst>
                                    <p:cond delay="0"/>
                                  </p:stCondLst>
                                  <p:childTnLst>
                                    <p:set>
                                      <p:cBhvr>
                                        <p:cTn id="14" dur="1" fill="hold">
                                          <p:stCondLst>
                                            <p:cond delay="0"/>
                                          </p:stCondLst>
                                        </p:cTn>
                                        <p:tgtEl>
                                          <p:spTgt spid="1026"/>
                                        </p:tgtEl>
                                        <p:attrNameLst>
                                          <p:attrName>style.visibility</p:attrName>
                                        </p:attrNameLst>
                                      </p:cBhvr>
                                      <p:to>
                                        <p:strVal val="visible"/>
                                      </p:to>
                                    </p:set>
                                    <p:anim calcmode="lin" valueType="num">
                                      <p:cBhvr additive="base">
                                        <p:cTn id="15" dur="500" fill="hold"/>
                                        <p:tgtEl>
                                          <p:spTgt spid="1026"/>
                                        </p:tgtEl>
                                        <p:attrNameLst>
                                          <p:attrName>ppt_x</p:attrName>
                                        </p:attrNameLst>
                                      </p:cBhvr>
                                      <p:tavLst>
                                        <p:tav tm="0">
                                          <p:val>
                                            <p:strVal val="0-#ppt_w/2"/>
                                          </p:val>
                                        </p:tav>
                                        <p:tav tm="100000">
                                          <p:val>
                                            <p:strVal val="#ppt_x"/>
                                          </p:val>
                                        </p:tav>
                                      </p:tavLst>
                                    </p:anim>
                                    <p:anim calcmode="lin" valueType="num">
                                      <p:cBhvr additive="base">
                                        <p:cTn id="16" dur="500" fill="hold"/>
                                        <p:tgtEl>
                                          <p:spTgt spid="1026"/>
                                        </p:tgtEl>
                                        <p:attrNameLst>
                                          <p:attrName>ppt_y</p:attrName>
                                        </p:attrNameLst>
                                      </p:cBhvr>
                                      <p:tavLst>
                                        <p:tav tm="0">
                                          <p:val>
                                            <p:strVal val="#ppt_y"/>
                                          </p:val>
                                        </p:tav>
                                        <p:tav tm="100000">
                                          <p:val>
                                            <p:strVal val="#ppt_y"/>
                                          </p:val>
                                        </p:tav>
                                      </p:tavLst>
                                    </p:anim>
                                  </p:childTnLst>
                                </p:cTn>
                              </p:par>
                            </p:childTnLst>
                          </p:cTn>
                        </p:par>
                        <p:par>
                          <p:cTn id="17" fill="hold">
                            <p:stCondLst>
                              <p:cond delay="4500"/>
                            </p:stCondLst>
                            <p:childTnLst>
                              <p:par>
                                <p:cTn id="18" presetID="10"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par>
                          <p:cTn id="21" fill="hold">
                            <p:stCondLst>
                              <p:cond delay="5000"/>
                            </p:stCondLst>
                            <p:childTnLst>
                              <p:par>
                                <p:cTn id="22" presetID="10" presetClass="entr" presetSubtype="0" fill="hold" grpId="0" nodeType="afterEffect">
                                  <p:stCondLst>
                                    <p:cond delay="0"/>
                                  </p:stCondLst>
                                  <p:childTnLst>
                                    <p:set>
                                      <p:cBhvr>
                                        <p:cTn id="23" dur="1" fill="hold">
                                          <p:stCondLst>
                                            <p:cond delay="0"/>
                                          </p:stCondLst>
                                        </p:cTn>
                                        <p:tgtEl>
                                          <p:spTgt spid="2052"/>
                                        </p:tgtEl>
                                        <p:attrNameLst>
                                          <p:attrName>style.visibility</p:attrName>
                                        </p:attrNameLst>
                                      </p:cBhvr>
                                      <p:to>
                                        <p:strVal val="visible"/>
                                      </p:to>
                                    </p:set>
                                    <p:animEffect transition="in" filter="fade">
                                      <p:cBhvr>
                                        <p:cTn id="24" dur="2000"/>
                                        <p:tgtEl>
                                          <p:spTgt spid="2052"/>
                                        </p:tgtEl>
                                      </p:cBhvr>
                                    </p:animEffect>
                                  </p:childTnLst>
                                </p:cTn>
                              </p:par>
                            </p:childTnLst>
                          </p:cTn>
                        </p:par>
                        <p:par>
                          <p:cTn id="25" fill="hold">
                            <p:stCondLst>
                              <p:cond delay="7000"/>
                            </p:stCondLst>
                            <p:childTnLst>
                              <p:par>
                                <p:cTn id="26" presetID="10" presetClass="entr" presetSubtype="0" fill="hold" grpId="0" nodeType="afterEffect">
                                  <p:stCondLst>
                                    <p:cond delay="0"/>
                                  </p:stCondLst>
                                  <p:childTnLst>
                                    <p:set>
                                      <p:cBhvr>
                                        <p:cTn id="27" dur="1" fill="hold">
                                          <p:stCondLst>
                                            <p:cond delay="0"/>
                                          </p:stCondLst>
                                        </p:cTn>
                                        <p:tgtEl>
                                          <p:spTgt spid="2057"/>
                                        </p:tgtEl>
                                        <p:attrNameLst>
                                          <p:attrName>style.visibility</p:attrName>
                                        </p:attrNameLst>
                                      </p:cBhvr>
                                      <p:to>
                                        <p:strVal val="visible"/>
                                      </p:to>
                                    </p:set>
                                    <p:animEffect transition="in" filter="fade">
                                      <p:cBhvr>
                                        <p:cTn id="28" dur="2000"/>
                                        <p:tgtEl>
                                          <p:spTgt spid="20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p:bldP spid="2052" grpId="0"/>
      <p:bldP spid="2056" grpId="0"/>
      <p:bldP spid="205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581400" y="1295400"/>
            <a:ext cx="1981200" cy="381000"/>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r>
              <a:rPr lang="en-US" altLang="en-US" sz="2000" i="1" dirty="0">
                <a:solidFill>
                  <a:srgbClr val="FFCC99"/>
                </a:solidFill>
                <a:effectLst>
                  <a:outerShdw blurRad="38100" dist="38100" dir="2700000" algn="tl">
                    <a:srgbClr val="000000"/>
                  </a:outerShdw>
                </a:effectLst>
              </a:rPr>
              <a:t>2 for 300</a:t>
            </a:r>
          </a:p>
        </p:txBody>
      </p:sp>
      <p:sp>
        <p:nvSpPr>
          <p:cNvPr id="13315" name="AutoShape 3">
            <a:hlinkClick r:id="rId2" action="ppaction://hlinksldjump" highlightClick="1"/>
          </p:cNvPr>
          <p:cNvSpPr>
            <a:spLocks noChangeArrowheads="1"/>
          </p:cNvSpPr>
          <p:nvPr/>
        </p:nvSpPr>
        <p:spPr bwMode="auto">
          <a:xfrm>
            <a:off x="8380413" y="6243638"/>
            <a:ext cx="762000" cy="609600"/>
          </a:xfrm>
          <a:prstGeom prst="actionButtonReturn">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16" name="Text Box 4"/>
          <p:cNvSpPr txBox="1">
            <a:spLocks noChangeArrowheads="1"/>
          </p:cNvSpPr>
          <p:nvPr/>
        </p:nvSpPr>
        <p:spPr bwMode="auto">
          <a:xfrm>
            <a:off x="685800" y="5105400"/>
            <a:ext cx="7543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p>
            <a:pPr>
              <a:spcBef>
                <a:spcPct val="50000"/>
              </a:spcBef>
            </a:pPr>
            <a:r>
              <a:rPr lang="en-US" altLang="en-US" sz="3200" i="1" dirty="0">
                <a:solidFill>
                  <a:srgbClr val="FFCC99"/>
                </a:solidFill>
                <a:effectLst>
                  <a:outerShdw blurRad="38100" dist="38100" dir="2700000" algn="tl">
                    <a:srgbClr val="000000"/>
                  </a:outerShdw>
                </a:effectLst>
                <a:latin typeface="Arial" charset="0"/>
              </a:rPr>
              <a:t>What </a:t>
            </a:r>
            <a:r>
              <a:rPr lang="en-US" altLang="en-US" sz="3200" i="1" dirty="0" smtClean="0">
                <a:solidFill>
                  <a:srgbClr val="FFCC99"/>
                </a:solidFill>
                <a:effectLst>
                  <a:outerShdw blurRad="38100" dist="38100" dir="2700000" algn="tl">
                    <a:srgbClr val="000000"/>
                  </a:outerShdw>
                </a:effectLst>
                <a:latin typeface="Arial" charset="0"/>
              </a:rPr>
              <a:t>is </a:t>
            </a:r>
            <a:r>
              <a:rPr lang="en-US" altLang="en-US" sz="3200" i="1" dirty="0" smtClean="0">
                <a:solidFill>
                  <a:srgbClr val="66FF99"/>
                </a:solidFill>
                <a:effectLst>
                  <a:outerShdw blurRad="38100" dist="38100" dir="2700000" algn="tl">
                    <a:srgbClr val="000000"/>
                  </a:outerShdw>
                </a:effectLst>
                <a:latin typeface="Arial" charset="0"/>
              </a:rPr>
              <a:t>Behaviorism</a:t>
            </a:r>
            <a:r>
              <a:rPr lang="en-US" altLang="en-US" sz="3200" i="1" dirty="0" smtClean="0">
                <a:solidFill>
                  <a:srgbClr val="FFCC99"/>
                </a:solidFill>
                <a:effectLst>
                  <a:outerShdw blurRad="38100" dist="38100" dir="2700000" algn="tl">
                    <a:srgbClr val="000000"/>
                  </a:outerShdw>
                </a:effectLst>
                <a:latin typeface="Arial" charset="0"/>
              </a:rPr>
              <a:t>?</a:t>
            </a:r>
            <a:endParaRPr lang="en-US" altLang="en-US" sz="3200" i="1" dirty="0">
              <a:solidFill>
                <a:srgbClr val="FFCC99"/>
              </a:solidFill>
              <a:effectLst>
                <a:outerShdw blurRad="38100" dist="38100" dir="2700000" algn="tl">
                  <a:srgbClr val="000000"/>
                </a:outerShdw>
              </a:effectLst>
              <a:latin typeface="Arial" charset="0"/>
            </a:endParaRPr>
          </a:p>
        </p:txBody>
      </p:sp>
      <p:sp>
        <p:nvSpPr>
          <p:cNvPr id="13317" name="Text Box 5"/>
          <p:cNvSpPr txBox="1">
            <a:spLocks noChangeArrowheads="1"/>
          </p:cNvSpPr>
          <p:nvPr/>
        </p:nvSpPr>
        <p:spPr bwMode="auto">
          <a:xfrm>
            <a:off x="152400" y="1906012"/>
            <a:ext cx="876300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p>
            <a:pPr>
              <a:spcBef>
                <a:spcPct val="50000"/>
              </a:spcBef>
            </a:pPr>
            <a:r>
              <a:rPr lang="en-US" altLang="en-US" sz="3200" i="1" dirty="0">
                <a:solidFill>
                  <a:schemeClr val="hlink"/>
                </a:solidFill>
                <a:effectLst>
                  <a:outerShdw blurRad="38100" dist="38100" dir="2700000" algn="tl">
                    <a:srgbClr val="000000"/>
                  </a:outerShdw>
                </a:effectLst>
                <a:latin typeface="Arial" charset="0"/>
              </a:rPr>
              <a:t> </a:t>
            </a:r>
            <a:r>
              <a:rPr lang="en-US" altLang="en-US" sz="3200" i="1" dirty="0" smtClean="0">
                <a:solidFill>
                  <a:schemeClr val="hlink"/>
                </a:solidFill>
                <a:effectLst>
                  <a:outerShdw blurRad="38100" dist="38100" dir="2700000" algn="tl">
                    <a:srgbClr val="000000"/>
                  </a:outerShdw>
                </a:effectLst>
                <a:latin typeface="Arial" charset="0"/>
              </a:rPr>
              <a:t>____________ is </a:t>
            </a:r>
            <a:r>
              <a:rPr lang="en-US" altLang="en-US" sz="3200" i="1" dirty="0">
                <a:solidFill>
                  <a:schemeClr val="hlink"/>
                </a:solidFill>
                <a:effectLst>
                  <a:outerShdw blurRad="38100" dist="38100" dir="2700000" algn="tl">
                    <a:srgbClr val="000000"/>
                  </a:outerShdw>
                </a:effectLst>
                <a:latin typeface="Arial" charset="0"/>
              </a:rPr>
              <a:t>a worldview that assumes a learner is essentially passive, responding to environmental stimuli. The learner starts off as a clean slate (i.e. tabula rasa) and behavior is shaped through positive reinforcement or negative reinforcement.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fade">
                                      <p:cBhvr>
                                        <p:cTn id="7" dur="2000"/>
                                        <p:tgtEl>
                                          <p:spTgt spid="13314"/>
                                        </p:tgtEl>
                                      </p:cBhvr>
                                    </p:animEffect>
                                  </p:childTnLst>
                                </p:cTn>
                              </p:par>
                            </p:childTnLst>
                          </p:cTn>
                        </p:par>
                        <p:par>
                          <p:cTn id="8" fill="hold" nodeType="afterGroup">
                            <p:stCondLst>
                              <p:cond delay="2000"/>
                            </p:stCondLst>
                            <p:childTnLst>
                              <p:par>
                                <p:cTn id="9" presetID="1" presetClass="entr" presetSubtype="0" fill="hold" grpId="0" nodeType="afterEffect">
                                  <p:stCondLst>
                                    <p:cond delay="0"/>
                                  </p:stCondLst>
                                  <p:iterate type="wd">
                                    <p:tmAbs val="400"/>
                                  </p:iterate>
                                  <p:childTnLst>
                                    <p:set>
                                      <p:cBhvr>
                                        <p:cTn id="10" dur="1" fill="hold">
                                          <p:stCondLst>
                                            <p:cond delay="0"/>
                                          </p:stCondLst>
                                        </p:cTn>
                                        <p:tgtEl>
                                          <p:spTgt spid="1331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iterate type="wd">
                                    <p:tmAbs val="400"/>
                                  </p:iterate>
                                  <p:childTnLst>
                                    <p:set>
                                      <p:cBhvr>
                                        <p:cTn id="14" dur="1" fill="hold">
                                          <p:stCondLst>
                                            <p:cond delay="499"/>
                                          </p:stCondLst>
                                        </p:cTn>
                                        <p:tgtEl>
                                          <p:spTgt spid="13316"/>
                                        </p:tgtEl>
                                        <p:attrNameLst>
                                          <p:attrName>style.visibility</p:attrName>
                                        </p:attrNameLst>
                                      </p:cBhvr>
                                      <p:to>
                                        <p:strVal val="visible"/>
                                      </p:to>
                                    </p:set>
                                  </p:childTnLst>
                                </p:cTn>
                              </p:par>
                            </p:childTnLst>
                          </p:cTn>
                        </p:par>
                        <p:par>
                          <p:cTn id="15" fill="hold" nodeType="afterGroup">
                            <p:stCondLst>
                              <p:cond delay="1700"/>
                            </p:stCondLst>
                            <p:childTnLst>
                              <p:par>
                                <p:cTn id="16" presetID="37" presetClass="entr" presetSubtype="0" fill="hold" grpId="0" nodeType="afterEffect">
                                  <p:stCondLst>
                                    <p:cond delay="0"/>
                                  </p:stCondLst>
                                  <p:childTnLst>
                                    <p:set>
                                      <p:cBhvr>
                                        <p:cTn id="17" dur="1" fill="hold">
                                          <p:stCondLst>
                                            <p:cond delay="0"/>
                                          </p:stCondLst>
                                        </p:cTn>
                                        <p:tgtEl>
                                          <p:spTgt spid="13315"/>
                                        </p:tgtEl>
                                        <p:attrNameLst>
                                          <p:attrName>style.visibility</p:attrName>
                                        </p:attrNameLst>
                                      </p:cBhvr>
                                      <p:to>
                                        <p:strVal val="visible"/>
                                      </p:to>
                                    </p:set>
                                    <p:animEffect transition="in" filter="fade">
                                      <p:cBhvr>
                                        <p:cTn id="18" dur="2000"/>
                                        <p:tgtEl>
                                          <p:spTgt spid="13315"/>
                                        </p:tgtEl>
                                      </p:cBhvr>
                                    </p:animEffect>
                                    <p:anim calcmode="lin" valueType="num">
                                      <p:cBhvr>
                                        <p:cTn id="19" dur="2000" fill="hold"/>
                                        <p:tgtEl>
                                          <p:spTgt spid="13315"/>
                                        </p:tgtEl>
                                        <p:attrNameLst>
                                          <p:attrName>ppt_x</p:attrName>
                                        </p:attrNameLst>
                                      </p:cBhvr>
                                      <p:tavLst>
                                        <p:tav tm="0">
                                          <p:val>
                                            <p:strVal val="#ppt_x"/>
                                          </p:val>
                                        </p:tav>
                                        <p:tav tm="100000">
                                          <p:val>
                                            <p:strVal val="#ppt_x"/>
                                          </p:val>
                                        </p:tav>
                                      </p:tavLst>
                                    </p:anim>
                                    <p:anim calcmode="lin" valueType="num">
                                      <p:cBhvr>
                                        <p:cTn id="20" dur="1800" decel="100000" fill="hold"/>
                                        <p:tgtEl>
                                          <p:spTgt spid="13315"/>
                                        </p:tgtEl>
                                        <p:attrNameLst>
                                          <p:attrName>ppt_y</p:attrName>
                                        </p:attrNameLst>
                                      </p:cBhvr>
                                      <p:tavLst>
                                        <p:tav tm="0">
                                          <p:val>
                                            <p:strVal val="#ppt_y+1"/>
                                          </p:val>
                                        </p:tav>
                                        <p:tav tm="100000">
                                          <p:val>
                                            <p:strVal val="#ppt_y-.03"/>
                                          </p:val>
                                        </p:tav>
                                      </p:tavLst>
                                    </p:anim>
                                    <p:anim calcmode="lin" valueType="num">
                                      <p:cBhvr>
                                        <p:cTn id="21" dur="200" accel="100000" fill="hold">
                                          <p:stCondLst>
                                            <p:cond delay="1800"/>
                                          </p:stCondLst>
                                        </p:cTn>
                                        <p:tgtEl>
                                          <p:spTgt spid="133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P spid="13315" grpId="0" animBg="1"/>
      <p:bldP spid="13316" grpId="0" autoUpdateAnimBg="0"/>
      <p:bldP spid="133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971800" y="152400"/>
            <a:ext cx="3429000" cy="457200"/>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r>
              <a:rPr lang="en-US" altLang="en-US" sz="2000" i="1" dirty="0">
                <a:solidFill>
                  <a:srgbClr val="FFCC99"/>
                </a:solidFill>
                <a:effectLst>
                  <a:outerShdw blurRad="38100" dist="38100" dir="2700000" algn="tl">
                    <a:srgbClr val="000000"/>
                  </a:outerShdw>
                </a:effectLst>
              </a:rPr>
              <a:t>2 for 400 </a:t>
            </a:r>
          </a:p>
        </p:txBody>
      </p:sp>
      <p:sp>
        <p:nvSpPr>
          <p:cNvPr id="14339" name="AutoShape 3">
            <a:hlinkClick r:id="rId2" action="ppaction://hlinksldjump" highlightClick="1"/>
          </p:cNvPr>
          <p:cNvSpPr>
            <a:spLocks noChangeArrowheads="1"/>
          </p:cNvSpPr>
          <p:nvPr/>
        </p:nvSpPr>
        <p:spPr bwMode="auto">
          <a:xfrm>
            <a:off x="8380413" y="6243638"/>
            <a:ext cx="762000" cy="609600"/>
          </a:xfrm>
          <a:prstGeom prst="actionButtonReturn">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0" name="Text Box 4"/>
          <p:cNvSpPr txBox="1">
            <a:spLocks noChangeArrowheads="1"/>
          </p:cNvSpPr>
          <p:nvPr/>
        </p:nvSpPr>
        <p:spPr bwMode="auto">
          <a:xfrm>
            <a:off x="152400" y="1752600"/>
            <a:ext cx="8839200"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p>
            <a:pPr>
              <a:spcBef>
                <a:spcPct val="50000"/>
              </a:spcBef>
            </a:pPr>
            <a:r>
              <a:rPr lang="en-US" altLang="en-US" sz="3200" i="1" dirty="0">
                <a:solidFill>
                  <a:srgbClr val="FFCC99"/>
                </a:solidFill>
                <a:effectLst>
                  <a:outerShdw blurRad="38100" dist="38100" dir="2700000" algn="tl">
                    <a:srgbClr val="000000"/>
                  </a:outerShdw>
                </a:effectLst>
                <a:latin typeface="Arial" charset="0"/>
              </a:rPr>
              <a:t>What are </a:t>
            </a:r>
            <a:endParaRPr lang="en-US" altLang="en-US" sz="3200" i="1" dirty="0" smtClean="0">
              <a:solidFill>
                <a:srgbClr val="FFCC99"/>
              </a:solidFill>
              <a:effectLst>
                <a:outerShdw blurRad="38100" dist="38100" dir="2700000" algn="tl">
                  <a:srgbClr val="000000"/>
                </a:outerShdw>
              </a:effectLst>
              <a:latin typeface="Arial" charset="0"/>
            </a:endParaRPr>
          </a:p>
          <a:p>
            <a:pPr>
              <a:spcBef>
                <a:spcPct val="50000"/>
              </a:spcBef>
            </a:pPr>
            <a:r>
              <a:rPr lang="en-US" altLang="en-US" sz="3200" i="1" dirty="0" smtClean="0">
                <a:solidFill>
                  <a:srgbClr val="66FF99"/>
                </a:solidFill>
                <a:effectLst>
                  <a:outerShdw blurRad="38100" dist="38100" dir="2700000" algn="tl">
                    <a:srgbClr val="000000"/>
                  </a:outerShdw>
                </a:effectLst>
                <a:latin typeface="Arial" charset="0"/>
              </a:rPr>
              <a:t>Perceive </a:t>
            </a:r>
            <a:r>
              <a:rPr lang="en-US" altLang="en-US" sz="3200" i="1" dirty="0">
                <a:solidFill>
                  <a:srgbClr val="66FF99"/>
                </a:solidFill>
                <a:effectLst>
                  <a:outerShdw blurRad="38100" dist="38100" dir="2700000" algn="tl">
                    <a:srgbClr val="000000"/>
                  </a:outerShdw>
                </a:effectLst>
                <a:latin typeface="Arial" charset="0"/>
              </a:rPr>
              <a:t>the question</a:t>
            </a:r>
          </a:p>
          <a:p>
            <a:pPr>
              <a:spcBef>
                <a:spcPct val="50000"/>
              </a:spcBef>
            </a:pPr>
            <a:r>
              <a:rPr lang="en-US" altLang="en-US" sz="3200" i="1" dirty="0">
                <a:solidFill>
                  <a:srgbClr val="66FF99"/>
                </a:solidFill>
                <a:effectLst>
                  <a:outerShdw blurRad="38100" dist="38100" dir="2700000" algn="tl">
                    <a:srgbClr val="000000"/>
                  </a:outerShdw>
                </a:effectLst>
                <a:latin typeface="Arial" charset="0"/>
              </a:rPr>
              <a:t>Form a </a:t>
            </a:r>
            <a:r>
              <a:rPr lang="en-US" altLang="en-US" sz="3200" i="1" dirty="0" smtClean="0">
                <a:solidFill>
                  <a:srgbClr val="66FF99"/>
                </a:solidFill>
                <a:effectLst>
                  <a:outerShdw blurRad="38100" dist="38100" dir="2700000" algn="tl">
                    <a:srgbClr val="000000"/>
                  </a:outerShdw>
                </a:effectLst>
                <a:latin typeface="Arial" charset="0"/>
              </a:rPr>
              <a:t>hypothesis</a:t>
            </a:r>
            <a:endParaRPr lang="en-US" altLang="en-US" sz="3200" i="1" dirty="0">
              <a:solidFill>
                <a:srgbClr val="66FF99"/>
              </a:solidFill>
              <a:effectLst>
                <a:outerShdw blurRad="38100" dist="38100" dir="2700000" algn="tl">
                  <a:srgbClr val="000000"/>
                </a:outerShdw>
              </a:effectLst>
              <a:latin typeface="Arial" charset="0"/>
            </a:endParaRPr>
          </a:p>
          <a:p>
            <a:pPr>
              <a:spcBef>
                <a:spcPct val="50000"/>
              </a:spcBef>
            </a:pPr>
            <a:r>
              <a:rPr lang="en-US" altLang="en-US" sz="3200" i="1" dirty="0">
                <a:solidFill>
                  <a:srgbClr val="66FF99"/>
                </a:solidFill>
                <a:effectLst>
                  <a:outerShdw blurRad="38100" dist="38100" dir="2700000" algn="tl">
                    <a:srgbClr val="000000"/>
                  </a:outerShdw>
                </a:effectLst>
                <a:latin typeface="Arial" charset="0"/>
              </a:rPr>
              <a:t>Test the hypothesis</a:t>
            </a:r>
          </a:p>
          <a:p>
            <a:pPr>
              <a:spcBef>
                <a:spcPct val="50000"/>
              </a:spcBef>
            </a:pPr>
            <a:r>
              <a:rPr lang="en-US" altLang="en-US" sz="3200" i="1" dirty="0">
                <a:solidFill>
                  <a:srgbClr val="66FF99"/>
                </a:solidFill>
                <a:effectLst>
                  <a:outerShdw blurRad="38100" dist="38100" dir="2700000" algn="tl">
                    <a:srgbClr val="000000"/>
                  </a:outerShdw>
                </a:effectLst>
                <a:latin typeface="Arial" charset="0"/>
              </a:rPr>
              <a:t>Draw conclusions</a:t>
            </a:r>
          </a:p>
          <a:p>
            <a:pPr>
              <a:spcBef>
                <a:spcPct val="50000"/>
              </a:spcBef>
            </a:pPr>
            <a:r>
              <a:rPr lang="en-US" altLang="en-US" sz="3200" i="1" dirty="0">
                <a:solidFill>
                  <a:srgbClr val="66FF99"/>
                </a:solidFill>
                <a:effectLst>
                  <a:outerShdw blurRad="38100" dist="38100" dir="2700000" algn="tl">
                    <a:srgbClr val="000000"/>
                  </a:outerShdw>
                </a:effectLst>
                <a:latin typeface="Arial" charset="0"/>
              </a:rPr>
              <a:t>Report your </a:t>
            </a:r>
            <a:r>
              <a:rPr lang="en-US" altLang="en-US" sz="3200" i="1" dirty="0" smtClean="0">
                <a:solidFill>
                  <a:srgbClr val="66FF99"/>
                </a:solidFill>
                <a:effectLst>
                  <a:outerShdw blurRad="38100" dist="38100" dir="2700000" algn="tl">
                    <a:srgbClr val="000000"/>
                  </a:outerShdw>
                </a:effectLst>
                <a:latin typeface="Arial" charset="0"/>
              </a:rPr>
              <a:t>results</a:t>
            </a:r>
            <a:r>
              <a:rPr lang="en-US" altLang="en-US" sz="3200" i="1" dirty="0" smtClean="0">
                <a:solidFill>
                  <a:srgbClr val="FFCC99"/>
                </a:solidFill>
                <a:effectLst>
                  <a:outerShdw blurRad="38100" dist="38100" dir="2700000" algn="tl">
                    <a:srgbClr val="000000"/>
                  </a:outerShdw>
                </a:effectLst>
                <a:latin typeface="Arial" charset="0"/>
              </a:rPr>
              <a:t>?</a:t>
            </a:r>
            <a:endParaRPr lang="en-US" altLang="en-US" sz="3200" i="1" dirty="0">
              <a:solidFill>
                <a:srgbClr val="FFCC99"/>
              </a:solidFill>
              <a:effectLst>
                <a:outerShdw blurRad="38100" dist="38100" dir="2700000" algn="tl">
                  <a:srgbClr val="000000"/>
                </a:outerShdw>
              </a:effectLst>
              <a:latin typeface="Arial" charset="0"/>
            </a:endParaRPr>
          </a:p>
        </p:txBody>
      </p:sp>
      <p:sp>
        <p:nvSpPr>
          <p:cNvPr id="14341" name="Text Box 5"/>
          <p:cNvSpPr txBox="1">
            <a:spLocks noChangeArrowheads="1"/>
          </p:cNvSpPr>
          <p:nvPr/>
        </p:nvSpPr>
        <p:spPr bwMode="auto">
          <a:xfrm>
            <a:off x="647700" y="761999"/>
            <a:ext cx="7848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folHlink"/>
                  </a:outerShdw>
                </a:effectLst>
              </a14:hiddenEffects>
            </a:ext>
          </a:extLst>
        </p:spPr>
        <p:txBody>
          <a:bodyPr wrap="square">
            <a:spAutoFit/>
          </a:bodyPr>
          <a:lstStyle/>
          <a:p>
            <a:pPr>
              <a:spcBef>
                <a:spcPct val="50000"/>
              </a:spcBef>
            </a:pPr>
            <a:r>
              <a:rPr lang="en-US" altLang="en-US" sz="3200" i="1" dirty="0">
                <a:solidFill>
                  <a:schemeClr val="hlink"/>
                </a:solidFill>
                <a:effectLst>
                  <a:outerShdw blurRad="38100" dist="38100" dir="2700000" algn="tl">
                    <a:srgbClr val="000000"/>
                  </a:outerShdw>
                </a:effectLst>
                <a:latin typeface="Arial" charset="0"/>
              </a:rPr>
              <a:t>Steps in the scientific method </a:t>
            </a:r>
            <a:r>
              <a:rPr lang="en-US" altLang="en-US" sz="2000" i="1" dirty="0">
                <a:solidFill>
                  <a:schemeClr val="hlink"/>
                </a:solidFill>
                <a:effectLst>
                  <a:outerShdw blurRad="38100" dist="38100" dir="2700000" algn="tl">
                    <a:srgbClr val="000000"/>
                  </a:outerShdw>
                </a:effectLst>
                <a:latin typeface="Arial" charset="0"/>
              </a:rPr>
              <a:t>(per your text</a:t>
            </a:r>
            <a:r>
              <a:rPr lang="en-US" altLang="en-US" sz="2000" i="1" dirty="0" smtClean="0">
                <a:solidFill>
                  <a:schemeClr val="hlink"/>
                </a:solidFill>
                <a:effectLst>
                  <a:outerShdw blurRad="38100" dist="38100" dir="2700000" algn="tl">
                    <a:srgbClr val="000000"/>
                  </a:outerShdw>
                </a:effectLst>
                <a:latin typeface="Arial" charset="0"/>
              </a:rPr>
              <a:t>).</a:t>
            </a:r>
            <a:endParaRPr lang="en-US" altLang="en-US" sz="3200" i="1" dirty="0">
              <a:solidFill>
                <a:schemeClr val="hlink"/>
              </a:solidFill>
              <a:effectLst>
                <a:outerShdw blurRad="38100" dist="38100" dir="2700000" algn="tl">
                  <a:srgbClr val="000000"/>
                </a:outerShdw>
              </a:effectLst>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fade">
                                      <p:cBhvr>
                                        <p:cTn id="7" dur="2000"/>
                                        <p:tgtEl>
                                          <p:spTgt spid="14338"/>
                                        </p:tgtEl>
                                      </p:cBhvr>
                                    </p:animEffect>
                                  </p:childTnLst>
                                </p:cTn>
                              </p:par>
                            </p:childTnLst>
                          </p:cTn>
                        </p:par>
                        <p:par>
                          <p:cTn id="8" fill="hold" nodeType="afterGroup">
                            <p:stCondLst>
                              <p:cond delay="2000"/>
                            </p:stCondLst>
                            <p:childTnLst>
                              <p:par>
                                <p:cTn id="9" presetID="1" presetClass="entr" presetSubtype="0" fill="hold" grpId="0" nodeType="afterEffect">
                                  <p:stCondLst>
                                    <p:cond delay="0"/>
                                  </p:stCondLst>
                                  <p:iterate type="wd">
                                    <p:tmAbs val="400"/>
                                  </p:iterate>
                                  <p:childTnLst>
                                    <p:set>
                                      <p:cBhvr>
                                        <p:cTn id="10" dur="1" fill="hold">
                                          <p:stCondLst>
                                            <p:cond delay="0"/>
                                          </p:stCondLst>
                                        </p:cTn>
                                        <p:tgtEl>
                                          <p:spTgt spid="1434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iterate type="wd">
                                    <p:tmAbs val="400"/>
                                  </p:iterate>
                                  <p:childTnLst>
                                    <p:set>
                                      <p:cBhvr>
                                        <p:cTn id="14" dur="1" fill="hold">
                                          <p:stCondLst>
                                            <p:cond delay="0"/>
                                          </p:stCondLst>
                                        </p:cTn>
                                        <p:tgtEl>
                                          <p:spTgt spid="14340"/>
                                        </p:tgtEl>
                                        <p:attrNameLst>
                                          <p:attrName>style.visibility</p:attrName>
                                        </p:attrNameLst>
                                      </p:cBhvr>
                                      <p:to>
                                        <p:strVal val="visible"/>
                                      </p:to>
                                    </p:set>
                                  </p:childTnLst>
                                </p:cTn>
                              </p:par>
                            </p:childTnLst>
                          </p:cTn>
                        </p:par>
                        <p:par>
                          <p:cTn id="15" fill="hold" nodeType="afterGroup">
                            <p:stCondLst>
                              <p:cond delay="6401"/>
                            </p:stCondLst>
                            <p:childTnLst>
                              <p:par>
                                <p:cTn id="16" presetID="37" presetClass="entr" presetSubtype="0" fill="hold" grpId="0" nodeType="afterEffect">
                                  <p:stCondLst>
                                    <p:cond delay="0"/>
                                  </p:stCondLst>
                                  <p:childTnLst>
                                    <p:set>
                                      <p:cBhvr>
                                        <p:cTn id="17" dur="1" fill="hold">
                                          <p:stCondLst>
                                            <p:cond delay="0"/>
                                          </p:stCondLst>
                                        </p:cTn>
                                        <p:tgtEl>
                                          <p:spTgt spid="14339"/>
                                        </p:tgtEl>
                                        <p:attrNameLst>
                                          <p:attrName>style.visibility</p:attrName>
                                        </p:attrNameLst>
                                      </p:cBhvr>
                                      <p:to>
                                        <p:strVal val="visible"/>
                                      </p:to>
                                    </p:set>
                                    <p:animEffect transition="in" filter="fade">
                                      <p:cBhvr>
                                        <p:cTn id="18" dur="2000"/>
                                        <p:tgtEl>
                                          <p:spTgt spid="14339"/>
                                        </p:tgtEl>
                                      </p:cBhvr>
                                    </p:animEffect>
                                    <p:anim calcmode="lin" valueType="num">
                                      <p:cBhvr>
                                        <p:cTn id="19" dur="2000" fill="hold"/>
                                        <p:tgtEl>
                                          <p:spTgt spid="14339"/>
                                        </p:tgtEl>
                                        <p:attrNameLst>
                                          <p:attrName>ppt_x</p:attrName>
                                        </p:attrNameLst>
                                      </p:cBhvr>
                                      <p:tavLst>
                                        <p:tav tm="0">
                                          <p:val>
                                            <p:strVal val="#ppt_x"/>
                                          </p:val>
                                        </p:tav>
                                        <p:tav tm="100000">
                                          <p:val>
                                            <p:strVal val="#ppt_x"/>
                                          </p:val>
                                        </p:tav>
                                      </p:tavLst>
                                    </p:anim>
                                    <p:anim calcmode="lin" valueType="num">
                                      <p:cBhvr>
                                        <p:cTn id="20" dur="1800" decel="100000" fill="hold"/>
                                        <p:tgtEl>
                                          <p:spTgt spid="14339"/>
                                        </p:tgtEl>
                                        <p:attrNameLst>
                                          <p:attrName>ppt_y</p:attrName>
                                        </p:attrNameLst>
                                      </p:cBhvr>
                                      <p:tavLst>
                                        <p:tav tm="0">
                                          <p:val>
                                            <p:strVal val="#ppt_y+1"/>
                                          </p:val>
                                        </p:tav>
                                        <p:tav tm="100000">
                                          <p:val>
                                            <p:strVal val="#ppt_y-.03"/>
                                          </p:val>
                                        </p:tav>
                                      </p:tavLst>
                                    </p:anim>
                                    <p:anim calcmode="lin" valueType="num">
                                      <p:cBhvr>
                                        <p:cTn id="21" dur="200" accel="100000" fill="hold">
                                          <p:stCondLst>
                                            <p:cond delay="1800"/>
                                          </p:stCondLst>
                                        </p:cTn>
                                        <p:tgtEl>
                                          <p:spTgt spid="1433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39" grpId="0" animBg="1"/>
      <p:bldP spid="14340" grpId="0" autoUpdateAnimBg="0"/>
      <p:bldP spid="1434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619500" y="152400"/>
            <a:ext cx="1905000" cy="533400"/>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r>
              <a:rPr lang="en-US" altLang="en-US" sz="2000" i="1" dirty="0">
                <a:solidFill>
                  <a:srgbClr val="FFCC99"/>
                </a:solidFill>
                <a:effectLst>
                  <a:outerShdw blurRad="38100" dist="38100" dir="2700000" algn="tl">
                    <a:srgbClr val="000000"/>
                  </a:outerShdw>
                </a:effectLst>
              </a:rPr>
              <a:t>2 for 500</a:t>
            </a:r>
          </a:p>
        </p:txBody>
      </p:sp>
      <p:sp>
        <p:nvSpPr>
          <p:cNvPr id="15363" name="AutoShape 3">
            <a:hlinkClick r:id="rId2" action="ppaction://hlinksldjump" highlightClick="1"/>
          </p:cNvPr>
          <p:cNvSpPr>
            <a:spLocks noChangeArrowheads="1"/>
          </p:cNvSpPr>
          <p:nvPr/>
        </p:nvSpPr>
        <p:spPr bwMode="auto">
          <a:xfrm>
            <a:off x="8382000" y="6242050"/>
            <a:ext cx="758825" cy="612775"/>
          </a:xfrm>
          <a:prstGeom prst="actionButtonReturn">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64" name="Text Box 4"/>
          <p:cNvSpPr txBox="1">
            <a:spLocks noChangeArrowheads="1"/>
          </p:cNvSpPr>
          <p:nvPr/>
        </p:nvSpPr>
        <p:spPr bwMode="auto">
          <a:xfrm>
            <a:off x="609600" y="1500901"/>
            <a:ext cx="7772400" cy="5047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folHlink"/>
                  </a:outerShdw>
                </a:effectLst>
              </a14:hiddenEffects>
            </a:ext>
          </a:extLst>
        </p:spPr>
        <p:txBody>
          <a:bodyPr>
            <a:spAutoFit/>
          </a:bodyPr>
          <a:lstStyle/>
          <a:p>
            <a:pPr>
              <a:spcBef>
                <a:spcPct val="50000"/>
              </a:spcBef>
            </a:pPr>
            <a:r>
              <a:rPr lang="en-US" altLang="en-US" sz="2800" i="1" dirty="0">
                <a:solidFill>
                  <a:srgbClr val="FFCC99"/>
                </a:solidFill>
                <a:effectLst>
                  <a:outerShdw blurRad="38100" dist="38100" dir="2700000" algn="tl">
                    <a:srgbClr val="000000"/>
                  </a:outerShdw>
                </a:effectLst>
                <a:latin typeface="Arial" charset="0"/>
              </a:rPr>
              <a:t>What are </a:t>
            </a:r>
            <a:endParaRPr lang="en-US" altLang="en-US" sz="2800" i="1" dirty="0" smtClean="0">
              <a:solidFill>
                <a:srgbClr val="FFCC99"/>
              </a:solidFill>
              <a:effectLst>
                <a:outerShdw blurRad="38100" dist="38100" dir="2700000" algn="tl">
                  <a:srgbClr val="000000"/>
                </a:outerShdw>
              </a:effectLst>
              <a:latin typeface="Arial" charset="0"/>
            </a:endParaRPr>
          </a:p>
          <a:p>
            <a:pPr>
              <a:spcBef>
                <a:spcPct val="50000"/>
              </a:spcBef>
            </a:pPr>
            <a:r>
              <a:rPr lang="en-US" altLang="en-US" sz="2800" i="1" dirty="0" smtClean="0">
                <a:solidFill>
                  <a:srgbClr val="FFCC99"/>
                </a:solidFill>
                <a:effectLst>
                  <a:outerShdw blurRad="38100" dist="38100" dir="2700000" algn="tl">
                    <a:srgbClr val="000000"/>
                  </a:outerShdw>
                </a:effectLst>
                <a:latin typeface="Arial" charset="0"/>
              </a:rPr>
              <a:t>The </a:t>
            </a:r>
            <a:r>
              <a:rPr lang="en-US" altLang="en-US" sz="2800" i="1" dirty="0">
                <a:solidFill>
                  <a:srgbClr val="66FF99"/>
                </a:solidFill>
                <a:effectLst>
                  <a:outerShdw blurRad="38100" dist="38100" dir="2700000" algn="tl">
                    <a:srgbClr val="000000"/>
                  </a:outerShdw>
                </a:effectLst>
                <a:latin typeface="Arial" charset="0"/>
              </a:rPr>
              <a:t>Psychodynamic</a:t>
            </a:r>
            <a:r>
              <a:rPr lang="en-US" altLang="en-US" sz="2800" i="1" dirty="0">
                <a:solidFill>
                  <a:srgbClr val="FFCC99"/>
                </a:solidFill>
                <a:effectLst>
                  <a:outerShdw blurRad="38100" dist="38100" dir="2700000" algn="tl">
                    <a:srgbClr val="000000"/>
                  </a:outerShdw>
                </a:effectLst>
                <a:latin typeface="Arial" charset="0"/>
              </a:rPr>
              <a:t> Perspective. ...</a:t>
            </a:r>
          </a:p>
          <a:p>
            <a:pPr>
              <a:spcBef>
                <a:spcPct val="50000"/>
              </a:spcBef>
            </a:pPr>
            <a:r>
              <a:rPr lang="en-US" altLang="en-US" sz="2800" i="1" dirty="0">
                <a:solidFill>
                  <a:srgbClr val="FFCC99"/>
                </a:solidFill>
                <a:effectLst>
                  <a:outerShdw blurRad="38100" dist="38100" dir="2700000" algn="tl">
                    <a:srgbClr val="000000"/>
                  </a:outerShdw>
                </a:effectLst>
                <a:latin typeface="Arial" charset="0"/>
              </a:rPr>
              <a:t>The </a:t>
            </a:r>
            <a:r>
              <a:rPr lang="en-US" altLang="en-US" sz="2800" i="1" dirty="0">
                <a:solidFill>
                  <a:srgbClr val="66FF99"/>
                </a:solidFill>
                <a:effectLst>
                  <a:outerShdw blurRad="38100" dist="38100" dir="2700000" algn="tl">
                    <a:srgbClr val="000000"/>
                  </a:outerShdw>
                </a:effectLst>
                <a:latin typeface="Arial" charset="0"/>
              </a:rPr>
              <a:t>Behavioral</a:t>
            </a:r>
            <a:r>
              <a:rPr lang="en-US" altLang="en-US" sz="2800" i="1" dirty="0">
                <a:solidFill>
                  <a:srgbClr val="FFCC99"/>
                </a:solidFill>
                <a:effectLst>
                  <a:outerShdw blurRad="38100" dist="38100" dir="2700000" algn="tl">
                    <a:srgbClr val="000000"/>
                  </a:outerShdw>
                </a:effectLst>
                <a:latin typeface="Arial" charset="0"/>
              </a:rPr>
              <a:t> Perspective. ...</a:t>
            </a:r>
          </a:p>
          <a:p>
            <a:pPr>
              <a:spcBef>
                <a:spcPct val="50000"/>
              </a:spcBef>
            </a:pPr>
            <a:r>
              <a:rPr lang="en-US" altLang="en-US" sz="2800" i="1" dirty="0">
                <a:solidFill>
                  <a:srgbClr val="FFCC99"/>
                </a:solidFill>
                <a:effectLst>
                  <a:outerShdw blurRad="38100" dist="38100" dir="2700000" algn="tl">
                    <a:srgbClr val="000000"/>
                  </a:outerShdw>
                </a:effectLst>
                <a:latin typeface="Arial" charset="0"/>
              </a:rPr>
              <a:t>The </a:t>
            </a:r>
            <a:r>
              <a:rPr lang="en-US" altLang="en-US" sz="2800" i="1" dirty="0">
                <a:solidFill>
                  <a:srgbClr val="66FF99"/>
                </a:solidFill>
                <a:effectLst>
                  <a:outerShdw blurRad="38100" dist="38100" dir="2700000" algn="tl">
                    <a:srgbClr val="000000"/>
                  </a:outerShdw>
                </a:effectLst>
                <a:latin typeface="Arial" charset="0"/>
              </a:rPr>
              <a:t>Cognitive</a:t>
            </a:r>
            <a:r>
              <a:rPr lang="en-US" altLang="en-US" sz="2800" i="1" dirty="0">
                <a:solidFill>
                  <a:srgbClr val="FFCC99"/>
                </a:solidFill>
                <a:effectLst>
                  <a:outerShdw blurRad="38100" dist="38100" dir="2700000" algn="tl">
                    <a:srgbClr val="000000"/>
                  </a:outerShdw>
                </a:effectLst>
                <a:latin typeface="Arial" charset="0"/>
              </a:rPr>
              <a:t> Perspective. ...</a:t>
            </a:r>
          </a:p>
          <a:p>
            <a:pPr>
              <a:spcBef>
                <a:spcPct val="50000"/>
              </a:spcBef>
            </a:pPr>
            <a:r>
              <a:rPr lang="en-US" altLang="en-US" sz="2800" i="1" dirty="0" smtClean="0">
                <a:solidFill>
                  <a:srgbClr val="FFCC99"/>
                </a:solidFill>
                <a:effectLst>
                  <a:outerShdw blurRad="38100" dist="38100" dir="2700000" algn="tl">
                    <a:srgbClr val="000000"/>
                  </a:outerShdw>
                </a:effectLst>
                <a:latin typeface="Arial" charset="0"/>
              </a:rPr>
              <a:t>The </a:t>
            </a:r>
            <a:r>
              <a:rPr lang="en-US" altLang="en-US" sz="2800" i="1" dirty="0" smtClean="0">
                <a:solidFill>
                  <a:srgbClr val="66FF99"/>
                </a:solidFill>
                <a:effectLst>
                  <a:outerShdw blurRad="38100" dist="38100" dir="2700000" algn="tl">
                    <a:srgbClr val="000000"/>
                  </a:outerShdw>
                </a:effectLst>
                <a:latin typeface="Arial" charset="0"/>
              </a:rPr>
              <a:t>Biopsychological</a:t>
            </a:r>
            <a:r>
              <a:rPr lang="en-US" altLang="en-US" sz="2800" i="1" dirty="0" smtClean="0">
                <a:solidFill>
                  <a:srgbClr val="FFCC99"/>
                </a:solidFill>
                <a:effectLst>
                  <a:outerShdw blurRad="38100" dist="38100" dir="2700000" algn="tl">
                    <a:srgbClr val="000000"/>
                  </a:outerShdw>
                </a:effectLst>
                <a:latin typeface="Arial" charset="0"/>
              </a:rPr>
              <a:t> </a:t>
            </a:r>
            <a:r>
              <a:rPr lang="en-US" altLang="en-US" sz="2800" i="1" dirty="0">
                <a:solidFill>
                  <a:srgbClr val="FFCC99"/>
                </a:solidFill>
                <a:effectLst>
                  <a:outerShdw blurRad="38100" dist="38100" dir="2700000" algn="tl">
                    <a:srgbClr val="000000"/>
                  </a:outerShdw>
                </a:effectLst>
                <a:latin typeface="Arial" charset="0"/>
              </a:rPr>
              <a:t>Perspective. ...</a:t>
            </a:r>
          </a:p>
          <a:p>
            <a:pPr>
              <a:spcBef>
                <a:spcPct val="50000"/>
              </a:spcBef>
            </a:pPr>
            <a:r>
              <a:rPr lang="en-US" altLang="en-US" sz="2800" i="1" dirty="0">
                <a:solidFill>
                  <a:srgbClr val="FFCC99"/>
                </a:solidFill>
                <a:effectLst>
                  <a:outerShdw blurRad="38100" dist="38100" dir="2700000" algn="tl">
                    <a:srgbClr val="000000"/>
                  </a:outerShdw>
                </a:effectLst>
                <a:latin typeface="Arial" charset="0"/>
              </a:rPr>
              <a:t>The </a:t>
            </a:r>
            <a:r>
              <a:rPr lang="en-US" altLang="en-US" sz="2800" i="1" dirty="0" smtClean="0">
                <a:solidFill>
                  <a:srgbClr val="66FF99"/>
                </a:solidFill>
                <a:effectLst>
                  <a:outerShdw blurRad="38100" dist="38100" dir="2700000" algn="tl">
                    <a:srgbClr val="000000"/>
                  </a:outerShdw>
                </a:effectLst>
                <a:latin typeface="Arial" charset="0"/>
              </a:rPr>
              <a:t>Sociocultural</a:t>
            </a:r>
            <a:r>
              <a:rPr lang="en-US" altLang="en-US" sz="2800" i="1" dirty="0" smtClean="0">
                <a:solidFill>
                  <a:srgbClr val="FFCC99"/>
                </a:solidFill>
                <a:effectLst>
                  <a:outerShdw blurRad="38100" dist="38100" dir="2700000" algn="tl">
                    <a:srgbClr val="000000"/>
                  </a:outerShdw>
                </a:effectLst>
                <a:latin typeface="Arial" charset="0"/>
              </a:rPr>
              <a:t> Perspective</a:t>
            </a:r>
            <a:r>
              <a:rPr lang="en-US" altLang="en-US" sz="2800" i="1" dirty="0">
                <a:solidFill>
                  <a:srgbClr val="FFCC99"/>
                </a:solidFill>
                <a:effectLst>
                  <a:outerShdw blurRad="38100" dist="38100" dir="2700000" algn="tl">
                    <a:srgbClr val="000000"/>
                  </a:outerShdw>
                </a:effectLst>
                <a:latin typeface="Arial" charset="0"/>
              </a:rPr>
              <a:t>. ...</a:t>
            </a:r>
          </a:p>
          <a:p>
            <a:pPr>
              <a:spcBef>
                <a:spcPct val="50000"/>
              </a:spcBef>
            </a:pPr>
            <a:r>
              <a:rPr lang="en-US" altLang="en-US" sz="2800" i="1" dirty="0">
                <a:solidFill>
                  <a:srgbClr val="FFCC99"/>
                </a:solidFill>
                <a:effectLst>
                  <a:outerShdw blurRad="38100" dist="38100" dir="2700000" algn="tl">
                    <a:srgbClr val="000000"/>
                  </a:outerShdw>
                </a:effectLst>
                <a:latin typeface="Arial" charset="0"/>
              </a:rPr>
              <a:t>The </a:t>
            </a:r>
            <a:r>
              <a:rPr lang="en-US" altLang="en-US" sz="2800" i="1" dirty="0">
                <a:solidFill>
                  <a:srgbClr val="66FF99"/>
                </a:solidFill>
                <a:effectLst>
                  <a:outerShdw blurRad="38100" dist="38100" dir="2700000" algn="tl">
                    <a:srgbClr val="000000"/>
                  </a:outerShdw>
                </a:effectLst>
                <a:latin typeface="Arial" charset="0"/>
              </a:rPr>
              <a:t>Evolutionary</a:t>
            </a:r>
            <a:r>
              <a:rPr lang="en-US" altLang="en-US" sz="2800" i="1" dirty="0">
                <a:solidFill>
                  <a:srgbClr val="FFCC99"/>
                </a:solidFill>
                <a:effectLst>
                  <a:outerShdw blurRad="38100" dist="38100" dir="2700000" algn="tl">
                    <a:srgbClr val="000000"/>
                  </a:outerShdw>
                </a:effectLst>
                <a:latin typeface="Arial" charset="0"/>
              </a:rPr>
              <a:t> Perspective. ...</a:t>
            </a:r>
          </a:p>
          <a:p>
            <a:pPr>
              <a:spcBef>
                <a:spcPct val="50000"/>
              </a:spcBef>
            </a:pPr>
            <a:r>
              <a:rPr lang="en-US" altLang="en-US" sz="2800" i="1" dirty="0">
                <a:solidFill>
                  <a:srgbClr val="FFCC99"/>
                </a:solidFill>
                <a:effectLst>
                  <a:outerShdw blurRad="38100" dist="38100" dir="2700000" algn="tl">
                    <a:srgbClr val="000000"/>
                  </a:outerShdw>
                </a:effectLst>
                <a:latin typeface="Arial" charset="0"/>
              </a:rPr>
              <a:t>The </a:t>
            </a:r>
            <a:r>
              <a:rPr lang="en-US" altLang="en-US" sz="2800" i="1" dirty="0">
                <a:solidFill>
                  <a:srgbClr val="66FF99"/>
                </a:solidFill>
                <a:effectLst>
                  <a:outerShdw blurRad="38100" dist="38100" dir="2700000" algn="tl">
                    <a:srgbClr val="000000"/>
                  </a:outerShdw>
                </a:effectLst>
                <a:latin typeface="Arial" charset="0"/>
              </a:rPr>
              <a:t>Humanistic</a:t>
            </a:r>
            <a:r>
              <a:rPr lang="en-US" altLang="en-US" sz="2800" i="1" dirty="0">
                <a:solidFill>
                  <a:srgbClr val="FFCC99"/>
                </a:solidFill>
                <a:effectLst>
                  <a:outerShdw blurRad="38100" dist="38100" dir="2700000" algn="tl">
                    <a:srgbClr val="000000"/>
                  </a:outerShdw>
                </a:effectLst>
                <a:latin typeface="Arial" charset="0"/>
              </a:rPr>
              <a:t> </a:t>
            </a:r>
            <a:r>
              <a:rPr lang="en-US" altLang="en-US" sz="2800" i="1" dirty="0" smtClean="0">
                <a:solidFill>
                  <a:srgbClr val="FFCC99"/>
                </a:solidFill>
                <a:effectLst>
                  <a:outerShdw blurRad="38100" dist="38100" dir="2700000" algn="tl">
                    <a:srgbClr val="000000"/>
                  </a:outerShdw>
                </a:effectLst>
                <a:latin typeface="Arial" charset="0"/>
              </a:rPr>
              <a:t>Perspective?</a:t>
            </a:r>
            <a:endParaRPr lang="en-US" altLang="en-US" sz="2800" i="1" dirty="0">
              <a:solidFill>
                <a:srgbClr val="FFCC99"/>
              </a:solidFill>
              <a:effectLst>
                <a:outerShdw blurRad="38100" dist="38100" dir="2700000" algn="tl">
                  <a:srgbClr val="000000"/>
                </a:outerShdw>
              </a:effectLst>
              <a:latin typeface="Arial" charset="0"/>
            </a:endParaRPr>
          </a:p>
        </p:txBody>
      </p:sp>
      <p:sp>
        <p:nvSpPr>
          <p:cNvPr id="15365" name="Text Box 5"/>
          <p:cNvSpPr txBox="1">
            <a:spLocks noChangeArrowheads="1"/>
          </p:cNvSpPr>
          <p:nvPr/>
        </p:nvSpPr>
        <p:spPr bwMode="auto">
          <a:xfrm>
            <a:off x="533400" y="762000"/>
            <a:ext cx="8077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folHlink"/>
                  </a:outerShdw>
                </a:effectLst>
              </a14:hiddenEffects>
            </a:ext>
          </a:extLst>
        </p:spPr>
        <p:txBody>
          <a:bodyPr wrap="square">
            <a:spAutoFit/>
          </a:bodyPr>
          <a:lstStyle/>
          <a:p>
            <a:pPr>
              <a:spcBef>
                <a:spcPct val="50000"/>
              </a:spcBef>
            </a:pPr>
            <a:r>
              <a:rPr lang="en-US" altLang="en-US" sz="2800" i="1" dirty="0" smtClean="0">
                <a:solidFill>
                  <a:schemeClr val="hlink"/>
                </a:solidFill>
                <a:effectLst>
                  <a:outerShdw blurRad="38100" dist="38100" dir="2700000" algn="tl">
                    <a:srgbClr val="000000"/>
                  </a:outerShdw>
                </a:effectLst>
                <a:latin typeface="Arial" charset="0"/>
              </a:rPr>
              <a:t>7 </a:t>
            </a:r>
            <a:r>
              <a:rPr lang="en-US" altLang="en-US" sz="2800" i="1" dirty="0">
                <a:solidFill>
                  <a:schemeClr val="hlink"/>
                </a:solidFill>
                <a:effectLst>
                  <a:outerShdw blurRad="38100" dist="38100" dir="2700000" algn="tl">
                    <a:srgbClr val="000000"/>
                  </a:outerShdw>
                </a:effectLst>
                <a:latin typeface="Arial" charset="0"/>
              </a:rPr>
              <a:t>major modern </a:t>
            </a:r>
            <a:r>
              <a:rPr lang="en-US" altLang="en-US" sz="2800" i="1" dirty="0" smtClean="0">
                <a:solidFill>
                  <a:schemeClr val="hlink"/>
                </a:solidFill>
                <a:effectLst>
                  <a:outerShdw blurRad="38100" dist="38100" dir="2700000" algn="tl">
                    <a:srgbClr val="000000"/>
                  </a:outerShdw>
                </a:effectLst>
                <a:latin typeface="Arial" charset="0"/>
              </a:rPr>
              <a:t>psychological perspectives.</a:t>
            </a:r>
            <a:endParaRPr lang="en-US" altLang="en-US" sz="2800" i="1" dirty="0">
              <a:solidFill>
                <a:schemeClr val="hlink"/>
              </a:solidFill>
              <a:effectLst>
                <a:outerShdw blurRad="38100" dist="38100" dir="2700000" algn="tl">
                  <a:srgbClr val="000000"/>
                </a:outerShdw>
              </a:effectLst>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fade">
                                      <p:cBhvr>
                                        <p:cTn id="7" dur="2000"/>
                                        <p:tgtEl>
                                          <p:spTgt spid="15362"/>
                                        </p:tgtEl>
                                      </p:cBhvr>
                                    </p:animEffect>
                                  </p:childTnLst>
                                </p:cTn>
                              </p:par>
                            </p:childTnLst>
                          </p:cTn>
                        </p:par>
                        <p:par>
                          <p:cTn id="8" fill="hold" nodeType="afterGroup">
                            <p:stCondLst>
                              <p:cond delay="2000"/>
                            </p:stCondLst>
                            <p:childTnLst>
                              <p:par>
                                <p:cTn id="9" presetID="1" presetClass="entr" presetSubtype="0" fill="hold" grpId="0" nodeType="afterEffect">
                                  <p:stCondLst>
                                    <p:cond delay="0"/>
                                  </p:stCondLst>
                                  <p:iterate type="wd">
                                    <p:tmAbs val="400"/>
                                  </p:iterate>
                                  <p:childTnLst>
                                    <p:set>
                                      <p:cBhvr>
                                        <p:cTn id="10" dur="1" fill="hold">
                                          <p:stCondLst>
                                            <p:cond delay="0"/>
                                          </p:stCondLst>
                                        </p:cTn>
                                        <p:tgtEl>
                                          <p:spTgt spid="1536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iterate type="wd">
                                    <p:tmAbs val="400"/>
                                  </p:iterate>
                                  <p:childTnLst>
                                    <p:set>
                                      <p:cBhvr>
                                        <p:cTn id="14" dur="1" fill="hold">
                                          <p:stCondLst>
                                            <p:cond delay="499"/>
                                          </p:stCondLst>
                                        </p:cTn>
                                        <p:tgtEl>
                                          <p:spTgt spid="15364"/>
                                        </p:tgtEl>
                                        <p:attrNameLst>
                                          <p:attrName>style.visibility</p:attrName>
                                        </p:attrNameLst>
                                      </p:cBhvr>
                                      <p:to>
                                        <p:strVal val="visible"/>
                                      </p:to>
                                    </p:set>
                                  </p:childTnLst>
                                </p:cTn>
                              </p:par>
                            </p:childTnLst>
                          </p:cTn>
                        </p:par>
                        <p:par>
                          <p:cTn id="15" fill="hold" nodeType="afterGroup">
                            <p:stCondLst>
                              <p:cond delay="14500"/>
                            </p:stCondLst>
                            <p:childTnLst>
                              <p:par>
                                <p:cTn id="16" presetID="37" presetClass="entr" presetSubtype="0" fill="hold" grpId="0" nodeType="afterEffect">
                                  <p:stCondLst>
                                    <p:cond delay="0"/>
                                  </p:stCondLst>
                                  <p:childTnLst>
                                    <p:set>
                                      <p:cBhvr>
                                        <p:cTn id="17" dur="1" fill="hold">
                                          <p:stCondLst>
                                            <p:cond delay="0"/>
                                          </p:stCondLst>
                                        </p:cTn>
                                        <p:tgtEl>
                                          <p:spTgt spid="15363"/>
                                        </p:tgtEl>
                                        <p:attrNameLst>
                                          <p:attrName>style.visibility</p:attrName>
                                        </p:attrNameLst>
                                      </p:cBhvr>
                                      <p:to>
                                        <p:strVal val="visible"/>
                                      </p:to>
                                    </p:set>
                                    <p:animEffect transition="in" filter="fade">
                                      <p:cBhvr>
                                        <p:cTn id="18" dur="2000"/>
                                        <p:tgtEl>
                                          <p:spTgt spid="15363"/>
                                        </p:tgtEl>
                                      </p:cBhvr>
                                    </p:animEffect>
                                    <p:anim calcmode="lin" valueType="num">
                                      <p:cBhvr>
                                        <p:cTn id="19" dur="2000" fill="hold"/>
                                        <p:tgtEl>
                                          <p:spTgt spid="15363"/>
                                        </p:tgtEl>
                                        <p:attrNameLst>
                                          <p:attrName>ppt_x</p:attrName>
                                        </p:attrNameLst>
                                      </p:cBhvr>
                                      <p:tavLst>
                                        <p:tav tm="0">
                                          <p:val>
                                            <p:strVal val="#ppt_x"/>
                                          </p:val>
                                        </p:tav>
                                        <p:tav tm="100000">
                                          <p:val>
                                            <p:strVal val="#ppt_x"/>
                                          </p:val>
                                        </p:tav>
                                      </p:tavLst>
                                    </p:anim>
                                    <p:anim calcmode="lin" valueType="num">
                                      <p:cBhvr>
                                        <p:cTn id="20" dur="1800" decel="100000" fill="hold"/>
                                        <p:tgtEl>
                                          <p:spTgt spid="15363"/>
                                        </p:tgtEl>
                                        <p:attrNameLst>
                                          <p:attrName>ppt_y</p:attrName>
                                        </p:attrNameLst>
                                      </p:cBhvr>
                                      <p:tavLst>
                                        <p:tav tm="0">
                                          <p:val>
                                            <p:strVal val="#ppt_y+1"/>
                                          </p:val>
                                        </p:tav>
                                        <p:tav tm="100000">
                                          <p:val>
                                            <p:strVal val="#ppt_y-.03"/>
                                          </p:val>
                                        </p:tav>
                                      </p:tavLst>
                                    </p:anim>
                                    <p:anim calcmode="lin" valueType="num">
                                      <p:cBhvr>
                                        <p:cTn id="21" dur="200" accel="100000" fill="hold">
                                          <p:stCondLst>
                                            <p:cond delay="1800"/>
                                          </p:stCondLst>
                                        </p:cTn>
                                        <p:tgtEl>
                                          <p:spTgt spid="1536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63" grpId="0" animBg="1"/>
      <p:bldP spid="15364" grpId="0" autoUpdateAnimBg="0"/>
      <p:bldP spid="1536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787140" y="1752600"/>
            <a:ext cx="1600200" cy="457200"/>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r>
              <a:rPr lang="en-US" altLang="en-US" sz="2000" i="1" dirty="0">
                <a:solidFill>
                  <a:srgbClr val="FFCC99"/>
                </a:solidFill>
                <a:effectLst>
                  <a:outerShdw blurRad="38100" dist="38100" dir="2700000" algn="tl">
                    <a:srgbClr val="000000"/>
                  </a:outerShdw>
                </a:effectLst>
              </a:rPr>
              <a:t>3 for 100</a:t>
            </a:r>
          </a:p>
        </p:txBody>
      </p:sp>
      <p:sp>
        <p:nvSpPr>
          <p:cNvPr id="16387" name="AutoShape 3">
            <a:hlinkClick r:id="rId2" action="ppaction://hlinksldjump" highlightClick="1"/>
          </p:cNvPr>
          <p:cNvSpPr>
            <a:spLocks noChangeArrowheads="1"/>
          </p:cNvSpPr>
          <p:nvPr/>
        </p:nvSpPr>
        <p:spPr bwMode="auto">
          <a:xfrm>
            <a:off x="8382000" y="6248400"/>
            <a:ext cx="762000" cy="609600"/>
          </a:xfrm>
          <a:prstGeom prst="actionButtonReturn">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88" name="Text Box 4"/>
          <p:cNvSpPr txBox="1">
            <a:spLocks noChangeArrowheads="1"/>
          </p:cNvSpPr>
          <p:nvPr/>
        </p:nvSpPr>
        <p:spPr bwMode="auto">
          <a:xfrm>
            <a:off x="1905000" y="4648200"/>
            <a:ext cx="5257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p>
            <a:pPr>
              <a:spcBef>
                <a:spcPct val="50000"/>
              </a:spcBef>
            </a:pPr>
            <a:r>
              <a:rPr lang="en-US" altLang="en-US" sz="3200" i="1" dirty="0">
                <a:solidFill>
                  <a:srgbClr val="FFCC99"/>
                </a:solidFill>
                <a:effectLst>
                  <a:outerShdw blurRad="38100" dist="38100" dir="2700000" algn="tl">
                    <a:srgbClr val="000000"/>
                  </a:outerShdw>
                </a:effectLst>
                <a:latin typeface="Arial" charset="0"/>
              </a:rPr>
              <a:t>What is </a:t>
            </a:r>
            <a:r>
              <a:rPr lang="en-US" altLang="en-US" sz="3200" i="1" dirty="0">
                <a:solidFill>
                  <a:srgbClr val="66FF99"/>
                </a:solidFill>
                <a:effectLst>
                  <a:outerShdw blurRad="38100" dist="38100" dir="2700000" algn="tl">
                    <a:srgbClr val="000000"/>
                  </a:outerShdw>
                </a:effectLst>
                <a:latin typeface="Arial" charset="0"/>
              </a:rPr>
              <a:t>Correlation</a:t>
            </a:r>
            <a:r>
              <a:rPr lang="en-US" altLang="en-US" sz="3200" i="1" dirty="0">
                <a:solidFill>
                  <a:srgbClr val="FFCC99"/>
                </a:solidFill>
                <a:effectLst>
                  <a:outerShdw blurRad="38100" dist="38100" dir="2700000" algn="tl">
                    <a:srgbClr val="000000"/>
                  </a:outerShdw>
                </a:effectLst>
                <a:latin typeface="Arial" charset="0"/>
              </a:rPr>
              <a:t>?</a:t>
            </a:r>
            <a:r>
              <a:rPr lang="en-US" altLang="en-US" sz="3200" dirty="0" smtClean="0">
                <a:solidFill>
                  <a:srgbClr val="FFCC99"/>
                </a:solidFill>
                <a:latin typeface="Arial" charset="0"/>
              </a:rPr>
              <a:t> </a:t>
            </a:r>
            <a:endParaRPr lang="en-US" altLang="en-US" sz="3200" dirty="0">
              <a:solidFill>
                <a:srgbClr val="FFCC99"/>
              </a:solidFill>
              <a:latin typeface="Arial" charset="0"/>
            </a:endParaRPr>
          </a:p>
        </p:txBody>
      </p:sp>
      <p:sp>
        <p:nvSpPr>
          <p:cNvPr id="16389" name="Rectangle 5"/>
          <p:cNvSpPr>
            <a:spLocks noChangeArrowheads="1"/>
          </p:cNvSpPr>
          <p:nvPr/>
        </p:nvSpPr>
        <p:spPr bwMode="auto">
          <a:xfrm>
            <a:off x="243840" y="2644170"/>
            <a:ext cx="86868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p>
            <a:pPr>
              <a:spcBef>
                <a:spcPct val="50000"/>
              </a:spcBef>
            </a:pPr>
            <a:r>
              <a:rPr lang="en-US" altLang="en-US" sz="3200" i="1" dirty="0">
                <a:solidFill>
                  <a:schemeClr val="hlink"/>
                </a:solidFill>
                <a:effectLst>
                  <a:outerShdw blurRad="38100" dist="38100" dir="2700000" algn="tl">
                    <a:srgbClr val="000000"/>
                  </a:outerShdw>
                </a:effectLst>
                <a:latin typeface="Arial" charset="0"/>
              </a:rPr>
              <a:t> </a:t>
            </a:r>
            <a:r>
              <a:rPr lang="en-US" altLang="en-US" sz="3200" i="1" dirty="0" smtClean="0">
                <a:solidFill>
                  <a:schemeClr val="hlink"/>
                </a:solidFill>
                <a:effectLst>
                  <a:outerShdw blurRad="38100" dist="38100" dir="2700000" algn="tl">
                    <a:srgbClr val="000000"/>
                  </a:outerShdw>
                </a:effectLst>
                <a:latin typeface="Arial" charset="0"/>
              </a:rPr>
              <a:t>__________ is </a:t>
            </a:r>
            <a:r>
              <a:rPr lang="en-US" altLang="en-US" sz="3200" i="1" dirty="0">
                <a:solidFill>
                  <a:schemeClr val="hlink"/>
                </a:solidFill>
                <a:effectLst>
                  <a:outerShdw blurRad="38100" dist="38100" dir="2700000" algn="tl">
                    <a:srgbClr val="000000"/>
                  </a:outerShdw>
                </a:effectLst>
                <a:latin typeface="Arial" charset="0"/>
              </a:rPr>
              <a:t>a statistical technique that can show whether and how strongly pairs of variables are related</a:t>
            </a:r>
            <a:r>
              <a:rPr lang="en-US" altLang="en-US" sz="3200" i="1" dirty="0" smtClean="0">
                <a:solidFill>
                  <a:schemeClr val="hlink"/>
                </a:solidFill>
                <a:effectLst>
                  <a:outerShdw blurRad="38100" dist="38100" dir="2700000" algn="tl">
                    <a:srgbClr val="000000"/>
                  </a:outerShdw>
                </a:effectLst>
                <a:latin typeface="Arial" charset="0"/>
              </a:rPr>
              <a:t>.</a:t>
            </a:r>
            <a:endParaRPr lang="en-US" altLang="en-US" sz="3200" i="1" dirty="0">
              <a:solidFill>
                <a:schemeClr val="hlink"/>
              </a:solidFill>
              <a:effectLst>
                <a:outerShdw blurRad="38100" dist="38100" dir="2700000" algn="tl">
                  <a:srgbClr val="000000"/>
                </a:outerShdw>
              </a:effectLst>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fade">
                                      <p:cBhvr>
                                        <p:cTn id="7" dur="2000"/>
                                        <p:tgtEl>
                                          <p:spTgt spid="16386"/>
                                        </p:tgtEl>
                                      </p:cBhvr>
                                    </p:animEffect>
                                  </p:childTnLst>
                                </p:cTn>
                              </p:par>
                            </p:childTnLst>
                          </p:cTn>
                        </p:par>
                        <p:par>
                          <p:cTn id="8" fill="hold" nodeType="afterGroup">
                            <p:stCondLst>
                              <p:cond delay="2000"/>
                            </p:stCondLst>
                            <p:childTnLst>
                              <p:par>
                                <p:cTn id="9" presetID="1" presetClass="entr" presetSubtype="0" fill="hold" grpId="0" nodeType="afterEffect">
                                  <p:stCondLst>
                                    <p:cond delay="0"/>
                                  </p:stCondLst>
                                  <p:iterate type="wd">
                                    <p:tmAbs val="400"/>
                                  </p:iterate>
                                  <p:childTnLst>
                                    <p:set>
                                      <p:cBhvr>
                                        <p:cTn id="10" dur="1" fill="hold">
                                          <p:stCondLst>
                                            <p:cond delay="0"/>
                                          </p:stCondLst>
                                        </p:cTn>
                                        <p:tgtEl>
                                          <p:spTgt spid="1638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iterate type="wd">
                                    <p:tmAbs val="400"/>
                                  </p:iterate>
                                  <p:childTnLst>
                                    <p:set>
                                      <p:cBhvr>
                                        <p:cTn id="14" dur="1" fill="hold">
                                          <p:stCondLst>
                                            <p:cond delay="0"/>
                                          </p:stCondLst>
                                        </p:cTn>
                                        <p:tgtEl>
                                          <p:spTgt spid="16388"/>
                                        </p:tgtEl>
                                        <p:attrNameLst>
                                          <p:attrName>style.visibility</p:attrName>
                                        </p:attrNameLst>
                                      </p:cBhvr>
                                      <p:to>
                                        <p:strVal val="visible"/>
                                      </p:to>
                                    </p:set>
                                  </p:childTnLst>
                                </p:cTn>
                              </p:par>
                            </p:childTnLst>
                          </p:cTn>
                        </p:par>
                        <p:par>
                          <p:cTn id="15" fill="hold" nodeType="afterGroup">
                            <p:stCondLst>
                              <p:cond delay="1201"/>
                            </p:stCondLst>
                            <p:childTnLst>
                              <p:par>
                                <p:cTn id="16" presetID="37" presetClass="entr" presetSubtype="0" fill="hold" grpId="0" nodeType="afterEffect">
                                  <p:stCondLst>
                                    <p:cond delay="0"/>
                                  </p:stCondLst>
                                  <p:childTnLst>
                                    <p:set>
                                      <p:cBhvr>
                                        <p:cTn id="17" dur="1" fill="hold">
                                          <p:stCondLst>
                                            <p:cond delay="0"/>
                                          </p:stCondLst>
                                        </p:cTn>
                                        <p:tgtEl>
                                          <p:spTgt spid="16387"/>
                                        </p:tgtEl>
                                        <p:attrNameLst>
                                          <p:attrName>style.visibility</p:attrName>
                                        </p:attrNameLst>
                                      </p:cBhvr>
                                      <p:to>
                                        <p:strVal val="visible"/>
                                      </p:to>
                                    </p:set>
                                    <p:animEffect transition="in" filter="fade">
                                      <p:cBhvr>
                                        <p:cTn id="18" dur="2000"/>
                                        <p:tgtEl>
                                          <p:spTgt spid="16387"/>
                                        </p:tgtEl>
                                      </p:cBhvr>
                                    </p:animEffect>
                                    <p:anim calcmode="lin" valueType="num">
                                      <p:cBhvr>
                                        <p:cTn id="19" dur="2000" fill="hold"/>
                                        <p:tgtEl>
                                          <p:spTgt spid="16387"/>
                                        </p:tgtEl>
                                        <p:attrNameLst>
                                          <p:attrName>ppt_x</p:attrName>
                                        </p:attrNameLst>
                                      </p:cBhvr>
                                      <p:tavLst>
                                        <p:tav tm="0">
                                          <p:val>
                                            <p:strVal val="#ppt_x"/>
                                          </p:val>
                                        </p:tav>
                                        <p:tav tm="100000">
                                          <p:val>
                                            <p:strVal val="#ppt_x"/>
                                          </p:val>
                                        </p:tav>
                                      </p:tavLst>
                                    </p:anim>
                                    <p:anim calcmode="lin" valueType="num">
                                      <p:cBhvr>
                                        <p:cTn id="20" dur="1800" decel="100000" fill="hold"/>
                                        <p:tgtEl>
                                          <p:spTgt spid="16387"/>
                                        </p:tgtEl>
                                        <p:attrNameLst>
                                          <p:attrName>ppt_y</p:attrName>
                                        </p:attrNameLst>
                                      </p:cBhvr>
                                      <p:tavLst>
                                        <p:tav tm="0">
                                          <p:val>
                                            <p:strVal val="#ppt_y+1"/>
                                          </p:val>
                                        </p:tav>
                                        <p:tav tm="100000">
                                          <p:val>
                                            <p:strVal val="#ppt_y-.03"/>
                                          </p:val>
                                        </p:tav>
                                      </p:tavLst>
                                    </p:anim>
                                    <p:anim calcmode="lin" valueType="num">
                                      <p:cBhvr>
                                        <p:cTn id="21" dur="200" accel="100000" fill="hold">
                                          <p:stCondLst>
                                            <p:cond delay="1800"/>
                                          </p:stCondLst>
                                        </p:cTn>
                                        <p:tgtEl>
                                          <p:spTgt spid="1638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16387" grpId="0" animBg="1"/>
      <p:bldP spid="16388" grpId="0" autoUpdateAnimBg="0"/>
      <p:bldP spid="1638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714750" y="2362200"/>
            <a:ext cx="1714500" cy="381000"/>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r>
              <a:rPr lang="en-US" altLang="en-US" sz="2000" i="1" dirty="0">
                <a:solidFill>
                  <a:srgbClr val="FFCC99"/>
                </a:solidFill>
                <a:effectLst>
                  <a:outerShdw blurRad="38100" dist="38100" dir="2700000" algn="tl">
                    <a:srgbClr val="000000"/>
                  </a:outerShdw>
                </a:effectLst>
              </a:rPr>
              <a:t>3 for 200</a:t>
            </a:r>
          </a:p>
        </p:txBody>
      </p:sp>
      <p:sp>
        <p:nvSpPr>
          <p:cNvPr id="17411" name="AutoShape 3">
            <a:hlinkClick r:id="rId2" action="ppaction://hlinksldjump" highlightClick="1"/>
          </p:cNvPr>
          <p:cNvSpPr>
            <a:spLocks noChangeArrowheads="1"/>
          </p:cNvSpPr>
          <p:nvPr/>
        </p:nvSpPr>
        <p:spPr bwMode="auto">
          <a:xfrm>
            <a:off x="8380413" y="6243638"/>
            <a:ext cx="762000" cy="609600"/>
          </a:xfrm>
          <a:prstGeom prst="actionButtonReturn">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12" name="Text Box 4"/>
          <p:cNvSpPr txBox="1">
            <a:spLocks noChangeArrowheads="1"/>
          </p:cNvSpPr>
          <p:nvPr/>
        </p:nvSpPr>
        <p:spPr bwMode="auto">
          <a:xfrm>
            <a:off x="1676400" y="3886200"/>
            <a:ext cx="5181600" cy="579438"/>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p>
            <a:pPr>
              <a:spcBef>
                <a:spcPct val="50000"/>
              </a:spcBef>
            </a:pPr>
            <a:r>
              <a:rPr lang="en-US" altLang="en-US" sz="3200" i="1" dirty="0">
                <a:solidFill>
                  <a:srgbClr val="FFCC99"/>
                </a:solidFill>
                <a:effectLst>
                  <a:outerShdw blurRad="38100" dist="38100" dir="2700000" algn="tl">
                    <a:srgbClr val="000000"/>
                  </a:outerShdw>
                </a:effectLst>
                <a:latin typeface="Arial" charset="0"/>
              </a:rPr>
              <a:t>What is </a:t>
            </a:r>
            <a:r>
              <a:rPr lang="en-US" altLang="en-US" sz="3200" i="1" dirty="0">
                <a:solidFill>
                  <a:srgbClr val="66FF99"/>
                </a:solidFill>
                <a:effectLst>
                  <a:outerShdw blurRad="38100" dist="38100" dir="2700000" algn="tl">
                    <a:srgbClr val="000000"/>
                  </a:outerShdw>
                </a:effectLst>
                <a:latin typeface="Arial" charset="0"/>
              </a:rPr>
              <a:t>Correlation</a:t>
            </a:r>
            <a:r>
              <a:rPr lang="en-US" altLang="en-US" sz="3200" i="1" dirty="0">
                <a:solidFill>
                  <a:srgbClr val="FFCC99"/>
                </a:solidFill>
                <a:effectLst>
                  <a:outerShdw blurRad="38100" dist="38100" dir="2700000" algn="tl">
                    <a:srgbClr val="000000"/>
                  </a:outerShdw>
                </a:effectLst>
                <a:latin typeface="Arial" charset="0"/>
              </a:rPr>
              <a:t>?</a:t>
            </a:r>
          </a:p>
        </p:txBody>
      </p:sp>
      <p:sp>
        <p:nvSpPr>
          <p:cNvPr id="24611" name="Text Box 1059"/>
          <p:cNvSpPr txBox="1">
            <a:spLocks noChangeArrowheads="1"/>
          </p:cNvSpPr>
          <p:nvPr/>
        </p:nvSpPr>
        <p:spPr bwMode="auto">
          <a:xfrm>
            <a:off x="533400" y="3048000"/>
            <a:ext cx="8077200" cy="579437"/>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71842" dir="2700000" algn="ctr" rotWithShape="0">
                    <a:schemeClr val="folHlink">
                      <a:alpha val="50000"/>
                    </a:schemeClr>
                  </a:outerShdw>
                </a:effectLst>
              </a14:hiddenEffects>
            </a:ext>
          </a:extLst>
        </p:spPr>
        <p:txBody>
          <a:bodyPr>
            <a:spAutoFit/>
          </a:bodyPr>
          <a:lstStyle/>
          <a:p>
            <a:pPr>
              <a:spcBef>
                <a:spcPct val="50000"/>
              </a:spcBef>
            </a:pPr>
            <a:r>
              <a:rPr lang="en-US" altLang="en-US" sz="3200" i="1" dirty="0" smtClean="0">
                <a:solidFill>
                  <a:schemeClr val="hlink"/>
                </a:solidFill>
                <a:effectLst>
                  <a:outerShdw blurRad="38100" dist="38100" dir="2700000" algn="tl">
                    <a:srgbClr val="000000"/>
                  </a:outerShdw>
                </a:effectLst>
                <a:latin typeface="Arial" charset="0"/>
              </a:rPr>
              <a:t>__________does </a:t>
            </a:r>
            <a:r>
              <a:rPr lang="en-US" altLang="en-US" sz="3200" i="1" dirty="0">
                <a:solidFill>
                  <a:schemeClr val="hlink"/>
                </a:solidFill>
                <a:effectLst>
                  <a:outerShdw blurRad="38100" dist="38100" dir="2700000" algn="tl">
                    <a:srgbClr val="000000"/>
                  </a:outerShdw>
                </a:effectLst>
                <a:latin typeface="Arial" charset="0"/>
              </a:rPr>
              <a:t>not prove causation!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fade">
                                      <p:cBhvr>
                                        <p:cTn id="7" dur="2000"/>
                                        <p:tgtEl>
                                          <p:spTgt spid="17410"/>
                                        </p:tgtEl>
                                      </p:cBhvr>
                                    </p:animEffect>
                                  </p:childTnLst>
                                </p:cTn>
                              </p:par>
                            </p:childTnLst>
                          </p:cTn>
                        </p:par>
                        <p:par>
                          <p:cTn id="8" fill="hold" nodeType="afterGroup">
                            <p:stCondLst>
                              <p:cond delay="2000"/>
                            </p:stCondLst>
                            <p:childTnLst>
                              <p:par>
                                <p:cTn id="9" presetID="1" presetClass="entr" presetSubtype="0" fill="hold" grpId="0" nodeType="afterEffect">
                                  <p:stCondLst>
                                    <p:cond delay="0"/>
                                  </p:stCondLst>
                                  <p:iterate type="wd">
                                    <p:tmAbs val="400"/>
                                  </p:iterate>
                                  <p:childTnLst>
                                    <p:set>
                                      <p:cBhvr>
                                        <p:cTn id="10" dur="1" fill="hold">
                                          <p:stCondLst>
                                            <p:cond delay="0"/>
                                          </p:stCondLst>
                                        </p:cTn>
                                        <p:tgtEl>
                                          <p:spTgt spid="2461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iterate type="wd">
                                    <p:tmAbs val="400"/>
                                  </p:iterate>
                                  <p:childTnLst>
                                    <p:set>
                                      <p:cBhvr>
                                        <p:cTn id="14" dur="1" fill="hold">
                                          <p:stCondLst>
                                            <p:cond delay="0"/>
                                          </p:stCondLst>
                                        </p:cTn>
                                        <p:tgtEl>
                                          <p:spTgt spid="17412"/>
                                        </p:tgtEl>
                                        <p:attrNameLst>
                                          <p:attrName>style.visibility</p:attrName>
                                        </p:attrNameLst>
                                      </p:cBhvr>
                                      <p:to>
                                        <p:strVal val="visible"/>
                                      </p:to>
                                    </p:set>
                                  </p:childTnLst>
                                </p:cTn>
                              </p:par>
                            </p:childTnLst>
                          </p:cTn>
                        </p:par>
                        <p:par>
                          <p:cTn id="15" fill="hold" nodeType="afterGroup">
                            <p:stCondLst>
                              <p:cond delay="1201"/>
                            </p:stCondLst>
                            <p:childTnLst>
                              <p:par>
                                <p:cTn id="16" presetID="37" presetClass="entr" presetSubtype="0" fill="hold" grpId="0" nodeType="afterEffect">
                                  <p:stCondLst>
                                    <p:cond delay="0"/>
                                  </p:stCondLst>
                                  <p:childTnLst>
                                    <p:set>
                                      <p:cBhvr>
                                        <p:cTn id="17" dur="1" fill="hold">
                                          <p:stCondLst>
                                            <p:cond delay="0"/>
                                          </p:stCondLst>
                                        </p:cTn>
                                        <p:tgtEl>
                                          <p:spTgt spid="17411"/>
                                        </p:tgtEl>
                                        <p:attrNameLst>
                                          <p:attrName>style.visibility</p:attrName>
                                        </p:attrNameLst>
                                      </p:cBhvr>
                                      <p:to>
                                        <p:strVal val="visible"/>
                                      </p:to>
                                    </p:set>
                                    <p:animEffect transition="in" filter="fade">
                                      <p:cBhvr>
                                        <p:cTn id="18" dur="2000"/>
                                        <p:tgtEl>
                                          <p:spTgt spid="17411"/>
                                        </p:tgtEl>
                                      </p:cBhvr>
                                    </p:animEffect>
                                    <p:anim calcmode="lin" valueType="num">
                                      <p:cBhvr>
                                        <p:cTn id="19" dur="2000" fill="hold"/>
                                        <p:tgtEl>
                                          <p:spTgt spid="17411"/>
                                        </p:tgtEl>
                                        <p:attrNameLst>
                                          <p:attrName>ppt_x</p:attrName>
                                        </p:attrNameLst>
                                      </p:cBhvr>
                                      <p:tavLst>
                                        <p:tav tm="0">
                                          <p:val>
                                            <p:strVal val="#ppt_x"/>
                                          </p:val>
                                        </p:tav>
                                        <p:tav tm="100000">
                                          <p:val>
                                            <p:strVal val="#ppt_x"/>
                                          </p:val>
                                        </p:tav>
                                      </p:tavLst>
                                    </p:anim>
                                    <p:anim calcmode="lin" valueType="num">
                                      <p:cBhvr>
                                        <p:cTn id="20" dur="1800" decel="100000" fill="hold"/>
                                        <p:tgtEl>
                                          <p:spTgt spid="17411"/>
                                        </p:tgtEl>
                                        <p:attrNameLst>
                                          <p:attrName>ppt_y</p:attrName>
                                        </p:attrNameLst>
                                      </p:cBhvr>
                                      <p:tavLst>
                                        <p:tav tm="0">
                                          <p:val>
                                            <p:strVal val="#ppt_y+1"/>
                                          </p:val>
                                        </p:tav>
                                        <p:tav tm="100000">
                                          <p:val>
                                            <p:strVal val="#ppt_y-.03"/>
                                          </p:val>
                                        </p:tav>
                                      </p:tavLst>
                                    </p:anim>
                                    <p:anim calcmode="lin" valueType="num">
                                      <p:cBhvr>
                                        <p:cTn id="21" dur="200" accel="100000" fill="hold">
                                          <p:stCondLst>
                                            <p:cond delay="1800"/>
                                          </p:stCondLst>
                                        </p:cTn>
                                        <p:tgtEl>
                                          <p:spTgt spid="174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17411" grpId="0" animBg="1"/>
      <p:bldP spid="17412" grpId="0"/>
      <p:bldP spid="246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619500" y="2514600"/>
            <a:ext cx="1905000" cy="381000"/>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r>
              <a:rPr lang="en-US" altLang="en-US" sz="2000" i="1" dirty="0">
                <a:solidFill>
                  <a:srgbClr val="FFCC99"/>
                </a:solidFill>
                <a:effectLst>
                  <a:outerShdw blurRad="38100" dist="38100" dir="2700000" algn="tl">
                    <a:srgbClr val="000000"/>
                  </a:outerShdw>
                </a:effectLst>
              </a:rPr>
              <a:t>3 for 300</a:t>
            </a:r>
          </a:p>
        </p:txBody>
      </p:sp>
      <p:sp>
        <p:nvSpPr>
          <p:cNvPr id="18435" name="AutoShape 3">
            <a:hlinkClick r:id="rId2" action="ppaction://hlinksldjump" highlightClick="1"/>
          </p:cNvPr>
          <p:cNvSpPr>
            <a:spLocks noChangeArrowheads="1"/>
          </p:cNvSpPr>
          <p:nvPr/>
        </p:nvSpPr>
        <p:spPr bwMode="auto">
          <a:xfrm>
            <a:off x="8380413" y="6243638"/>
            <a:ext cx="762000" cy="609600"/>
          </a:xfrm>
          <a:prstGeom prst="actionButtonReturn">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36" name="Text Box 4"/>
          <p:cNvSpPr txBox="1">
            <a:spLocks noChangeArrowheads="1"/>
          </p:cNvSpPr>
          <p:nvPr/>
        </p:nvSpPr>
        <p:spPr bwMode="auto">
          <a:xfrm>
            <a:off x="571500" y="3868132"/>
            <a:ext cx="8001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p>
            <a:pPr>
              <a:spcBef>
                <a:spcPct val="50000"/>
              </a:spcBef>
            </a:pPr>
            <a:r>
              <a:rPr lang="en-US" altLang="en-US" sz="3200" i="1" dirty="0">
                <a:solidFill>
                  <a:srgbClr val="FFCC99"/>
                </a:solidFill>
                <a:effectLst>
                  <a:outerShdw blurRad="38100" dist="38100" dir="2700000" algn="tl">
                    <a:srgbClr val="000000"/>
                  </a:outerShdw>
                </a:effectLst>
                <a:latin typeface="Arial" charset="0"/>
              </a:rPr>
              <a:t>What is </a:t>
            </a:r>
            <a:r>
              <a:rPr lang="en-US" altLang="en-US" sz="3200" i="1" dirty="0" smtClean="0">
                <a:solidFill>
                  <a:srgbClr val="FFCC99"/>
                </a:solidFill>
                <a:effectLst>
                  <a:outerShdw blurRad="38100" dist="38100" dir="2700000" algn="tl">
                    <a:srgbClr val="000000"/>
                  </a:outerShdw>
                </a:effectLst>
                <a:latin typeface="Arial" charset="0"/>
              </a:rPr>
              <a:t>a </a:t>
            </a:r>
            <a:r>
              <a:rPr lang="en-US" altLang="en-US" sz="3200" i="1" dirty="0" smtClean="0">
                <a:solidFill>
                  <a:srgbClr val="66FF99"/>
                </a:solidFill>
                <a:effectLst>
                  <a:outerShdw blurRad="38100" dist="38100" dir="2700000" algn="tl">
                    <a:srgbClr val="000000"/>
                  </a:outerShdw>
                </a:effectLst>
                <a:latin typeface="Arial" charset="0"/>
              </a:rPr>
              <a:t>prefect correlation coefficient </a:t>
            </a:r>
            <a:r>
              <a:rPr lang="en-US" altLang="en-US" sz="3200" i="1" dirty="0" smtClean="0">
                <a:solidFill>
                  <a:srgbClr val="FFCC99"/>
                </a:solidFill>
                <a:effectLst>
                  <a:outerShdw blurRad="38100" dist="38100" dir="2700000" algn="tl">
                    <a:srgbClr val="000000"/>
                  </a:outerShdw>
                </a:effectLst>
                <a:latin typeface="Arial" charset="0"/>
              </a:rPr>
              <a:t>?</a:t>
            </a:r>
            <a:endParaRPr lang="en-US" altLang="en-US" sz="3200" i="1" dirty="0">
              <a:solidFill>
                <a:srgbClr val="FFCC99"/>
              </a:solidFill>
              <a:effectLst>
                <a:outerShdw blurRad="38100" dist="38100" dir="2700000" algn="tl">
                  <a:srgbClr val="000000"/>
                </a:outerShdw>
              </a:effectLst>
              <a:latin typeface="Arial" charset="0"/>
            </a:endParaRPr>
          </a:p>
        </p:txBody>
      </p:sp>
      <p:sp>
        <p:nvSpPr>
          <p:cNvPr id="18437" name="Text Box 5"/>
          <p:cNvSpPr txBox="1">
            <a:spLocks noChangeArrowheads="1"/>
          </p:cNvSpPr>
          <p:nvPr/>
        </p:nvSpPr>
        <p:spPr bwMode="auto">
          <a:xfrm>
            <a:off x="571500" y="3123723"/>
            <a:ext cx="8001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p>
            <a:pPr>
              <a:spcBef>
                <a:spcPct val="50000"/>
              </a:spcBef>
            </a:pPr>
            <a:r>
              <a:rPr lang="en-US" altLang="en-US" sz="3200" i="1" dirty="0" smtClean="0">
                <a:solidFill>
                  <a:schemeClr val="hlink"/>
                </a:solidFill>
                <a:effectLst>
                  <a:outerShdw blurRad="38100" dist="38100" dir="2700000" algn="tl">
                    <a:srgbClr val="000000"/>
                  </a:outerShdw>
                </a:effectLst>
                <a:latin typeface="Arial" charset="0"/>
              </a:rPr>
              <a:t>Positive 1 or negative 1.</a:t>
            </a:r>
            <a:endParaRPr lang="en-US" altLang="en-US" sz="3200" i="1" dirty="0">
              <a:solidFill>
                <a:schemeClr val="hlink"/>
              </a:solidFill>
              <a:effectLst>
                <a:outerShdw blurRad="38100" dist="38100" dir="2700000" algn="tl">
                  <a:srgbClr val="000000"/>
                </a:outerShdw>
              </a:effectLst>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fade">
                                      <p:cBhvr>
                                        <p:cTn id="7" dur="2000"/>
                                        <p:tgtEl>
                                          <p:spTgt spid="18434"/>
                                        </p:tgtEl>
                                      </p:cBhvr>
                                    </p:animEffect>
                                  </p:childTnLst>
                                </p:cTn>
                              </p:par>
                            </p:childTnLst>
                          </p:cTn>
                        </p:par>
                        <p:par>
                          <p:cTn id="8" fill="hold" nodeType="afterGroup">
                            <p:stCondLst>
                              <p:cond delay="2000"/>
                            </p:stCondLst>
                            <p:childTnLst>
                              <p:par>
                                <p:cTn id="9" presetID="1" presetClass="entr" presetSubtype="0" fill="hold" grpId="0" nodeType="afterEffect">
                                  <p:stCondLst>
                                    <p:cond delay="0"/>
                                  </p:stCondLst>
                                  <p:iterate type="wd">
                                    <p:tmAbs val="400"/>
                                  </p:iterate>
                                  <p:childTnLst>
                                    <p:set>
                                      <p:cBhvr>
                                        <p:cTn id="10" dur="1" fill="hold">
                                          <p:stCondLst>
                                            <p:cond delay="0"/>
                                          </p:stCondLst>
                                        </p:cTn>
                                        <p:tgtEl>
                                          <p:spTgt spid="1843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iterate type="wd">
                                    <p:tmAbs val="400"/>
                                  </p:iterate>
                                  <p:childTnLst>
                                    <p:set>
                                      <p:cBhvr>
                                        <p:cTn id="14" dur="1" fill="hold">
                                          <p:stCondLst>
                                            <p:cond delay="0"/>
                                          </p:stCondLst>
                                        </p:cTn>
                                        <p:tgtEl>
                                          <p:spTgt spid="18436"/>
                                        </p:tgtEl>
                                        <p:attrNameLst>
                                          <p:attrName>style.visibility</p:attrName>
                                        </p:attrNameLst>
                                      </p:cBhvr>
                                      <p:to>
                                        <p:strVal val="visible"/>
                                      </p:to>
                                    </p:set>
                                  </p:childTnLst>
                                </p:cTn>
                              </p:par>
                            </p:childTnLst>
                          </p:cTn>
                        </p:par>
                        <p:par>
                          <p:cTn id="15" fill="hold" nodeType="afterGroup">
                            <p:stCondLst>
                              <p:cond delay="2401"/>
                            </p:stCondLst>
                            <p:childTnLst>
                              <p:par>
                                <p:cTn id="16" presetID="37" presetClass="entr" presetSubtype="0" fill="hold" grpId="0" nodeType="afterEffect">
                                  <p:stCondLst>
                                    <p:cond delay="0"/>
                                  </p:stCondLst>
                                  <p:childTnLst>
                                    <p:set>
                                      <p:cBhvr>
                                        <p:cTn id="17" dur="1" fill="hold">
                                          <p:stCondLst>
                                            <p:cond delay="0"/>
                                          </p:stCondLst>
                                        </p:cTn>
                                        <p:tgtEl>
                                          <p:spTgt spid="18435"/>
                                        </p:tgtEl>
                                        <p:attrNameLst>
                                          <p:attrName>style.visibility</p:attrName>
                                        </p:attrNameLst>
                                      </p:cBhvr>
                                      <p:to>
                                        <p:strVal val="visible"/>
                                      </p:to>
                                    </p:set>
                                    <p:animEffect transition="in" filter="fade">
                                      <p:cBhvr>
                                        <p:cTn id="18" dur="2000"/>
                                        <p:tgtEl>
                                          <p:spTgt spid="18435"/>
                                        </p:tgtEl>
                                      </p:cBhvr>
                                    </p:animEffect>
                                    <p:anim calcmode="lin" valueType="num">
                                      <p:cBhvr>
                                        <p:cTn id="19" dur="2000" fill="hold"/>
                                        <p:tgtEl>
                                          <p:spTgt spid="18435"/>
                                        </p:tgtEl>
                                        <p:attrNameLst>
                                          <p:attrName>ppt_x</p:attrName>
                                        </p:attrNameLst>
                                      </p:cBhvr>
                                      <p:tavLst>
                                        <p:tav tm="0">
                                          <p:val>
                                            <p:strVal val="#ppt_x"/>
                                          </p:val>
                                        </p:tav>
                                        <p:tav tm="100000">
                                          <p:val>
                                            <p:strVal val="#ppt_x"/>
                                          </p:val>
                                        </p:tav>
                                      </p:tavLst>
                                    </p:anim>
                                    <p:anim calcmode="lin" valueType="num">
                                      <p:cBhvr>
                                        <p:cTn id="20" dur="1800" decel="100000" fill="hold"/>
                                        <p:tgtEl>
                                          <p:spTgt spid="18435"/>
                                        </p:tgtEl>
                                        <p:attrNameLst>
                                          <p:attrName>ppt_y</p:attrName>
                                        </p:attrNameLst>
                                      </p:cBhvr>
                                      <p:tavLst>
                                        <p:tav tm="0">
                                          <p:val>
                                            <p:strVal val="#ppt_y+1"/>
                                          </p:val>
                                        </p:tav>
                                        <p:tav tm="100000">
                                          <p:val>
                                            <p:strVal val="#ppt_y-.03"/>
                                          </p:val>
                                        </p:tav>
                                      </p:tavLst>
                                    </p:anim>
                                    <p:anim calcmode="lin" valueType="num">
                                      <p:cBhvr>
                                        <p:cTn id="21" dur="200" accel="100000" fill="hold">
                                          <p:stCondLst>
                                            <p:cond delay="1800"/>
                                          </p:stCondLst>
                                        </p:cTn>
                                        <p:tgtEl>
                                          <p:spTgt spid="184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18435" grpId="0" animBg="1"/>
      <p:bldP spid="18436" grpId="0" autoUpdateAnimBg="0"/>
      <p:bldP spid="1843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695700" y="1295400"/>
            <a:ext cx="1752600" cy="457200"/>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r>
              <a:rPr lang="en-US" altLang="en-US" sz="2000" i="1" dirty="0">
                <a:solidFill>
                  <a:srgbClr val="FFCC99"/>
                </a:solidFill>
                <a:effectLst>
                  <a:outerShdw blurRad="38100" dist="38100" dir="2700000" algn="tl">
                    <a:srgbClr val="000000"/>
                  </a:outerShdw>
                </a:effectLst>
              </a:rPr>
              <a:t>3 for 400 </a:t>
            </a:r>
          </a:p>
        </p:txBody>
      </p:sp>
      <p:sp>
        <p:nvSpPr>
          <p:cNvPr id="19459" name="AutoShape 3">
            <a:hlinkClick r:id="rId2" action="ppaction://hlinksldjump" highlightClick="1"/>
          </p:cNvPr>
          <p:cNvSpPr>
            <a:spLocks noChangeArrowheads="1"/>
          </p:cNvSpPr>
          <p:nvPr/>
        </p:nvSpPr>
        <p:spPr bwMode="auto">
          <a:xfrm>
            <a:off x="8380413" y="6243638"/>
            <a:ext cx="762000" cy="609600"/>
          </a:xfrm>
          <a:prstGeom prst="actionButtonReturn">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60" name="Text Box 4"/>
          <p:cNvSpPr txBox="1">
            <a:spLocks noChangeArrowheads="1"/>
          </p:cNvSpPr>
          <p:nvPr/>
        </p:nvSpPr>
        <p:spPr bwMode="auto">
          <a:xfrm>
            <a:off x="1828800" y="4801395"/>
            <a:ext cx="5486400" cy="579438"/>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p>
            <a:pPr>
              <a:spcBef>
                <a:spcPct val="50000"/>
              </a:spcBef>
            </a:pPr>
            <a:r>
              <a:rPr lang="en-US" altLang="en-US" sz="3200" i="1" dirty="0">
                <a:solidFill>
                  <a:srgbClr val="FFCC99"/>
                </a:solidFill>
                <a:effectLst>
                  <a:outerShdw blurRad="38100" dist="38100" dir="2700000" algn="tl">
                    <a:srgbClr val="000000"/>
                  </a:outerShdw>
                </a:effectLst>
                <a:latin typeface="Arial" charset="0"/>
              </a:rPr>
              <a:t>What is an </a:t>
            </a:r>
            <a:r>
              <a:rPr lang="en-US" altLang="en-US" sz="3200" i="1" dirty="0">
                <a:solidFill>
                  <a:srgbClr val="66FF99"/>
                </a:solidFill>
                <a:effectLst>
                  <a:outerShdw blurRad="38100" dist="38100" dir="2700000" algn="tl">
                    <a:srgbClr val="000000"/>
                  </a:outerShdw>
                </a:effectLst>
                <a:latin typeface="Arial" charset="0"/>
              </a:rPr>
              <a:t>experiment</a:t>
            </a:r>
            <a:r>
              <a:rPr lang="en-US" altLang="en-US" sz="3200" i="1" dirty="0" smtClean="0">
                <a:solidFill>
                  <a:srgbClr val="FFCC99"/>
                </a:solidFill>
                <a:effectLst>
                  <a:outerShdw blurRad="38100" dist="38100" dir="2700000" algn="tl">
                    <a:srgbClr val="000000"/>
                  </a:outerShdw>
                </a:effectLst>
                <a:latin typeface="Arial" charset="0"/>
              </a:rPr>
              <a:t>?</a:t>
            </a:r>
            <a:endParaRPr lang="en-US" altLang="en-US" sz="3200" i="1" dirty="0">
              <a:solidFill>
                <a:srgbClr val="FFCC99"/>
              </a:solidFill>
              <a:effectLst>
                <a:outerShdw blurRad="38100" dist="38100" dir="2700000" algn="tl">
                  <a:srgbClr val="000000"/>
                </a:outerShdw>
              </a:effectLst>
              <a:latin typeface="Arial" charset="0"/>
            </a:endParaRPr>
          </a:p>
        </p:txBody>
      </p:sp>
      <p:sp>
        <p:nvSpPr>
          <p:cNvPr id="19461" name="Text Box 5"/>
          <p:cNvSpPr txBox="1">
            <a:spLocks noChangeArrowheads="1"/>
          </p:cNvSpPr>
          <p:nvPr/>
        </p:nvSpPr>
        <p:spPr bwMode="auto">
          <a:xfrm>
            <a:off x="266700" y="2151727"/>
            <a:ext cx="8610600" cy="2554545"/>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p>
            <a:pPr>
              <a:spcBef>
                <a:spcPct val="50000"/>
              </a:spcBef>
            </a:pPr>
            <a:r>
              <a:rPr lang="en-US" altLang="en-US" sz="3200" i="1" dirty="0">
                <a:solidFill>
                  <a:schemeClr val="hlink"/>
                </a:solidFill>
                <a:effectLst>
                  <a:outerShdw blurRad="38100" dist="38100" dir="2700000" algn="tl">
                    <a:srgbClr val="000000"/>
                  </a:outerShdw>
                </a:effectLst>
                <a:latin typeface="Arial" charset="0"/>
              </a:rPr>
              <a:t>An </a:t>
            </a:r>
            <a:r>
              <a:rPr lang="en-US" altLang="en-US" sz="3200" i="1" dirty="0" smtClean="0">
                <a:solidFill>
                  <a:schemeClr val="hlink"/>
                </a:solidFill>
                <a:effectLst>
                  <a:outerShdw blurRad="38100" dist="38100" dir="2700000" algn="tl">
                    <a:srgbClr val="000000"/>
                  </a:outerShdw>
                </a:effectLst>
                <a:latin typeface="Arial" charset="0"/>
              </a:rPr>
              <a:t>___________ is </a:t>
            </a:r>
            <a:r>
              <a:rPr lang="en-US" altLang="en-US" sz="3200" i="1" dirty="0">
                <a:solidFill>
                  <a:schemeClr val="hlink"/>
                </a:solidFill>
                <a:effectLst>
                  <a:outerShdw blurRad="38100" dist="38100" dir="2700000" algn="tl">
                    <a:srgbClr val="000000"/>
                  </a:outerShdw>
                </a:effectLst>
                <a:latin typeface="Arial" charset="0"/>
              </a:rPr>
              <a:t>a procedure carried out to verify, refute, </a:t>
            </a:r>
            <a:r>
              <a:rPr lang="en-US" altLang="en-US" sz="3200" i="1" dirty="0" smtClean="0">
                <a:solidFill>
                  <a:schemeClr val="hlink"/>
                </a:solidFill>
                <a:effectLst>
                  <a:outerShdw blurRad="38100" dist="38100" dir="2700000" algn="tl">
                    <a:srgbClr val="000000"/>
                  </a:outerShdw>
                </a:effectLst>
                <a:latin typeface="Arial" charset="0"/>
              </a:rPr>
              <a:t>or </a:t>
            </a:r>
            <a:r>
              <a:rPr lang="en-US" altLang="en-US" sz="3200" i="1" dirty="0">
                <a:solidFill>
                  <a:schemeClr val="hlink"/>
                </a:solidFill>
                <a:effectLst>
                  <a:outerShdw blurRad="38100" dist="38100" dir="2700000" algn="tl">
                    <a:srgbClr val="000000"/>
                  </a:outerShdw>
                </a:effectLst>
                <a:latin typeface="Arial" charset="0"/>
              </a:rPr>
              <a:t>validate a hypothesis. Experiments provide insight into </a:t>
            </a:r>
            <a:r>
              <a:rPr lang="en-US" altLang="en-US" sz="3200" i="1" dirty="0" smtClean="0">
                <a:solidFill>
                  <a:schemeClr val="hlink"/>
                </a:solidFill>
                <a:effectLst>
                  <a:outerShdw blurRad="38100" dist="38100" dir="2700000" algn="tl">
                    <a:srgbClr val="000000"/>
                  </a:outerShdw>
                </a:effectLst>
                <a:latin typeface="Arial" charset="0"/>
              </a:rPr>
              <a:t>cause-and-effect </a:t>
            </a:r>
            <a:r>
              <a:rPr lang="en-US" altLang="en-US" sz="3200" i="1" dirty="0">
                <a:solidFill>
                  <a:schemeClr val="hlink"/>
                </a:solidFill>
                <a:effectLst>
                  <a:outerShdw blurRad="38100" dist="38100" dir="2700000" algn="tl">
                    <a:srgbClr val="000000"/>
                  </a:outerShdw>
                </a:effectLst>
                <a:latin typeface="Arial" charset="0"/>
              </a:rPr>
              <a:t>by demonstrating what outcome occurs </a:t>
            </a:r>
            <a:r>
              <a:rPr lang="en-US" altLang="en-US" sz="3200" i="1" dirty="0" smtClean="0">
                <a:solidFill>
                  <a:schemeClr val="hlink"/>
                </a:solidFill>
                <a:effectLst>
                  <a:outerShdw blurRad="38100" dist="38100" dir="2700000" algn="tl">
                    <a:srgbClr val="000000"/>
                  </a:outerShdw>
                </a:effectLst>
                <a:latin typeface="Arial" charset="0"/>
              </a:rPr>
              <a:t>when </a:t>
            </a:r>
            <a:r>
              <a:rPr lang="en-US" altLang="en-US" sz="3200" i="1" dirty="0">
                <a:solidFill>
                  <a:schemeClr val="hlink"/>
                </a:solidFill>
                <a:effectLst>
                  <a:outerShdw blurRad="38100" dist="38100" dir="2700000" algn="tl">
                    <a:srgbClr val="000000"/>
                  </a:outerShdw>
                </a:effectLst>
                <a:latin typeface="Arial" charset="0"/>
              </a:rPr>
              <a:t>a particular factor is manipulated.</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fade">
                                      <p:cBhvr>
                                        <p:cTn id="7" dur="2000"/>
                                        <p:tgtEl>
                                          <p:spTgt spid="19458"/>
                                        </p:tgtEl>
                                      </p:cBhvr>
                                    </p:animEffect>
                                  </p:childTnLst>
                                </p:cTn>
                              </p:par>
                            </p:childTnLst>
                          </p:cTn>
                        </p:par>
                        <p:par>
                          <p:cTn id="8" fill="hold" nodeType="afterGroup">
                            <p:stCondLst>
                              <p:cond delay="2000"/>
                            </p:stCondLst>
                            <p:childTnLst>
                              <p:par>
                                <p:cTn id="9" presetID="1" presetClass="entr" presetSubtype="0" fill="hold" grpId="0" nodeType="afterEffect">
                                  <p:stCondLst>
                                    <p:cond delay="0"/>
                                  </p:stCondLst>
                                  <p:iterate type="wd">
                                    <p:tmAbs val="400"/>
                                  </p:iterate>
                                  <p:childTnLst>
                                    <p:set>
                                      <p:cBhvr>
                                        <p:cTn id="10" dur="1" fill="hold">
                                          <p:stCondLst>
                                            <p:cond delay="0"/>
                                          </p:stCondLst>
                                        </p:cTn>
                                        <p:tgtEl>
                                          <p:spTgt spid="1946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iterate type="wd">
                                    <p:tmAbs val="400"/>
                                  </p:iterate>
                                  <p:childTnLst>
                                    <p:set>
                                      <p:cBhvr>
                                        <p:cTn id="14" dur="1" fill="hold">
                                          <p:stCondLst>
                                            <p:cond delay="0"/>
                                          </p:stCondLst>
                                        </p:cTn>
                                        <p:tgtEl>
                                          <p:spTgt spid="19460"/>
                                        </p:tgtEl>
                                        <p:attrNameLst>
                                          <p:attrName>style.visibility</p:attrName>
                                        </p:attrNameLst>
                                      </p:cBhvr>
                                      <p:to>
                                        <p:strVal val="visible"/>
                                      </p:to>
                                    </p:set>
                                  </p:childTnLst>
                                </p:cTn>
                              </p:par>
                            </p:childTnLst>
                          </p:cTn>
                        </p:par>
                        <p:par>
                          <p:cTn id="15" fill="hold" nodeType="afterGroup">
                            <p:stCondLst>
                              <p:cond delay="1601"/>
                            </p:stCondLst>
                            <p:childTnLst>
                              <p:par>
                                <p:cTn id="16" presetID="37" presetClass="entr" presetSubtype="0" fill="hold" grpId="0" nodeType="afterEffect">
                                  <p:stCondLst>
                                    <p:cond delay="0"/>
                                  </p:stCondLst>
                                  <p:childTnLst>
                                    <p:set>
                                      <p:cBhvr>
                                        <p:cTn id="17" dur="1" fill="hold">
                                          <p:stCondLst>
                                            <p:cond delay="0"/>
                                          </p:stCondLst>
                                        </p:cTn>
                                        <p:tgtEl>
                                          <p:spTgt spid="19459"/>
                                        </p:tgtEl>
                                        <p:attrNameLst>
                                          <p:attrName>style.visibility</p:attrName>
                                        </p:attrNameLst>
                                      </p:cBhvr>
                                      <p:to>
                                        <p:strVal val="visible"/>
                                      </p:to>
                                    </p:set>
                                    <p:animEffect transition="in" filter="fade">
                                      <p:cBhvr>
                                        <p:cTn id="18" dur="2000"/>
                                        <p:tgtEl>
                                          <p:spTgt spid="19459"/>
                                        </p:tgtEl>
                                      </p:cBhvr>
                                    </p:animEffect>
                                    <p:anim calcmode="lin" valueType="num">
                                      <p:cBhvr>
                                        <p:cTn id="19" dur="2000" fill="hold"/>
                                        <p:tgtEl>
                                          <p:spTgt spid="19459"/>
                                        </p:tgtEl>
                                        <p:attrNameLst>
                                          <p:attrName>ppt_x</p:attrName>
                                        </p:attrNameLst>
                                      </p:cBhvr>
                                      <p:tavLst>
                                        <p:tav tm="0">
                                          <p:val>
                                            <p:strVal val="#ppt_x"/>
                                          </p:val>
                                        </p:tav>
                                        <p:tav tm="100000">
                                          <p:val>
                                            <p:strVal val="#ppt_x"/>
                                          </p:val>
                                        </p:tav>
                                      </p:tavLst>
                                    </p:anim>
                                    <p:anim calcmode="lin" valueType="num">
                                      <p:cBhvr>
                                        <p:cTn id="20" dur="1800" decel="100000" fill="hold"/>
                                        <p:tgtEl>
                                          <p:spTgt spid="19459"/>
                                        </p:tgtEl>
                                        <p:attrNameLst>
                                          <p:attrName>ppt_y</p:attrName>
                                        </p:attrNameLst>
                                      </p:cBhvr>
                                      <p:tavLst>
                                        <p:tav tm="0">
                                          <p:val>
                                            <p:strVal val="#ppt_y+1"/>
                                          </p:val>
                                        </p:tav>
                                        <p:tav tm="100000">
                                          <p:val>
                                            <p:strVal val="#ppt_y-.03"/>
                                          </p:val>
                                        </p:tav>
                                      </p:tavLst>
                                    </p:anim>
                                    <p:anim calcmode="lin" valueType="num">
                                      <p:cBhvr>
                                        <p:cTn id="21" dur="200" accel="100000" fill="hold">
                                          <p:stCondLst>
                                            <p:cond delay="1800"/>
                                          </p:stCondLst>
                                        </p:cTn>
                                        <p:tgtEl>
                                          <p:spTgt spid="1945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P spid="19459" grpId="0" animBg="1"/>
      <p:bldP spid="19460" grpId="0"/>
      <p:bldP spid="1946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390900" y="2133600"/>
            <a:ext cx="2362200" cy="533400"/>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r>
              <a:rPr lang="en-US" altLang="en-US" sz="2000" i="1" dirty="0">
                <a:solidFill>
                  <a:srgbClr val="FFCC99"/>
                </a:solidFill>
                <a:effectLst>
                  <a:outerShdw blurRad="38100" dist="38100" dir="2700000" algn="tl">
                    <a:srgbClr val="000000"/>
                  </a:outerShdw>
                </a:effectLst>
              </a:rPr>
              <a:t>3 for 500</a:t>
            </a:r>
          </a:p>
        </p:txBody>
      </p:sp>
      <p:sp>
        <p:nvSpPr>
          <p:cNvPr id="20483" name="AutoShape 3">
            <a:hlinkClick r:id="rId2" action="ppaction://hlinksldjump" highlightClick="1"/>
          </p:cNvPr>
          <p:cNvSpPr>
            <a:spLocks noChangeArrowheads="1"/>
          </p:cNvSpPr>
          <p:nvPr/>
        </p:nvSpPr>
        <p:spPr bwMode="auto">
          <a:xfrm>
            <a:off x="8380413" y="6243638"/>
            <a:ext cx="762000" cy="609600"/>
          </a:xfrm>
          <a:prstGeom prst="actionButtonReturn">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84" name="Text Box 4"/>
          <p:cNvSpPr txBox="1">
            <a:spLocks noChangeArrowheads="1"/>
          </p:cNvSpPr>
          <p:nvPr/>
        </p:nvSpPr>
        <p:spPr bwMode="auto">
          <a:xfrm>
            <a:off x="0" y="4163347"/>
            <a:ext cx="899159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3200" i="1" dirty="0">
                <a:solidFill>
                  <a:srgbClr val="FFCC99"/>
                </a:solidFill>
                <a:effectLst>
                  <a:outerShdw blurRad="38100" dist="38100" dir="2700000" algn="tl">
                    <a:srgbClr val="000000"/>
                  </a:outerShdw>
                </a:effectLst>
                <a:latin typeface="Arial" charset="0"/>
              </a:rPr>
              <a:t>What is </a:t>
            </a:r>
            <a:r>
              <a:rPr lang="en-US" altLang="en-US" sz="3200" i="1" dirty="0" smtClean="0">
                <a:solidFill>
                  <a:srgbClr val="FFCC99"/>
                </a:solidFill>
                <a:effectLst>
                  <a:outerShdw blurRad="38100" dist="38100" dir="2700000" algn="tl">
                    <a:srgbClr val="000000"/>
                  </a:outerShdw>
                </a:effectLst>
                <a:latin typeface="Arial" charset="0"/>
              </a:rPr>
              <a:t>an </a:t>
            </a:r>
            <a:r>
              <a:rPr lang="en-US" altLang="en-US" sz="3200" i="1" dirty="0" smtClean="0">
                <a:solidFill>
                  <a:srgbClr val="66FF99"/>
                </a:solidFill>
                <a:effectLst>
                  <a:outerShdw blurRad="38100" dist="38100" dir="2700000" algn="tl">
                    <a:srgbClr val="000000"/>
                  </a:outerShdw>
                </a:effectLst>
                <a:latin typeface="Arial" charset="0"/>
              </a:rPr>
              <a:t>independent </a:t>
            </a:r>
            <a:r>
              <a:rPr lang="en-US" altLang="en-US" sz="3200" i="1" dirty="0">
                <a:solidFill>
                  <a:srgbClr val="66FF99"/>
                </a:solidFill>
                <a:effectLst>
                  <a:outerShdw blurRad="38100" dist="38100" dir="2700000" algn="tl">
                    <a:srgbClr val="000000"/>
                  </a:outerShdw>
                </a:effectLst>
                <a:latin typeface="Arial" charset="0"/>
              </a:rPr>
              <a:t>variable</a:t>
            </a:r>
            <a:r>
              <a:rPr lang="en-US" altLang="en-US" sz="3200" i="1" dirty="0">
                <a:solidFill>
                  <a:srgbClr val="FFCC99"/>
                </a:solidFill>
                <a:effectLst>
                  <a:outerShdw blurRad="38100" dist="38100" dir="2700000" algn="tl">
                    <a:srgbClr val="000000"/>
                  </a:outerShdw>
                </a:effectLst>
                <a:latin typeface="Arial" charset="0"/>
              </a:rPr>
              <a:t> (IV</a:t>
            </a:r>
            <a:r>
              <a:rPr lang="en-US" altLang="en-US" sz="3200" i="1" dirty="0" smtClean="0">
                <a:solidFill>
                  <a:srgbClr val="FFCC99"/>
                </a:solidFill>
                <a:effectLst>
                  <a:outerShdw blurRad="38100" dist="38100" dir="2700000" algn="tl">
                    <a:srgbClr val="000000"/>
                  </a:outerShdw>
                </a:effectLst>
                <a:latin typeface="Arial" charset="0"/>
              </a:rPr>
              <a:t>)?</a:t>
            </a:r>
            <a:endParaRPr lang="en-US" altLang="en-US" sz="3200" i="1" dirty="0">
              <a:solidFill>
                <a:srgbClr val="FFCC99"/>
              </a:solidFill>
              <a:effectLst>
                <a:outerShdw blurRad="38100" dist="38100" dir="2700000" algn="tl">
                  <a:srgbClr val="000000"/>
                </a:outerShdw>
              </a:effectLst>
              <a:latin typeface="Arial" charset="0"/>
            </a:endParaRPr>
          </a:p>
        </p:txBody>
      </p:sp>
      <p:sp>
        <p:nvSpPr>
          <p:cNvPr id="20485" name="Text Box 5"/>
          <p:cNvSpPr txBox="1">
            <a:spLocks noChangeArrowheads="1"/>
          </p:cNvSpPr>
          <p:nvPr/>
        </p:nvSpPr>
        <p:spPr bwMode="auto">
          <a:xfrm>
            <a:off x="495300" y="2890391"/>
            <a:ext cx="81534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a:spAutoFit/>
          </a:bodyPr>
          <a:lstStyle/>
          <a:p>
            <a:pPr>
              <a:spcBef>
                <a:spcPct val="50000"/>
              </a:spcBef>
            </a:pPr>
            <a:r>
              <a:rPr lang="en-US" altLang="en-US" sz="3200" i="1" dirty="0">
                <a:solidFill>
                  <a:schemeClr val="hlink"/>
                </a:solidFill>
                <a:effectLst>
                  <a:outerShdw blurRad="38100" dist="38100" dir="2700000" algn="tl">
                    <a:srgbClr val="000000"/>
                  </a:outerShdw>
                </a:effectLst>
                <a:latin typeface="Arial" charset="0"/>
              </a:rPr>
              <a:t>T</a:t>
            </a:r>
            <a:r>
              <a:rPr lang="en-US" altLang="en-US" sz="3200" i="1" dirty="0" smtClean="0">
                <a:solidFill>
                  <a:schemeClr val="hlink"/>
                </a:solidFill>
                <a:effectLst>
                  <a:outerShdw blurRad="38100" dist="38100" dir="2700000" algn="tl">
                    <a:srgbClr val="000000"/>
                  </a:outerShdw>
                </a:effectLst>
                <a:latin typeface="Arial" charset="0"/>
              </a:rPr>
              <a:t>he </a:t>
            </a:r>
            <a:r>
              <a:rPr lang="en-US" altLang="en-US" sz="3200" i="1" dirty="0">
                <a:solidFill>
                  <a:schemeClr val="hlink"/>
                </a:solidFill>
                <a:effectLst>
                  <a:outerShdw blurRad="38100" dist="38100" dir="2700000" algn="tl">
                    <a:srgbClr val="000000"/>
                  </a:outerShdw>
                </a:effectLst>
                <a:latin typeface="Arial" charset="0"/>
              </a:rPr>
              <a:t>variable in an experiment that is manipulated by the </a:t>
            </a:r>
            <a:r>
              <a:rPr lang="en-US" altLang="en-US" sz="3200" i="1" dirty="0" smtClean="0">
                <a:solidFill>
                  <a:schemeClr val="hlink"/>
                </a:solidFill>
                <a:effectLst>
                  <a:outerShdw blurRad="38100" dist="38100" dir="2700000" algn="tl">
                    <a:srgbClr val="000000"/>
                  </a:outerShdw>
                </a:effectLst>
                <a:latin typeface="Arial" charset="0"/>
              </a:rPr>
              <a:t>experimenter.</a:t>
            </a:r>
            <a:endParaRPr lang="en-US" altLang="en-US" sz="3200" i="1" dirty="0">
              <a:solidFill>
                <a:schemeClr val="hlink"/>
              </a:solidFill>
              <a:effectLst>
                <a:outerShdw blurRad="38100" dist="38100" dir="2700000" algn="tl">
                  <a:srgbClr val="000000"/>
                </a:outerShdw>
              </a:effectLst>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fade">
                                      <p:cBhvr>
                                        <p:cTn id="7" dur="2000"/>
                                        <p:tgtEl>
                                          <p:spTgt spid="20482"/>
                                        </p:tgtEl>
                                      </p:cBhvr>
                                    </p:animEffect>
                                  </p:childTnLst>
                                </p:cTn>
                              </p:par>
                            </p:childTnLst>
                          </p:cTn>
                        </p:par>
                        <p:par>
                          <p:cTn id="8" fill="hold" nodeType="afterGroup">
                            <p:stCondLst>
                              <p:cond delay="2000"/>
                            </p:stCondLst>
                            <p:childTnLst>
                              <p:par>
                                <p:cTn id="9" presetID="1" presetClass="entr" presetSubtype="0" fill="hold" grpId="0" nodeType="afterEffect">
                                  <p:stCondLst>
                                    <p:cond delay="0"/>
                                  </p:stCondLst>
                                  <p:iterate type="wd">
                                    <p:tmAbs val="400"/>
                                  </p:iterate>
                                  <p:childTnLst>
                                    <p:set>
                                      <p:cBhvr>
                                        <p:cTn id="10" dur="1" fill="hold">
                                          <p:stCondLst>
                                            <p:cond delay="0"/>
                                          </p:stCondLst>
                                        </p:cTn>
                                        <p:tgtEl>
                                          <p:spTgt spid="2048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iterate type="wd">
                                    <p:tmAbs val="400"/>
                                  </p:iterate>
                                  <p:childTnLst>
                                    <p:set>
                                      <p:cBhvr>
                                        <p:cTn id="14" dur="1" fill="hold">
                                          <p:stCondLst>
                                            <p:cond delay="0"/>
                                          </p:stCondLst>
                                        </p:cTn>
                                        <p:tgtEl>
                                          <p:spTgt spid="20484"/>
                                        </p:tgtEl>
                                        <p:attrNameLst>
                                          <p:attrName>style.visibility</p:attrName>
                                        </p:attrNameLst>
                                      </p:cBhvr>
                                      <p:to>
                                        <p:strVal val="visible"/>
                                      </p:to>
                                    </p:set>
                                  </p:childTnLst>
                                </p:cTn>
                              </p:par>
                            </p:childTnLst>
                          </p:cTn>
                        </p:par>
                        <p:par>
                          <p:cTn id="15" fill="hold" nodeType="afterGroup">
                            <p:stCondLst>
                              <p:cond delay="2801"/>
                            </p:stCondLst>
                            <p:childTnLst>
                              <p:par>
                                <p:cTn id="16" presetID="37" presetClass="entr" presetSubtype="0" fill="hold" grpId="0" nodeType="afterEffect">
                                  <p:stCondLst>
                                    <p:cond delay="0"/>
                                  </p:stCondLst>
                                  <p:childTnLst>
                                    <p:set>
                                      <p:cBhvr>
                                        <p:cTn id="17" dur="1" fill="hold">
                                          <p:stCondLst>
                                            <p:cond delay="0"/>
                                          </p:stCondLst>
                                        </p:cTn>
                                        <p:tgtEl>
                                          <p:spTgt spid="20483"/>
                                        </p:tgtEl>
                                        <p:attrNameLst>
                                          <p:attrName>style.visibility</p:attrName>
                                        </p:attrNameLst>
                                      </p:cBhvr>
                                      <p:to>
                                        <p:strVal val="visible"/>
                                      </p:to>
                                    </p:set>
                                    <p:animEffect transition="in" filter="fade">
                                      <p:cBhvr>
                                        <p:cTn id="18" dur="2000"/>
                                        <p:tgtEl>
                                          <p:spTgt spid="20483"/>
                                        </p:tgtEl>
                                      </p:cBhvr>
                                    </p:animEffect>
                                    <p:anim calcmode="lin" valueType="num">
                                      <p:cBhvr>
                                        <p:cTn id="19" dur="2000" fill="hold"/>
                                        <p:tgtEl>
                                          <p:spTgt spid="20483"/>
                                        </p:tgtEl>
                                        <p:attrNameLst>
                                          <p:attrName>ppt_x</p:attrName>
                                        </p:attrNameLst>
                                      </p:cBhvr>
                                      <p:tavLst>
                                        <p:tav tm="0">
                                          <p:val>
                                            <p:strVal val="#ppt_x"/>
                                          </p:val>
                                        </p:tav>
                                        <p:tav tm="100000">
                                          <p:val>
                                            <p:strVal val="#ppt_x"/>
                                          </p:val>
                                        </p:tav>
                                      </p:tavLst>
                                    </p:anim>
                                    <p:anim calcmode="lin" valueType="num">
                                      <p:cBhvr>
                                        <p:cTn id="20" dur="1800" decel="100000" fill="hold"/>
                                        <p:tgtEl>
                                          <p:spTgt spid="20483"/>
                                        </p:tgtEl>
                                        <p:attrNameLst>
                                          <p:attrName>ppt_y</p:attrName>
                                        </p:attrNameLst>
                                      </p:cBhvr>
                                      <p:tavLst>
                                        <p:tav tm="0">
                                          <p:val>
                                            <p:strVal val="#ppt_y+1"/>
                                          </p:val>
                                        </p:tav>
                                        <p:tav tm="100000">
                                          <p:val>
                                            <p:strVal val="#ppt_y-.03"/>
                                          </p:val>
                                        </p:tav>
                                      </p:tavLst>
                                    </p:anim>
                                    <p:anim calcmode="lin" valueType="num">
                                      <p:cBhvr>
                                        <p:cTn id="21" dur="200" accel="100000" fill="hold">
                                          <p:stCondLst>
                                            <p:cond delay="1800"/>
                                          </p:stCondLst>
                                        </p:cTn>
                                        <p:tgtEl>
                                          <p:spTgt spid="2048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20483" grpId="0" animBg="1"/>
      <p:bldP spid="20484" grpId="0" autoUpdateAnimBg="0"/>
      <p:bldP spid="2048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048000" y="304800"/>
            <a:ext cx="3048000" cy="457200"/>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r>
              <a:rPr lang="en-US" altLang="en-US" sz="2000" i="1" dirty="0">
                <a:solidFill>
                  <a:srgbClr val="FFCC99"/>
                </a:solidFill>
                <a:effectLst>
                  <a:outerShdw blurRad="38100" dist="38100" dir="2700000" algn="tl">
                    <a:srgbClr val="000000"/>
                  </a:outerShdw>
                </a:effectLst>
              </a:rPr>
              <a:t>4 for 100</a:t>
            </a:r>
          </a:p>
        </p:txBody>
      </p:sp>
      <p:sp>
        <p:nvSpPr>
          <p:cNvPr id="21509" name="Text Box 5"/>
          <p:cNvSpPr txBox="1">
            <a:spLocks noChangeArrowheads="1"/>
          </p:cNvSpPr>
          <p:nvPr/>
        </p:nvSpPr>
        <p:spPr bwMode="auto">
          <a:xfrm>
            <a:off x="1558290" y="2453580"/>
            <a:ext cx="60579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p>
            <a:pPr>
              <a:spcBef>
                <a:spcPct val="50000"/>
              </a:spcBef>
            </a:pPr>
            <a:r>
              <a:rPr lang="en-US" altLang="en-US" sz="3200" i="1" dirty="0">
                <a:solidFill>
                  <a:srgbClr val="FFCC99"/>
                </a:solidFill>
                <a:effectLst>
                  <a:outerShdw blurRad="38100" dist="38100" dir="2700000" algn="tl">
                    <a:srgbClr val="000000"/>
                  </a:outerShdw>
                </a:effectLst>
                <a:latin typeface="Arial" charset="0"/>
              </a:rPr>
              <a:t>What is the </a:t>
            </a:r>
            <a:r>
              <a:rPr lang="en-US" altLang="en-US" sz="3200" i="1" dirty="0">
                <a:solidFill>
                  <a:srgbClr val="66FF99"/>
                </a:solidFill>
                <a:effectLst>
                  <a:outerShdw blurRad="38100" dist="38100" dir="2700000" algn="tl">
                    <a:srgbClr val="000000"/>
                  </a:outerShdw>
                </a:effectLst>
                <a:latin typeface="Arial" charset="0"/>
              </a:rPr>
              <a:t>Placebo </a:t>
            </a:r>
            <a:r>
              <a:rPr lang="en-US" altLang="en-US" sz="3200" i="1" dirty="0" smtClean="0">
                <a:solidFill>
                  <a:srgbClr val="66FF99"/>
                </a:solidFill>
                <a:effectLst>
                  <a:outerShdw blurRad="38100" dist="38100" dir="2700000" algn="tl">
                    <a:srgbClr val="000000"/>
                  </a:outerShdw>
                </a:effectLst>
                <a:latin typeface="Arial" charset="0"/>
              </a:rPr>
              <a:t>effect</a:t>
            </a:r>
            <a:r>
              <a:rPr lang="en-US" altLang="en-US" sz="3200" i="1" dirty="0" smtClean="0">
                <a:solidFill>
                  <a:srgbClr val="FFCC99"/>
                </a:solidFill>
                <a:effectLst>
                  <a:outerShdw blurRad="38100" dist="38100" dir="2700000" algn="tl">
                    <a:srgbClr val="000000"/>
                  </a:outerShdw>
                </a:effectLst>
                <a:latin typeface="Arial" charset="0"/>
              </a:rPr>
              <a:t>?</a:t>
            </a:r>
            <a:endParaRPr lang="en-US" altLang="en-US" sz="3200" i="1" dirty="0">
              <a:solidFill>
                <a:srgbClr val="FFCC99"/>
              </a:solidFill>
              <a:effectLst>
                <a:outerShdw blurRad="38100" dist="38100" dir="2700000" algn="tl">
                  <a:srgbClr val="000000"/>
                </a:outerShdw>
              </a:effectLst>
              <a:latin typeface="Arial" charset="0"/>
            </a:endParaRPr>
          </a:p>
        </p:txBody>
      </p:sp>
      <p:sp>
        <p:nvSpPr>
          <p:cNvPr id="21507" name="AutoShape 3">
            <a:hlinkClick r:id="rId2" action="ppaction://hlinksldjump" highlightClick="1"/>
          </p:cNvPr>
          <p:cNvSpPr>
            <a:spLocks noChangeArrowheads="1"/>
          </p:cNvSpPr>
          <p:nvPr/>
        </p:nvSpPr>
        <p:spPr bwMode="auto">
          <a:xfrm>
            <a:off x="8382000" y="6248400"/>
            <a:ext cx="762000" cy="609600"/>
          </a:xfrm>
          <a:prstGeom prst="actionButtonReturn">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13" name="Text Box 9"/>
          <p:cNvSpPr txBox="1">
            <a:spLocks noChangeArrowheads="1"/>
          </p:cNvSpPr>
          <p:nvPr/>
        </p:nvSpPr>
        <p:spPr bwMode="auto">
          <a:xfrm>
            <a:off x="762000" y="838200"/>
            <a:ext cx="7620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p>
            <a:pPr>
              <a:spcBef>
                <a:spcPct val="50000"/>
              </a:spcBef>
            </a:pPr>
            <a:r>
              <a:rPr lang="en-US" altLang="en-US" sz="3200" i="1" dirty="0" smtClean="0">
                <a:solidFill>
                  <a:schemeClr val="hlink"/>
                </a:solidFill>
                <a:effectLst>
                  <a:outerShdw blurRad="38100" dist="38100" dir="2700000" algn="tl">
                    <a:srgbClr val="000000"/>
                  </a:outerShdw>
                </a:effectLst>
                <a:latin typeface="Arial" charset="0"/>
              </a:rPr>
              <a:t>The </a:t>
            </a:r>
            <a:r>
              <a:rPr lang="en-US" altLang="en-US" sz="3200" i="1" dirty="0">
                <a:solidFill>
                  <a:schemeClr val="hlink"/>
                </a:solidFill>
                <a:effectLst>
                  <a:outerShdw blurRad="38100" dist="38100" dir="2700000" algn="tl">
                    <a:srgbClr val="000000"/>
                  </a:outerShdw>
                </a:effectLst>
                <a:latin typeface="Arial" charset="0"/>
              </a:rPr>
              <a:t>phenomenon in which the expectations of the participants in a study can influence their </a:t>
            </a:r>
            <a:r>
              <a:rPr lang="en-US" altLang="en-US" sz="3200" i="1" dirty="0" smtClean="0">
                <a:solidFill>
                  <a:schemeClr val="hlink"/>
                </a:solidFill>
                <a:effectLst>
                  <a:outerShdw blurRad="38100" dist="38100" dir="2700000" algn="tl">
                    <a:srgbClr val="000000"/>
                  </a:outerShdw>
                </a:effectLst>
                <a:latin typeface="Arial" charset="0"/>
              </a:rPr>
              <a:t>behavior.</a:t>
            </a:r>
            <a:endParaRPr lang="en-US" altLang="en-US" sz="3200" i="1" dirty="0">
              <a:solidFill>
                <a:schemeClr val="hlink"/>
              </a:solidFill>
              <a:effectLst>
                <a:outerShdw blurRad="38100" dist="38100" dir="2700000" algn="tl">
                  <a:srgbClr val="000000"/>
                </a:outerShdw>
              </a:effectLst>
              <a:latin typeface="Arial"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40" y="3413760"/>
            <a:ext cx="5791200"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fade">
                                      <p:cBhvr>
                                        <p:cTn id="7" dur="2000"/>
                                        <p:tgtEl>
                                          <p:spTgt spid="21506"/>
                                        </p:tgtEl>
                                      </p:cBhvr>
                                    </p:animEffect>
                                  </p:childTnLst>
                                </p:cTn>
                              </p:par>
                            </p:childTnLst>
                          </p:cTn>
                        </p:par>
                        <p:par>
                          <p:cTn id="8" fill="hold" nodeType="afterGroup">
                            <p:stCondLst>
                              <p:cond delay="2000"/>
                            </p:stCondLst>
                            <p:childTnLst>
                              <p:par>
                                <p:cTn id="9" presetID="1" presetClass="entr" presetSubtype="0" fill="hold" grpId="0" nodeType="afterEffect">
                                  <p:stCondLst>
                                    <p:cond delay="0"/>
                                  </p:stCondLst>
                                  <p:iterate type="wd">
                                    <p:tmAbs val="400"/>
                                  </p:iterate>
                                  <p:childTnLst>
                                    <p:set>
                                      <p:cBhvr>
                                        <p:cTn id="10" dur="1" fill="hold">
                                          <p:stCondLst>
                                            <p:cond delay="0"/>
                                          </p:stCondLst>
                                        </p:cTn>
                                        <p:tgtEl>
                                          <p:spTgt spid="2151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iterate type="wd">
                                    <p:tmAbs val="400"/>
                                  </p:iterate>
                                  <p:childTnLst>
                                    <p:set>
                                      <p:cBhvr>
                                        <p:cTn id="14" dur="1" fill="hold">
                                          <p:stCondLst>
                                            <p:cond delay="0"/>
                                          </p:stCondLst>
                                        </p:cTn>
                                        <p:tgtEl>
                                          <p:spTgt spid="21509"/>
                                        </p:tgtEl>
                                        <p:attrNameLst>
                                          <p:attrName>style.visibility</p:attrName>
                                        </p:attrNameLst>
                                      </p:cBhvr>
                                      <p:to>
                                        <p:strVal val="visible"/>
                                      </p:to>
                                    </p:set>
                                  </p:childTnLst>
                                </p:cTn>
                              </p:par>
                            </p:childTnLst>
                          </p:cTn>
                        </p:par>
                        <p:par>
                          <p:cTn id="15" fill="hold" nodeType="afterGroup">
                            <p:stCondLst>
                              <p:cond delay="2001"/>
                            </p:stCondLst>
                            <p:childTnLst>
                              <p:par>
                                <p:cTn id="16" presetID="37" presetClass="entr" presetSubtype="0" fill="hold" grpId="0" nodeType="afterEffect">
                                  <p:stCondLst>
                                    <p:cond delay="0"/>
                                  </p:stCondLst>
                                  <p:childTnLst>
                                    <p:set>
                                      <p:cBhvr>
                                        <p:cTn id="17" dur="1" fill="hold">
                                          <p:stCondLst>
                                            <p:cond delay="0"/>
                                          </p:stCondLst>
                                        </p:cTn>
                                        <p:tgtEl>
                                          <p:spTgt spid="21507"/>
                                        </p:tgtEl>
                                        <p:attrNameLst>
                                          <p:attrName>style.visibility</p:attrName>
                                        </p:attrNameLst>
                                      </p:cBhvr>
                                      <p:to>
                                        <p:strVal val="visible"/>
                                      </p:to>
                                    </p:set>
                                    <p:animEffect transition="in" filter="fade">
                                      <p:cBhvr>
                                        <p:cTn id="18" dur="2000"/>
                                        <p:tgtEl>
                                          <p:spTgt spid="21507"/>
                                        </p:tgtEl>
                                      </p:cBhvr>
                                    </p:animEffect>
                                    <p:anim calcmode="lin" valueType="num">
                                      <p:cBhvr>
                                        <p:cTn id="19" dur="2000" fill="hold"/>
                                        <p:tgtEl>
                                          <p:spTgt spid="21507"/>
                                        </p:tgtEl>
                                        <p:attrNameLst>
                                          <p:attrName>ppt_x</p:attrName>
                                        </p:attrNameLst>
                                      </p:cBhvr>
                                      <p:tavLst>
                                        <p:tav tm="0">
                                          <p:val>
                                            <p:strVal val="#ppt_x"/>
                                          </p:val>
                                        </p:tav>
                                        <p:tav tm="100000">
                                          <p:val>
                                            <p:strVal val="#ppt_x"/>
                                          </p:val>
                                        </p:tav>
                                      </p:tavLst>
                                    </p:anim>
                                    <p:anim calcmode="lin" valueType="num">
                                      <p:cBhvr>
                                        <p:cTn id="20" dur="1800" decel="100000" fill="hold"/>
                                        <p:tgtEl>
                                          <p:spTgt spid="21507"/>
                                        </p:tgtEl>
                                        <p:attrNameLst>
                                          <p:attrName>ppt_y</p:attrName>
                                        </p:attrNameLst>
                                      </p:cBhvr>
                                      <p:tavLst>
                                        <p:tav tm="0">
                                          <p:val>
                                            <p:strVal val="#ppt_y+1"/>
                                          </p:val>
                                        </p:tav>
                                        <p:tav tm="100000">
                                          <p:val>
                                            <p:strVal val="#ppt_y-.03"/>
                                          </p:val>
                                        </p:tav>
                                      </p:tavLst>
                                    </p:anim>
                                    <p:anim calcmode="lin" valueType="num">
                                      <p:cBhvr>
                                        <p:cTn id="21" dur="200" accel="100000" fill="hold">
                                          <p:stCondLst>
                                            <p:cond delay="1800"/>
                                          </p:stCondLst>
                                        </p:cTn>
                                        <p:tgtEl>
                                          <p:spTgt spid="2150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P spid="21509" grpId="0" autoUpdateAnimBg="0"/>
      <p:bldP spid="21507" grpId="0" animBg="1"/>
      <p:bldP spid="215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971800" y="1371600"/>
            <a:ext cx="3200400" cy="533400"/>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r>
              <a:rPr lang="en-US" altLang="en-US" sz="2000" i="1" dirty="0">
                <a:solidFill>
                  <a:srgbClr val="FFCC99"/>
                </a:solidFill>
                <a:effectLst>
                  <a:outerShdw blurRad="38100" dist="38100" dir="2700000" algn="tl">
                    <a:srgbClr val="000000"/>
                  </a:outerShdw>
                </a:effectLst>
              </a:rPr>
              <a:t>4 for 200</a:t>
            </a:r>
          </a:p>
        </p:txBody>
      </p:sp>
      <p:sp>
        <p:nvSpPr>
          <p:cNvPr id="22531" name="AutoShape 3">
            <a:hlinkClick r:id="rId2" action="ppaction://hlinksldjump" highlightClick="1"/>
          </p:cNvPr>
          <p:cNvSpPr>
            <a:spLocks noChangeArrowheads="1"/>
          </p:cNvSpPr>
          <p:nvPr/>
        </p:nvSpPr>
        <p:spPr bwMode="auto">
          <a:xfrm>
            <a:off x="8380413" y="6243638"/>
            <a:ext cx="762000" cy="609600"/>
          </a:xfrm>
          <a:prstGeom prst="actionButtonReturn">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33" name="Text Box 5"/>
          <p:cNvSpPr txBox="1">
            <a:spLocks noChangeArrowheads="1"/>
          </p:cNvSpPr>
          <p:nvPr/>
        </p:nvSpPr>
        <p:spPr bwMode="auto">
          <a:xfrm>
            <a:off x="821373" y="4876800"/>
            <a:ext cx="7543800" cy="584775"/>
          </a:xfrm>
          <a:prstGeom prst="rect">
            <a:avLst/>
          </a:prstGeom>
          <a:noFill/>
          <a:ln>
            <a:noFill/>
          </a:ln>
          <a:effectLst/>
          <a:extLst>
            <a:ext uri="{909E8E84-426E-40DD-AFC4-6F175D3DCCD1}">
              <a14:hiddenFill xmlns:a14="http://schemas.microsoft.com/office/drawing/2010/main">
                <a:solidFill>
                  <a:srgbClr val="993366"/>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71842" dir="2700000" algn="ctr" rotWithShape="0">
                    <a:schemeClr val="folHlink">
                      <a:alpha val="50000"/>
                    </a:schemeClr>
                  </a:outerShdw>
                </a:effectLst>
              </a14:hiddenEffects>
            </a:ext>
          </a:extLst>
        </p:spPr>
        <p:txBody>
          <a:bodyPr wrap="square">
            <a:spAutoFit/>
          </a:bodyPr>
          <a:lstStyle/>
          <a:p>
            <a:pPr>
              <a:spcBef>
                <a:spcPct val="50000"/>
              </a:spcBef>
            </a:pPr>
            <a:r>
              <a:rPr lang="en-US" altLang="en-US" sz="3200" i="1" dirty="0">
                <a:solidFill>
                  <a:srgbClr val="FFCC99"/>
                </a:solidFill>
                <a:effectLst>
                  <a:outerShdw blurRad="38100" dist="38100" dir="2700000" algn="tl">
                    <a:srgbClr val="000000"/>
                  </a:outerShdw>
                </a:effectLst>
                <a:latin typeface="Arial" charset="0"/>
              </a:rPr>
              <a:t>What is a </a:t>
            </a:r>
            <a:r>
              <a:rPr lang="en-US" altLang="en-US" sz="3200" i="1" dirty="0" smtClean="0">
                <a:solidFill>
                  <a:srgbClr val="66FF99"/>
                </a:solidFill>
                <a:effectLst>
                  <a:outerShdw blurRad="38100" dist="38100" dir="2700000" algn="tl">
                    <a:srgbClr val="000000"/>
                  </a:outerShdw>
                </a:effectLst>
                <a:latin typeface="Arial" charset="0"/>
              </a:rPr>
              <a:t>double-blind</a:t>
            </a:r>
            <a:r>
              <a:rPr lang="en-US" altLang="en-US" sz="3200" i="1" dirty="0" smtClean="0">
                <a:solidFill>
                  <a:srgbClr val="FFCC99"/>
                </a:solidFill>
                <a:effectLst>
                  <a:outerShdw blurRad="38100" dist="38100" dir="2700000" algn="tl">
                    <a:srgbClr val="000000"/>
                  </a:outerShdw>
                </a:effectLst>
                <a:latin typeface="Arial" charset="0"/>
              </a:rPr>
              <a:t> </a:t>
            </a:r>
            <a:r>
              <a:rPr lang="en-US" altLang="en-US" sz="3200" i="1" dirty="0">
                <a:solidFill>
                  <a:srgbClr val="FFCC99"/>
                </a:solidFill>
                <a:effectLst>
                  <a:outerShdw blurRad="38100" dist="38100" dir="2700000" algn="tl">
                    <a:srgbClr val="000000"/>
                  </a:outerShdw>
                </a:effectLst>
                <a:latin typeface="Arial" charset="0"/>
              </a:rPr>
              <a:t>study </a:t>
            </a:r>
            <a:r>
              <a:rPr lang="en-US" altLang="en-US" sz="3200" i="1" dirty="0" smtClean="0">
                <a:solidFill>
                  <a:srgbClr val="FFCC99"/>
                </a:solidFill>
                <a:effectLst>
                  <a:outerShdw blurRad="38100" dist="38100" dir="2700000" algn="tl">
                    <a:srgbClr val="000000"/>
                  </a:outerShdw>
                </a:effectLst>
                <a:latin typeface="Arial" charset="0"/>
              </a:rPr>
              <a:t>?</a:t>
            </a:r>
            <a:endParaRPr lang="en-US" altLang="en-US" sz="3200" i="1" dirty="0">
              <a:solidFill>
                <a:srgbClr val="FFCC99"/>
              </a:solidFill>
              <a:effectLst>
                <a:outerShdw blurRad="38100" dist="38100" dir="2700000" algn="tl">
                  <a:srgbClr val="000000"/>
                </a:outerShdw>
              </a:effectLst>
              <a:latin typeface="Arial" charset="0"/>
            </a:endParaRPr>
          </a:p>
        </p:txBody>
      </p:sp>
      <p:sp>
        <p:nvSpPr>
          <p:cNvPr id="22542" name="Text Box 14"/>
          <p:cNvSpPr txBox="1">
            <a:spLocks noChangeArrowheads="1"/>
          </p:cNvSpPr>
          <p:nvPr/>
        </p:nvSpPr>
        <p:spPr bwMode="auto">
          <a:xfrm>
            <a:off x="304800" y="2169855"/>
            <a:ext cx="8610600" cy="2554545"/>
          </a:xfrm>
          <a:prstGeom prst="rect">
            <a:avLst/>
          </a:prstGeom>
          <a:noFill/>
          <a:ln>
            <a:noFill/>
          </a:ln>
          <a:effectLst/>
          <a:extLst>
            <a:ext uri="{909E8E84-426E-40DD-AFC4-6F175D3DCCD1}">
              <a14:hiddenFill xmlns:a14="http://schemas.microsoft.com/office/drawing/2010/main">
                <a:solidFill>
                  <a:srgbClr val="993366"/>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71842" dir="2700000" algn="ctr" rotWithShape="0">
                    <a:schemeClr val="folHlink">
                      <a:alpha val="50000"/>
                    </a:schemeClr>
                  </a:outerShdw>
                </a:effectLst>
              </a14:hiddenEffects>
            </a:ext>
          </a:extLst>
        </p:spPr>
        <p:txBody>
          <a:bodyPr wrap="square">
            <a:spAutoFit/>
          </a:bodyPr>
          <a:lstStyle/>
          <a:p>
            <a:pPr algn="l">
              <a:spcBef>
                <a:spcPct val="50000"/>
              </a:spcBef>
            </a:pPr>
            <a:r>
              <a:rPr lang="en-US" altLang="en-US" sz="3200" i="1" dirty="0">
                <a:solidFill>
                  <a:schemeClr val="hlink"/>
                </a:solidFill>
                <a:effectLst>
                  <a:outerShdw blurRad="38100" dist="38100" dir="2700000" algn="tl">
                    <a:srgbClr val="000000"/>
                  </a:outerShdw>
                </a:effectLst>
                <a:latin typeface="Arial" charset="0"/>
              </a:rPr>
              <a:t>A </a:t>
            </a:r>
            <a:r>
              <a:rPr lang="en-US" altLang="en-US" sz="3200" i="1" dirty="0" smtClean="0">
                <a:solidFill>
                  <a:schemeClr val="hlink"/>
                </a:solidFill>
                <a:effectLst>
                  <a:outerShdw blurRad="38100" dist="38100" dir="2700000" algn="tl">
                    <a:srgbClr val="000000"/>
                  </a:outerShdw>
                </a:effectLst>
                <a:latin typeface="Arial" charset="0"/>
              </a:rPr>
              <a:t>_________study </a:t>
            </a:r>
            <a:r>
              <a:rPr lang="en-US" altLang="en-US" sz="3200" i="1" dirty="0">
                <a:solidFill>
                  <a:schemeClr val="hlink"/>
                </a:solidFill>
                <a:effectLst>
                  <a:outerShdw blurRad="38100" dist="38100" dir="2700000" algn="tl">
                    <a:srgbClr val="000000"/>
                  </a:outerShdw>
                </a:effectLst>
                <a:latin typeface="Arial" charset="0"/>
              </a:rPr>
              <a:t>is one in which neither the participants nor the experimenters know who is receiving a particular treatment. This procedure is utilized to prevent bias in research results.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fade">
                                      <p:cBhvr>
                                        <p:cTn id="7" dur="2000"/>
                                        <p:tgtEl>
                                          <p:spTgt spid="22530"/>
                                        </p:tgtEl>
                                      </p:cBhvr>
                                    </p:animEffect>
                                  </p:childTnLst>
                                </p:cTn>
                              </p:par>
                            </p:childTnLst>
                          </p:cTn>
                        </p:par>
                        <p:par>
                          <p:cTn id="8" fill="hold" nodeType="afterGroup">
                            <p:stCondLst>
                              <p:cond delay="2000"/>
                            </p:stCondLst>
                            <p:childTnLst>
                              <p:par>
                                <p:cTn id="9" presetID="1" presetClass="entr" presetSubtype="0" fill="hold" grpId="0" nodeType="afterEffect">
                                  <p:stCondLst>
                                    <p:cond delay="0"/>
                                  </p:stCondLst>
                                  <p:iterate type="wd">
                                    <p:tmAbs val="400"/>
                                  </p:iterate>
                                  <p:childTnLst>
                                    <p:set>
                                      <p:cBhvr>
                                        <p:cTn id="10" dur="1" fill="hold">
                                          <p:stCondLst>
                                            <p:cond delay="0"/>
                                          </p:stCondLst>
                                        </p:cTn>
                                        <p:tgtEl>
                                          <p:spTgt spid="2254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iterate type="wd">
                                    <p:tmAbs val="400"/>
                                  </p:iterate>
                                  <p:childTnLst>
                                    <p:set>
                                      <p:cBhvr>
                                        <p:cTn id="14" dur="1" fill="hold">
                                          <p:stCondLst>
                                            <p:cond delay="0"/>
                                          </p:stCondLst>
                                        </p:cTn>
                                        <p:tgtEl>
                                          <p:spTgt spid="22533"/>
                                        </p:tgtEl>
                                        <p:attrNameLst>
                                          <p:attrName>style.visibility</p:attrName>
                                        </p:attrNameLst>
                                      </p:cBhvr>
                                      <p:to>
                                        <p:strVal val="visible"/>
                                      </p:to>
                                    </p:set>
                                  </p:childTnLst>
                                </p:cTn>
                              </p:par>
                            </p:childTnLst>
                          </p:cTn>
                        </p:par>
                        <p:par>
                          <p:cTn id="15" fill="hold" nodeType="afterGroup">
                            <p:stCondLst>
                              <p:cond delay="2001"/>
                            </p:stCondLst>
                            <p:childTnLst>
                              <p:par>
                                <p:cTn id="16" presetID="37" presetClass="entr" presetSubtype="0" fill="hold" grpId="0" nodeType="afterEffect">
                                  <p:stCondLst>
                                    <p:cond delay="0"/>
                                  </p:stCondLst>
                                  <p:childTnLst>
                                    <p:set>
                                      <p:cBhvr>
                                        <p:cTn id="17" dur="1" fill="hold">
                                          <p:stCondLst>
                                            <p:cond delay="0"/>
                                          </p:stCondLst>
                                        </p:cTn>
                                        <p:tgtEl>
                                          <p:spTgt spid="22531"/>
                                        </p:tgtEl>
                                        <p:attrNameLst>
                                          <p:attrName>style.visibility</p:attrName>
                                        </p:attrNameLst>
                                      </p:cBhvr>
                                      <p:to>
                                        <p:strVal val="visible"/>
                                      </p:to>
                                    </p:set>
                                    <p:animEffect transition="in" filter="fade">
                                      <p:cBhvr>
                                        <p:cTn id="18" dur="2000"/>
                                        <p:tgtEl>
                                          <p:spTgt spid="22531"/>
                                        </p:tgtEl>
                                      </p:cBhvr>
                                    </p:animEffect>
                                    <p:anim calcmode="lin" valueType="num">
                                      <p:cBhvr>
                                        <p:cTn id="19" dur="2000" fill="hold"/>
                                        <p:tgtEl>
                                          <p:spTgt spid="22531"/>
                                        </p:tgtEl>
                                        <p:attrNameLst>
                                          <p:attrName>ppt_x</p:attrName>
                                        </p:attrNameLst>
                                      </p:cBhvr>
                                      <p:tavLst>
                                        <p:tav tm="0">
                                          <p:val>
                                            <p:strVal val="#ppt_x"/>
                                          </p:val>
                                        </p:tav>
                                        <p:tav tm="100000">
                                          <p:val>
                                            <p:strVal val="#ppt_x"/>
                                          </p:val>
                                        </p:tav>
                                      </p:tavLst>
                                    </p:anim>
                                    <p:anim calcmode="lin" valueType="num">
                                      <p:cBhvr>
                                        <p:cTn id="20" dur="1800" decel="100000" fill="hold"/>
                                        <p:tgtEl>
                                          <p:spTgt spid="22531"/>
                                        </p:tgtEl>
                                        <p:attrNameLst>
                                          <p:attrName>ppt_y</p:attrName>
                                        </p:attrNameLst>
                                      </p:cBhvr>
                                      <p:tavLst>
                                        <p:tav tm="0">
                                          <p:val>
                                            <p:strVal val="#ppt_y+1"/>
                                          </p:val>
                                        </p:tav>
                                        <p:tav tm="100000">
                                          <p:val>
                                            <p:strVal val="#ppt_y-.03"/>
                                          </p:val>
                                        </p:tav>
                                      </p:tavLst>
                                    </p:anim>
                                    <p:anim calcmode="lin" valueType="num">
                                      <p:cBhvr>
                                        <p:cTn id="21" dur="200" accel="100000" fill="hold">
                                          <p:stCondLst>
                                            <p:cond delay="1800"/>
                                          </p:stCondLst>
                                        </p:cTn>
                                        <p:tgtEl>
                                          <p:spTgt spid="225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22531" grpId="0" animBg="1"/>
      <p:bldP spid="22533" grpId="0"/>
      <p:bldP spid="2254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074" name="Rectangle 2"/>
          <p:cNvSpPr>
            <a:spLocks noChangeArrowheads="1"/>
          </p:cNvSpPr>
          <p:nvPr/>
        </p:nvSpPr>
        <p:spPr bwMode="auto">
          <a:xfrm>
            <a:off x="0" y="0"/>
            <a:ext cx="1828800" cy="1295400"/>
          </a:xfrm>
          <a:prstGeom prst="rect">
            <a:avLst/>
          </a:prstGeom>
          <a:ln w="9525">
            <a:solidFill>
              <a:schemeClr val="tx1"/>
            </a:solidFill>
            <a:miter lim="800000"/>
            <a:headEnd/>
            <a:tailEnd/>
          </a:ln>
          <a:effectLst>
            <a:outerShdw dist="35921" dir="2700000" algn="ctr" rotWithShape="0">
              <a:schemeClr val="tx1"/>
            </a:outerShdw>
          </a:effectLst>
        </p:spPr>
        <p:txBody>
          <a:bodyPr wrap="none" anchor="ctr"/>
          <a:lstStyle/>
          <a:p>
            <a:r>
              <a:rPr lang="en-US" altLang="en-US" sz="6600" i="1">
                <a:solidFill>
                  <a:srgbClr val="FF5050"/>
                </a:solidFill>
                <a:effectLst>
                  <a:outerShdw blurRad="38100" dist="38100" dir="2700000" algn="tl">
                    <a:srgbClr val="000000"/>
                  </a:outerShdw>
                </a:effectLst>
                <a:latin typeface="Arial" charset="0"/>
              </a:rPr>
              <a:t>1</a:t>
            </a:r>
          </a:p>
        </p:txBody>
      </p:sp>
      <p:sp>
        <p:nvSpPr>
          <p:cNvPr id="3075" name="Rectangle 3"/>
          <p:cNvSpPr>
            <a:spLocks noChangeArrowheads="1"/>
          </p:cNvSpPr>
          <p:nvPr/>
        </p:nvSpPr>
        <p:spPr bwMode="auto">
          <a:xfrm>
            <a:off x="1828800" y="0"/>
            <a:ext cx="1828800" cy="12954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6" name="Rectangle 4"/>
          <p:cNvSpPr>
            <a:spLocks noChangeArrowheads="1"/>
          </p:cNvSpPr>
          <p:nvPr/>
        </p:nvSpPr>
        <p:spPr bwMode="auto">
          <a:xfrm>
            <a:off x="3657600" y="0"/>
            <a:ext cx="1828800" cy="12954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7" name="Rectangle 5"/>
          <p:cNvSpPr>
            <a:spLocks noChangeArrowheads="1"/>
          </p:cNvSpPr>
          <p:nvPr/>
        </p:nvSpPr>
        <p:spPr bwMode="auto">
          <a:xfrm>
            <a:off x="5486400" y="0"/>
            <a:ext cx="1828800" cy="12954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8" name="Rectangle 6"/>
          <p:cNvSpPr>
            <a:spLocks noChangeArrowheads="1"/>
          </p:cNvSpPr>
          <p:nvPr/>
        </p:nvSpPr>
        <p:spPr bwMode="auto">
          <a:xfrm>
            <a:off x="7315200" y="0"/>
            <a:ext cx="1828800" cy="12954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0" name="Rectangle 8"/>
          <p:cNvSpPr>
            <a:spLocks noChangeArrowheads="1"/>
          </p:cNvSpPr>
          <p:nvPr/>
        </p:nvSpPr>
        <p:spPr bwMode="auto">
          <a:xfrm>
            <a:off x="1828800" y="1524000"/>
            <a:ext cx="1828800" cy="10668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1" name="Rectangle 9"/>
          <p:cNvSpPr>
            <a:spLocks noChangeArrowheads="1"/>
          </p:cNvSpPr>
          <p:nvPr/>
        </p:nvSpPr>
        <p:spPr bwMode="auto">
          <a:xfrm>
            <a:off x="3657600" y="1524000"/>
            <a:ext cx="1828800" cy="10668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2" name="Rectangle 10"/>
          <p:cNvSpPr>
            <a:spLocks noChangeArrowheads="1"/>
          </p:cNvSpPr>
          <p:nvPr/>
        </p:nvSpPr>
        <p:spPr bwMode="auto">
          <a:xfrm>
            <a:off x="5486400" y="1524000"/>
            <a:ext cx="1828800" cy="10668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3" name="Rectangle 11"/>
          <p:cNvSpPr>
            <a:spLocks noChangeArrowheads="1"/>
          </p:cNvSpPr>
          <p:nvPr/>
        </p:nvSpPr>
        <p:spPr bwMode="auto">
          <a:xfrm>
            <a:off x="7315200" y="1524000"/>
            <a:ext cx="1828800" cy="10668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4" name="Rectangle 12"/>
          <p:cNvSpPr>
            <a:spLocks noChangeArrowheads="1"/>
          </p:cNvSpPr>
          <p:nvPr/>
        </p:nvSpPr>
        <p:spPr bwMode="auto">
          <a:xfrm>
            <a:off x="0" y="2590800"/>
            <a:ext cx="1828800" cy="10668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5" name="Rectangle 13"/>
          <p:cNvSpPr>
            <a:spLocks noChangeArrowheads="1"/>
          </p:cNvSpPr>
          <p:nvPr/>
        </p:nvSpPr>
        <p:spPr bwMode="auto">
          <a:xfrm>
            <a:off x="1828800" y="2590800"/>
            <a:ext cx="1828800" cy="10668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6" name="Rectangle 14"/>
          <p:cNvSpPr>
            <a:spLocks noChangeArrowheads="1"/>
          </p:cNvSpPr>
          <p:nvPr/>
        </p:nvSpPr>
        <p:spPr bwMode="auto">
          <a:xfrm>
            <a:off x="3657600" y="2590800"/>
            <a:ext cx="1828800" cy="10668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7" name="Rectangle 15"/>
          <p:cNvSpPr>
            <a:spLocks noChangeArrowheads="1"/>
          </p:cNvSpPr>
          <p:nvPr/>
        </p:nvSpPr>
        <p:spPr bwMode="auto">
          <a:xfrm>
            <a:off x="5486400" y="2590800"/>
            <a:ext cx="1828800" cy="10668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8" name="Rectangle 16"/>
          <p:cNvSpPr>
            <a:spLocks noChangeArrowheads="1"/>
          </p:cNvSpPr>
          <p:nvPr/>
        </p:nvSpPr>
        <p:spPr bwMode="auto">
          <a:xfrm>
            <a:off x="7315200" y="2590800"/>
            <a:ext cx="1828800" cy="10668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9" name="Rectangle 17"/>
          <p:cNvSpPr>
            <a:spLocks noChangeArrowheads="1"/>
          </p:cNvSpPr>
          <p:nvPr/>
        </p:nvSpPr>
        <p:spPr bwMode="auto">
          <a:xfrm>
            <a:off x="0" y="3657600"/>
            <a:ext cx="1828800" cy="10668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0" name="Rectangle 18"/>
          <p:cNvSpPr>
            <a:spLocks noChangeArrowheads="1"/>
          </p:cNvSpPr>
          <p:nvPr/>
        </p:nvSpPr>
        <p:spPr bwMode="auto">
          <a:xfrm>
            <a:off x="1828800" y="3657600"/>
            <a:ext cx="1828800" cy="10668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1" name="Rectangle 19"/>
          <p:cNvSpPr>
            <a:spLocks noChangeArrowheads="1"/>
          </p:cNvSpPr>
          <p:nvPr/>
        </p:nvSpPr>
        <p:spPr bwMode="auto">
          <a:xfrm>
            <a:off x="3657600" y="3657600"/>
            <a:ext cx="1828800" cy="10668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2" name="Rectangle 20"/>
          <p:cNvSpPr>
            <a:spLocks noChangeArrowheads="1"/>
          </p:cNvSpPr>
          <p:nvPr/>
        </p:nvSpPr>
        <p:spPr bwMode="auto">
          <a:xfrm>
            <a:off x="5486400" y="3657600"/>
            <a:ext cx="1828800" cy="10668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3" name="Rectangle 21"/>
          <p:cNvSpPr>
            <a:spLocks noChangeArrowheads="1"/>
          </p:cNvSpPr>
          <p:nvPr/>
        </p:nvSpPr>
        <p:spPr bwMode="auto">
          <a:xfrm>
            <a:off x="7315200" y="3657600"/>
            <a:ext cx="1828800" cy="10668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4" name="Rectangle 22"/>
          <p:cNvSpPr>
            <a:spLocks noChangeArrowheads="1"/>
          </p:cNvSpPr>
          <p:nvPr/>
        </p:nvSpPr>
        <p:spPr bwMode="auto">
          <a:xfrm>
            <a:off x="0" y="4724400"/>
            <a:ext cx="1828800" cy="10668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5" name="Rectangle 23"/>
          <p:cNvSpPr>
            <a:spLocks noChangeArrowheads="1"/>
          </p:cNvSpPr>
          <p:nvPr/>
        </p:nvSpPr>
        <p:spPr bwMode="auto">
          <a:xfrm>
            <a:off x="1828800" y="4724400"/>
            <a:ext cx="1828800" cy="10668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6" name="Rectangle 24"/>
          <p:cNvSpPr>
            <a:spLocks noChangeArrowheads="1"/>
          </p:cNvSpPr>
          <p:nvPr/>
        </p:nvSpPr>
        <p:spPr bwMode="auto">
          <a:xfrm>
            <a:off x="3657600" y="4724400"/>
            <a:ext cx="1828800" cy="10668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7" name="Rectangle 25"/>
          <p:cNvSpPr>
            <a:spLocks noChangeArrowheads="1"/>
          </p:cNvSpPr>
          <p:nvPr/>
        </p:nvSpPr>
        <p:spPr bwMode="auto">
          <a:xfrm>
            <a:off x="5486400" y="4724400"/>
            <a:ext cx="1828800" cy="10668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8" name="Rectangle 26"/>
          <p:cNvSpPr>
            <a:spLocks noChangeArrowheads="1"/>
          </p:cNvSpPr>
          <p:nvPr/>
        </p:nvSpPr>
        <p:spPr bwMode="auto">
          <a:xfrm>
            <a:off x="7315200" y="4724400"/>
            <a:ext cx="1828800" cy="10668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9" name="Rectangle 27"/>
          <p:cNvSpPr>
            <a:spLocks noChangeArrowheads="1"/>
          </p:cNvSpPr>
          <p:nvPr/>
        </p:nvSpPr>
        <p:spPr bwMode="auto">
          <a:xfrm>
            <a:off x="0" y="5791200"/>
            <a:ext cx="1828800" cy="10668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0" name="Rectangle 28"/>
          <p:cNvSpPr>
            <a:spLocks noChangeArrowheads="1"/>
          </p:cNvSpPr>
          <p:nvPr/>
        </p:nvSpPr>
        <p:spPr bwMode="auto">
          <a:xfrm>
            <a:off x="1828800" y="5791200"/>
            <a:ext cx="1828800" cy="10668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1" name="Rectangle 29"/>
          <p:cNvSpPr>
            <a:spLocks noChangeArrowheads="1"/>
          </p:cNvSpPr>
          <p:nvPr/>
        </p:nvSpPr>
        <p:spPr bwMode="auto">
          <a:xfrm>
            <a:off x="3657600" y="5791200"/>
            <a:ext cx="1828800" cy="10668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2" name="Rectangle 30"/>
          <p:cNvSpPr>
            <a:spLocks noChangeArrowheads="1"/>
          </p:cNvSpPr>
          <p:nvPr/>
        </p:nvSpPr>
        <p:spPr bwMode="auto">
          <a:xfrm>
            <a:off x="5486400" y="5791200"/>
            <a:ext cx="1828800" cy="10668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3" name="Rectangle 31"/>
          <p:cNvSpPr>
            <a:spLocks noChangeArrowheads="1"/>
          </p:cNvSpPr>
          <p:nvPr/>
        </p:nvSpPr>
        <p:spPr bwMode="auto">
          <a:xfrm>
            <a:off x="7315200" y="5791200"/>
            <a:ext cx="1828800" cy="10668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useBgFill="1">
        <p:nvSpPr>
          <p:cNvPr id="3142" name="Rectangle 70"/>
          <p:cNvSpPr>
            <a:spLocks noChangeArrowheads="1"/>
          </p:cNvSpPr>
          <p:nvPr/>
        </p:nvSpPr>
        <p:spPr bwMode="auto">
          <a:xfrm>
            <a:off x="1828800" y="0"/>
            <a:ext cx="1828800" cy="1295400"/>
          </a:xfrm>
          <a:prstGeom prst="rect">
            <a:avLst/>
          </a:prstGeom>
          <a:ln w="9525">
            <a:solidFill>
              <a:schemeClr val="tx1"/>
            </a:solidFill>
            <a:miter lim="800000"/>
            <a:headEnd/>
            <a:tailEnd/>
          </a:ln>
          <a:effectLst>
            <a:outerShdw dist="35921" dir="2700000" algn="ctr" rotWithShape="0">
              <a:schemeClr val="tx1"/>
            </a:outerShdw>
          </a:effectLst>
        </p:spPr>
        <p:txBody>
          <a:bodyPr wrap="none" anchor="ctr"/>
          <a:lstStyle/>
          <a:p>
            <a:r>
              <a:rPr lang="en-US" altLang="en-US" sz="6600" i="1">
                <a:solidFill>
                  <a:schemeClr val="hlink"/>
                </a:solidFill>
                <a:effectLst>
                  <a:outerShdw blurRad="38100" dist="38100" dir="2700000" algn="tl">
                    <a:srgbClr val="000000"/>
                  </a:outerShdw>
                </a:effectLst>
                <a:latin typeface="Arial" charset="0"/>
              </a:rPr>
              <a:t>2</a:t>
            </a:r>
          </a:p>
        </p:txBody>
      </p:sp>
      <p:sp useBgFill="1">
        <p:nvSpPr>
          <p:cNvPr id="3143" name="Rectangle 71"/>
          <p:cNvSpPr>
            <a:spLocks noChangeArrowheads="1"/>
          </p:cNvSpPr>
          <p:nvPr/>
        </p:nvSpPr>
        <p:spPr bwMode="auto">
          <a:xfrm>
            <a:off x="3657600" y="0"/>
            <a:ext cx="1828800" cy="1295400"/>
          </a:xfrm>
          <a:prstGeom prst="rect">
            <a:avLst/>
          </a:prstGeom>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6600" i="1">
                <a:solidFill>
                  <a:srgbClr val="00FFFF"/>
                </a:solidFill>
                <a:effectLst>
                  <a:outerShdw blurRad="38100" dist="38100" dir="2700000" algn="tl">
                    <a:srgbClr val="000000"/>
                  </a:outerShdw>
                </a:effectLst>
                <a:latin typeface="Arial" charset="0"/>
              </a:rPr>
              <a:t>3</a:t>
            </a:r>
            <a:endParaRPr lang="en-US" altLang="en-US" sz="6600" i="1">
              <a:solidFill>
                <a:srgbClr val="00FFFF"/>
              </a:solidFill>
              <a:latin typeface="Arial" charset="0"/>
            </a:endParaRPr>
          </a:p>
        </p:txBody>
      </p:sp>
      <p:sp useBgFill="1">
        <p:nvSpPr>
          <p:cNvPr id="3144" name="Rectangle 72"/>
          <p:cNvSpPr>
            <a:spLocks noChangeArrowheads="1"/>
          </p:cNvSpPr>
          <p:nvPr/>
        </p:nvSpPr>
        <p:spPr bwMode="auto">
          <a:xfrm>
            <a:off x="5486400" y="0"/>
            <a:ext cx="1828800" cy="1295400"/>
          </a:xfrm>
          <a:prstGeom prst="rect">
            <a:avLst/>
          </a:prstGeom>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6600" i="1">
                <a:solidFill>
                  <a:srgbClr val="99FF66"/>
                </a:solidFill>
                <a:effectLst>
                  <a:outerShdw blurRad="38100" dist="38100" dir="2700000" algn="tl">
                    <a:srgbClr val="000000"/>
                  </a:outerShdw>
                </a:effectLst>
                <a:latin typeface="Arial" charset="0"/>
              </a:rPr>
              <a:t>4</a:t>
            </a:r>
            <a:endParaRPr lang="en-US" altLang="en-US" sz="6600" i="1">
              <a:solidFill>
                <a:srgbClr val="99FF66"/>
              </a:solidFill>
              <a:latin typeface="Arial" charset="0"/>
            </a:endParaRPr>
          </a:p>
        </p:txBody>
      </p:sp>
      <p:sp useBgFill="1">
        <p:nvSpPr>
          <p:cNvPr id="3145" name="Rectangle 73"/>
          <p:cNvSpPr>
            <a:spLocks noChangeArrowheads="1"/>
          </p:cNvSpPr>
          <p:nvPr/>
        </p:nvSpPr>
        <p:spPr bwMode="auto">
          <a:xfrm>
            <a:off x="7315200" y="0"/>
            <a:ext cx="1828800" cy="1295400"/>
          </a:xfrm>
          <a:prstGeom prst="rect">
            <a:avLst/>
          </a:prstGeom>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6600" i="1">
                <a:solidFill>
                  <a:srgbClr val="FFCC99"/>
                </a:solidFill>
                <a:effectLst>
                  <a:outerShdw blurRad="38100" dist="38100" dir="2700000" algn="tl">
                    <a:srgbClr val="000000"/>
                  </a:outerShdw>
                </a:effectLst>
                <a:latin typeface="Arial" charset="0"/>
              </a:rPr>
              <a:t>5</a:t>
            </a:r>
            <a:r>
              <a:rPr lang="en-US" altLang="en-US" sz="6600" i="1">
                <a:solidFill>
                  <a:srgbClr val="99FF66"/>
                </a:solidFill>
                <a:effectLst>
                  <a:outerShdw blurRad="38100" dist="38100" dir="2700000" algn="tl">
                    <a:srgbClr val="000000"/>
                  </a:outerShdw>
                </a:effectLst>
              </a:rPr>
              <a:t> </a:t>
            </a:r>
          </a:p>
        </p:txBody>
      </p:sp>
      <p:sp>
        <p:nvSpPr>
          <p:cNvPr id="3146" name="Rectangle 74"/>
          <p:cNvSpPr>
            <a:spLocks noChangeArrowheads="1"/>
          </p:cNvSpPr>
          <p:nvPr/>
        </p:nvSpPr>
        <p:spPr bwMode="auto">
          <a:xfrm>
            <a:off x="0" y="1295400"/>
            <a:ext cx="9144000" cy="228600"/>
          </a:xfrm>
          <a:prstGeom prst="rect">
            <a:avLst/>
          </a:prstGeom>
          <a:solidFill>
            <a:srgbClr val="FFCC99"/>
          </a:solidFill>
          <a:ln w="38100" cmpd="dbl">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useBgFill="1">
        <p:nvSpPr>
          <p:cNvPr id="3147" name="Rectangle 75"/>
          <p:cNvSpPr>
            <a:spLocks noChangeArrowheads="1"/>
          </p:cNvSpPr>
          <p:nvPr/>
        </p:nvSpPr>
        <p:spPr bwMode="auto">
          <a:xfrm>
            <a:off x="0" y="1519238"/>
            <a:ext cx="1828800" cy="1066800"/>
          </a:xfrm>
          <a:prstGeom prst="rect">
            <a:avLst/>
          </a:prstGeom>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4400" b="1" dirty="0">
                <a:solidFill>
                  <a:schemeClr val="bg1"/>
                </a:solidFill>
                <a:effectLst>
                  <a:outerShdw blurRad="38100" dist="38100" dir="2700000" algn="tl">
                    <a:srgbClr val="000000"/>
                  </a:outerShdw>
                </a:effectLst>
                <a:latin typeface="Arial" charset="0"/>
                <a:hlinkClick r:id="rId2" action="ppaction://hlinksldjump"/>
              </a:rPr>
              <a:t>100</a:t>
            </a:r>
            <a:endParaRPr lang="en-US" altLang="en-US" dirty="0">
              <a:effectLst>
                <a:outerShdw blurRad="38100" dist="38100" dir="2700000" algn="tl">
                  <a:srgbClr val="FFFFFF"/>
                </a:outerShdw>
              </a:effectLst>
            </a:endParaRPr>
          </a:p>
        </p:txBody>
      </p:sp>
      <p:sp useBgFill="1">
        <p:nvSpPr>
          <p:cNvPr id="3148" name="Rectangle 76"/>
          <p:cNvSpPr>
            <a:spLocks noChangeArrowheads="1"/>
          </p:cNvSpPr>
          <p:nvPr/>
        </p:nvSpPr>
        <p:spPr bwMode="auto">
          <a:xfrm>
            <a:off x="1828800" y="1519238"/>
            <a:ext cx="1828800" cy="1066800"/>
          </a:xfrm>
          <a:prstGeom prst="rect">
            <a:avLst/>
          </a:prstGeom>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4400" b="1">
                <a:solidFill>
                  <a:schemeClr val="bg1"/>
                </a:solidFill>
                <a:effectLst>
                  <a:outerShdw blurRad="38100" dist="38100" dir="2700000" algn="tl">
                    <a:srgbClr val="000000"/>
                  </a:outerShdw>
                </a:effectLst>
                <a:latin typeface="Arial" charset="0"/>
                <a:hlinkClick r:id="rId3" action="ppaction://hlinksldjump"/>
              </a:rPr>
              <a:t>100</a:t>
            </a:r>
            <a:endParaRPr lang="en-US" altLang="en-US">
              <a:effectLst>
                <a:outerShdw blurRad="38100" dist="38100" dir="2700000" algn="tl">
                  <a:srgbClr val="FFFFFF"/>
                </a:outerShdw>
              </a:effectLst>
            </a:endParaRPr>
          </a:p>
        </p:txBody>
      </p:sp>
      <p:sp useBgFill="1">
        <p:nvSpPr>
          <p:cNvPr id="3149" name="Rectangle 77"/>
          <p:cNvSpPr>
            <a:spLocks noChangeArrowheads="1"/>
          </p:cNvSpPr>
          <p:nvPr/>
        </p:nvSpPr>
        <p:spPr bwMode="auto">
          <a:xfrm>
            <a:off x="3657600" y="1519238"/>
            <a:ext cx="1828800" cy="1066800"/>
          </a:xfrm>
          <a:prstGeom prst="rect">
            <a:avLst/>
          </a:prstGeom>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4400" b="1">
                <a:solidFill>
                  <a:schemeClr val="bg1"/>
                </a:solidFill>
                <a:effectLst>
                  <a:outerShdw blurRad="38100" dist="38100" dir="2700000" algn="tl">
                    <a:srgbClr val="000000"/>
                  </a:outerShdw>
                </a:effectLst>
                <a:latin typeface="Arial" charset="0"/>
                <a:hlinkClick r:id="rId4" action="ppaction://hlinksldjump"/>
              </a:rPr>
              <a:t>100</a:t>
            </a:r>
            <a:endParaRPr lang="en-US" altLang="en-US">
              <a:effectLst>
                <a:outerShdw blurRad="38100" dist="38100" dir="2700000" algn="tl">
                  <a:srgbClr val="FFFFFF"/>
                </a:outerShdw>
              </a:effectLst>
            </a:endParaRPr>
          </a:p>
        </p:txBody>
      </p:sp>
      <p:sp useBgFill="1">
        <p:nvSpPr>
          <p:cNvPr id="3150" name="Rectangle 78"/>
          <p:cNvSpPr>
            <a:spLocks noChangeArrowheads="1"/>
          </p:cNvSpPr>
          <p:nvPr/>
        </p:nvSpPr>
        <p:spPr bwMode="auto">
          <a:xfrm>
            <a:off x="5486400" y="1519238"/>
            <a:ext cx="1828800" cy="1066800"/>
          </a:xfrm>
          <a:prstGeom prst="rect">
            <a:avLst/>
          </a:prstGeom>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4400" b="1">
                <a:solidFill>
                  <a:schemeClr val="bg1"/>
                </a:solidFill>
                <a:effectLst>
                  <a:outerShdw blurRad="38100" dist="38100" dir="2700000" algn="tl">
                    <a:srgbClr val="000000"/>
                  </a:outerShdw>
                </a:effectLst>
                <a:latin typeface="Arial" charset="0"/>
                <a:hlinkClick r:id="rId5" action="ppaction://hlinksldjump"/>
              </a:rPr>
              <a:t>100</a:t>
            </a:r>
            <a:endParaRPr lang="en-US" altLang="en-US">
              <a:effectLst>
                <a:outerShdw blurRad="38100" dist="38100" dir="2700000" algn="tl">
                  <a:srgbClr val="FFFFFF"/>
                </a:outerShdw>
              </a:effectLst>
            </a:endParaRPr>
          </a:p>
        </p:txBody>
      </p:sp>
      <p:sp useBgFill="1">
        <p:nvSpPr>
          <p:cNvPr id="3151" name="Rectangle 79"/>
          <p:cNvSpPr>
            <a:spLocks noChangeArrowheads="1"/>
          </p:cNvSpPr>
          <p:nvPr/>
        </p:nvSpPr>
        <p:spPr bwMode="auto">
          <a:xfrm>
            <a:off x="7315200" y="1519238"/>
            <a:ext cx="1828800" cy="1066800"/>
          </a:xfrm>
          <a:prstGeom prst="rect">
            <a:avLst/>
          </a:prstGeom>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4400" b="1">
                <a:solidFill>
                  <a:schemeClr val="bg1"/>
                </a:solidFill>
                <a:effectLst>
                  <a:outerShdw blurRad="38100" dist="38100" dir="2700000" algn="tl">
                    <a:srgbClr val="000000"/>
                  </a:outerShdw>
                </a:effectLst>
                <a:latin typeface="Arial" charset="0"/>
                <a:hlinkClick r:id="rId6" action="ppaction://hlinksldjump"/>
              </a:rPr>
              <a:t>100</a:t>
            </a:r>
            <a:endParaRPr lang="en-US" altLang="en-US">
              <a:effectLst>
                <a:outerShdw blurRad="38100" dist="38100" dir="2700000" algn="tl">
                  <a:srgbClr val="FFFFFF"/>
                </a:outerShdw>
              </a:effectLst>
            </a:endParaRPr>
          </a:p>
        </p:txBody>
      </p:sp>
      <p:sp useBgFill="1">
        <p:nvSpPr>
          <p:cNvPr id="3152" name="Rectangle 80"/>
          <p:cNvSpPr>
            <a:spLocks noChangeArrowheads="1"/>
          </p:cNvSpPr>
          <p:nvPr/>
        </p:nvSpPr>
        <p:spPr bwMode="auto">
          <a:xfrm>
            <a:off x="0" y="2586038"/>
            <a:ext cx="1828800" cy="1066800"/>
          </a:xfrm>
          <a:prstGeom prst="rect">
            <a:avLst/>
          </a:prstGeom>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4400" b="1">
                <a:solidFill>
                  <a:schemeClr val="bg1"/>
                </a:solidFill>
                <a:effectLst>
                  <a:outerShdw blurRad="38100" dist="38100" dir="2700000" algn="tl">
                    <a:srgbClr val="000000"/>
                  </a:outerShdw>
                </a:effectLst>
                <a:latin typeface="Arial" charset="0"/>
                <a:hlinkClick r:id="rId7" action="ppaction://hlinksldjump"/>
              </a:rPr>
              <a:t>200</a:t>
            </a:r>
            <a:endParaRPr lang="en-US" altLang="en-US">
              <a:effectLst>
                <a:outerShdw blurRad="38100" dist="38100" dir="2700000" algn="tl">
                  <a:srgbClr val="FFFFFF"/>
                </a:outerShdw>
              </a:effectLst>
            </a:endParaRPr>
          </a:p>
        </p:txBody>
      </p:sp>
      <p:sp useBgFill="1">
        <p:nvSpPr>
          <p:cNvPr id="3153" name="Rectangle 81"/>
          <p:cNvSpPr>
            <a:spLocks noChangeArrowheads="1"/>
          </p:cNvSpPr>
          <p:nvPr/>
        </p:nvSpPr>
        <p:spPr bwMode="auto">
          <a:xfrm>
            <a:off x="1828800" y="2586038"/>
            <a:ext cx="1828800" cy="1066800"/>
          </a:xfrm>
          <a:prstGeom prst="rect">
            <a:avLst/>
          </a:prstGeom>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4400" b="1">
                <a:solidFill>
                  <a:schemeClr val="bg1"/>
                </a:solidFill>
                <a:effectLst>
                  <a:outerShdw blurRad="38100" dist="38100" dir="2700000" algn="tl">
                    <a:srgbClr val="000000"/>
                  </a:outerShdw>
                </a:effectLst>
                <a:latin typeface="Arial" charset="0"/>
                <a:hlinkClick r:id="rId8" action="ppaction://hlinksldjump"/>
              </a:rPr>
              <a:t>200</a:t>
            </a:r>
            <a:endParaRPr lang="en-US" altLang="en-US">
              <a:effectLst>
                <a:outerShdw blurRad="38100" dist="38100" dir="2700000" algn="tl">
                  <a:srgbClr val="FFFFFF"/>
                </a:outerShdw>
              </a:effectLst>
            </a:endParaRPr>
          </a:p>
        </p:txBody>
      </p:sp>
      <p:sp useBgFill="1">
        <p:nvSpPr>
          <p:cNvPr id="3154" name="Rectangle 82"/>
          <p:cNvSpPr>
            <a:spLocks noChangeArrowheads="1"/>
          </p:cNvSpPr>
          <p:nvPr/>
        </p:nvSpPr>
        <p:spPr bwMode="auto">
          <a:xfrm>
            <a:off x="3657600" y="2586038"/>
            <a:ext cx="1828800" cy="1066800"/>
          </a:xfrm>
          <a:prstGeom prst="rect">
            <a:avLst/>
          </a:prstGeom>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4400" b="1">
                <a:solidFill>
                  <a:schemeClr val="bg1"/>
                </a:solidFill>
                <a:effectLst>
                  <a:outerShdw blurRad="38100" dist="38100" dir="2700000" algn="tl">
                    <a:srgbClr val="000000"/>
                  </a:outerShdw>
                </a:effectLst>
                <a:latin typeface="Arial" charset="0"/>
                <a:hlinkClick r:id="rId9" action="ppaction://hlinksldjump"/>
              </a:rPr>
              <a:t>200</a:t>
            </a:r>
            <a:endParaRPr lang="en-US" altLang="en-US">
              <a:effectLst>
                <a:outerShdw blurRad="38100" dist="38100" dir="2700000" algn="tl">
                  <a:srgbClr val="FFFFFF"/>
                </a:outerShdw>
              </a:effectLst>
            </a:endParaRPr>
          </a:p>
        </p:txBody>
      </p:sp>
      <p:sp useBgFill="1">
        <p:nvSpPr>
          <p:cNvPr id="3155" name="Rectangle 83"/>
          <p:cNvSpPr>
            <a:spLocks noChangeArrowheads="1"/>
          </p:cNvSpPr>
          <p:nvPr/>
        </p:nvSpPr>
        <p:spPr bwMode="auto">
          <a:xfrm>
            <a:off x="5486400" y="2586038"/>
            <a:ext cx="1828800" cy="1066800"/>
          </a:xfrm>
          <a:prstGeom prst="rect">
            <a:avLst/>
          </a:prstGeom>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4400" b="1">
                <a:solidFill>
                  <a:schemeClr val="bg1"/>
                </a:solidFill>
                <a:effectLst>
                  <a:outerShdw blurRad="38100" dist="38100" dir="2700000" algn="tl">
                    <a:srgbClr val="000000"/>
                  </a:outerShdw>
                </a:effectLst>
                <a:latin typeface="Arial" charset="0"/>
                <a:hlinkClick r:id="rId10" action="ppaction://hlinksldjump"/>
              </a:rPr>
              <a:t>200</a:t>
            </a:r>
            <a:endParaRPr lang="en-US" altLang="en-US">
              <a:effectLst>
                <a:outerShdw blurRad="38100" dist="38100" dir="2700000" algn="tl">
                  <a:srgbClr val="FFFFFF"/>
                </a:outerShdw>
              </a:effectLst>
            </a:endParaRPr>
          </a:p>
        </p:txBody>
      </p:sp>
      <p:sp useBgFill="1">
        <p:nvSpPr>
          <p:cNvPr id="3156" name="Rectangle 84"/>
          <p:cNvSpPr>
            <a:spLocks noChangeArrowheads="1"/>
          </p:cNvSpPr>
          <p:nvPr/>
        </p:nvSpPr>
        <p:spPr bwMode="auto">
          <a:xfrm>
            <a:off x="7315200" y="2586038"/>
            <a:ext cx="1828800" cy="1066800"/>
          </a:xfrm>
          <a:prstGeom prst="rect">
            <a:avLst/>
          </a:prstGeom>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4400" b="1">
                <a:solidFill>
                  <a:schemeClr val="bg1"/>
                </a:solidFill>
                <a:effectLst>
                  <a:outerShdw blurRad="38100" dist="38100" dir="2700000" algn="tl">
                    <a:srgbClr val="000000"/>
                  </a:outerShdw>
                </a:effectLst>
                <a:latin typeface="Arial" charset="0"/>
                <a:hlinkClick r:id="rId11" action="ppaction://hlinksldjump"/>
              </a:rPr>
              <a:t>200</a:t>
            </a:r>
            <a:endParaRPr lang="en-US" altLang="en-US">
              <a:effectLst>
                <a:outerShdw blurRad="38100" dist="38100" dir="2700000" algn="tl">
                  <a:srgbClr val="FFFFFF"/>
                </a:outerShdw>
              </a:effectLst>
            </a:endParaRPr>
          </a:p>
        </p:txBody>
      </p:sp>
      <p:sp useBgFill="1">
        <p:nvSpPr>
          <p:cNvPr id="3157" name="Rectangle 85"/>
          <p:cNvSpPr>
            <a:spLocks noChangeArrowheads="1"/>
          </p:cNvSpPr>
          <p:nvPr/>
        </p:nvSpPr>
        <p:spPr bwMode="auto">
          <a:xfrm>
            <a:off x="0" y="3652838"/>
            <a:ext cx="1828800" cy="1066800"/>
          </a:xfrm>
          <a:prstGeom prst="rect">
            <a:avLst/>
          </a:prstGeom>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4400" b="1">
                <a:solidFill>
                  <a:schemeClr val="bg1"/>
                </a:solidFill>
                <a:effectLst>
                  <a:outerShdw blurRad="38100" dist="38100" dir="2700000" algn="tl">
                    <a:srgbClr val="000000"/>
                  </a:outerShdw>
                </a:effectLst>
                <a:latin typeface="Arial" charset="0"/>
                <a:hlinkClick r:id="rId12" action="ppaction://hlinksldjump"/>
              </a:rPr>
              <a:t>300</a:t>
            </a:r>
            <a:endParaRPr lang="en-US" altLang="en-US">
              <a:effectLst>
                <a:outerShdw blurRad="38100" dist="38100" dir="2700000" algn="tl">
                  <a:srgbClr val="FFFFFF"/>
                </a:outerShdw>
              </a:effectLst>
            </a:endParaRPr>
          </a:p>
        </p:txBody>
      </p:sp>
      <p:sp useBgFill="1">
        <p:nvSpPr>
          <p:cNvPr id="3158" name="Rectangle 86"/>
          <p:cNvSpPr>
            <a:spLocks noChangeArrowheads="1"/>
          </p:cNvSpPr>
          <p:nvPr/>
        </p:nvSpPr>
        <p:spPr bwMode="auto">
          <a:xfrm>
            <a:off x="1828800" y="3652838"/>
            <a:ext cx="1828800" cy="1066800"/>
          </a:xfrm>
          <a:prstGeom prst="rect">
            <a:avLst/>
          </a:prstGeom>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4400" b="1">
                <a:solidFill>
                  <a:schemeClr val="bg1"/>
                </a:solidFill>
                <a:effectLst>
                  <a:outerShdw blurRad="38100" dist="38100" dir="2700000" algn="tl">
                    <a:srgbClr val="000000"/>
                  </a:outerShdw>
                </a:effectLst>
                <a:latin typeface="Arial" charset="0"/>
                <a:hlinkClick r:id="rId13" action="ppaction://hlinksldjump"/>
              </a:rPr>
              <a:t>300</a:t>
            </a:r>
            <a:endParaRPr lang="en-US" altLang="en-US">
              <a:effectLst>
                <a:outerShdw blurRad="38100" dist="38100" dir="2700000" algn="tl">
                  <a:srgbClr val="FFFFFF"/>
                </a:outerShdw>
              </a:effectLst>
            </a:endParaRPr>
          </a:p>
        </p:txBody>
      </p:sp>
      <p:sp useBgFill="1">
        <p:nvSpPr>
          <p:cNvPr id="3159" name="Rectangle 87"/>
          <p:cNvSpPr>
            <a:spLocks noChangeArrowheads="1"/>
          </p:cNvSpPr>
          <p:nvPr/>
        </p:nvSpPr>
        <p:spPr bwMode="auto">
          <a:xfrm>
            <a:off x="3657600" y="3652838"/>
            <a:ext cx="1828800" cy="1066800"/>
          </a:xfrm>
          <a:prstGeom prst="rect">
            <a:avLst/>
          </a:prstGeom>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4400" b="1">
                <a:solidFill>
                  <a:schemeClr val="bg1"/>
                </a:solidFill>
                <a:effectLst>
                  <a:outerShdw blurRad="38100" dist="38100" dir="2700000" algn="tl">
                    <a:srgbClr val="000000"/>
                  </a:outerShdw>
                </a:effectLst>
                <a:latin typeface="Arial" charset="0"/>
                <a:hlinkClick r:id="rId14" action="ppaction://hlinksldjump"/>
              </a:rPr>
              <a:t>300</a:t>
            </a:r>
            <a:endParaRPr lang="en-US" altLang="en-US">
              <a:effectLst>
                <a:outerShdw blurRad="38100" dist="38100" dir="2700000" algn="tl">
                  <a:srgbClr val="FFFFFF"/>
                </a:outerShdw>
              </a:effectLst>
            </a:endParaRPr>
          </a:p>
        </p:txBody>
      </p:sp>
      <p:sp useBgFill="1">
        <p:nvSpPr>
          <p:cNvPr id="3160" name="Rectangle 88"/>
          <p:cNvSpPr>
            <a:spLocks noChangeArrowheads="1"/>
          </p:cNvSpPr>
          <p:nvPr/>
        </p:nvSpPr>
        <p:spPr bwMode="auto">
          <a:xfrm>
            <a:off x="5486400" y="3652838"/>
            <a:ext cx="1828800" cy="1066800"/>
          </a:xfrm>
          <a:prstGeom prst="rect">
            <a:avLst/>
          </a:prstGeom>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4400" b="1">
                <a:solidFill>
                  <a:schemeClr val="bg1"/>
                </a:solidFill>
                <a:effectLst>
                  <a:outerShdw blurRad="38100" dist="38100" dir="2700000" algn="tl">
                    <a:srgbClr val="000000"/>
                  </a:outerShdw>
                </a:effectLst>
                <a:latin typeface="Arial" charset="0"/>
                <a:hlinkClick r:id="rId15" action="ppaction://hlinksldjump"/>
              </a:rPr>
              <a:t>300</a:t>
            </a:r>
            <a:endParaRPr lang="en-US" altLang="en-US">
              <a:effectLst>
                <a:outerShdw blurRad="38100" dist="38100" dir="2700000" algn="tl">
                  <a:srgbClr val="FFFFFF"/>
                </a:outerShdw>
              </a:effectLst>
            </a:endParaRPr>
          </a:p>
        </p:txBody>
      </p:sp>
      <p:sp useBgFill="1">
        <p:nvSpPr>
          <p:cNvPr id="3161" name="Rectangle 89"/>
          <p:cNvSpPr>
            <a:spLocks noChangeArrowheads="1"/>
          </p:cNvSpPr>
          <p:nvPr/>
        </p:nvSpPr>
        <p:spPr bwMode="auto">
          <a:xfrm>
            <a:off x="7315200" y="3652838"/>
            <a:ext cx="1828800" cy="1066800"/>
          </a:xfrm>
          <a:prstGeom prst="rect">
            <a:avLst/>
          </a:prstGeom>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4400" b="1">
                <a:solidFill>
                  <a:schemeClr val="bg1"/>
                </a:solidFill>
                <a:effectLst>
                  <a:outerShdw blurRad="38100" dist="38100" dir="2700000" algn="tl">
                    <a:srgbClr val="000000"/>
                  </a:outerShdw>
                </a:effectLst>
                <a:latin typeface="Arial" charset="0"/>
                <a:hlinkClick r:id="rId16" action="ppaction://hlinksldjump"/>
              </a:rPr>
              <a:t>300</a:t>
            </a:r>
            <a:endParaRPr lang="en-US" altLang="en-US">
              <a:effectLst>
                <a:outerShdw blurRad="38100" dist="38100" dir="2700000" algn="tl">
                  <a:srgbClr val="FFFFFF"/>
                </a:outerShdw>
              </a:effectLst>
            </a:endParaRPr>
          </a:p>
        </p:txBody>
      </p:sp>
      <p:sp useBgFill="1">
        <p:nvSpPr>
          <p:cNvPr id="3162" name="Rectangle 90"/>
          <p:cNvSpPr>
            <a:spLocks noChangeArrowheads="1"/>
          </p:cNvSpPr>
          <p:nvPr/>
        </p:nvSpPr>
        <p:spPr bwMode="auto">
          <a:xfrm>
            <a:off x="0" y="4719638"/>
            <a:ext cx="1828800" cy="1066800"/>
          </a:xfrm>
          <a:prstGeom prst="rect">
            <a:avLst/>
          </a:prstGeom>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4400" b="1">
                <a:solidFill>
                  <a:schemeClr val="bg1"/>
                </a:solidFill>
                <a:effectLst>
                  <a:outerShdw blurRad="38100" dist="38100" dir="2700000" algn="tl">
                    <a:srgbClr val="000000"/>
                  </a:outerShdw>
                </a:effectLst>
                <a:latin typeface="Arial" charset="0"/>
                <a:hlinkClick r:id="rId17" action="ppaction://hlinksldjump"/>
              </a:rPr>
              <a:t>400</a:t>
            </a:r>
            <a:endParaRPr lang="en-US" altLang="en-US">
              <a:effectLst>
                <a:outerShdw blurRad="38100" dist="38100" dir="2700000" algn="tl">
                  <a:srgbClr val="FFFFFF"/>
                </a:outerShdw>
              </a:effectLst>
            </a:endParaRPr>
          </a:p>
        </p:txBody>
      </p:sp>
      <p:sp useBgFill="1">
        <p:nvSpPr>
          <p:cNvPr id="3163" name="Rectangle 91"/>
          <p:cNvSpPr>
            <a:spLocks noChangeArrowheads="1"/>
          </p:cNvSpPr>
          <p:nvPr/>
        </p:nvSpPr>
        <p:spPr bwMode="auto">
          <a:xfrm>
            <a:off x="1828800" y="4719638"/>
            <a:ext cx="1828800" cy="1066800"/>
          </a:xfrm>
          <a:prstGeom prst="rect">
            <a:avLst/>
          </a:prstGeom>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4400" b="1">
                <a:solidFill>
                  <a:schemeClr val="bg1"/>
                </a:solidFill>
                <a:effectLst>
                  <a:outerShdw blurRad="38100" dist="38100" dir="2700000" algn="tl">
                    <a:srgbClr val="000000"/>
                  </a:outerShdw>
                </a:effectLst>
                <a:latin typeface="Arial" charset="0"/>
                <a:hlinkClick r:id="rId18" action="ppaction://hlinksldjump"/>
              </a:rPr>
              <a:t>400</a:t>
            </a:r>
            <a:endParaRPr lang="en-US" altLang="en-US">
              <a:effectLst>
                <a:outerShdw blurRad="38100" dist="38100" dir="2700000" algn="tl">
                  <a:srgbClr val="FFFFFF"/>
                </a:outerShdw>
              </a:effectLst>
            </a:endParaRPr>
          </a:p>
        </p:txBody>
      </p:sp>
      <p:sp useBgFill="1">
        <p:nvSpPr>
          <p:cNvPr id="3164" name="Rectangle 92"/>
          <p:cNvSpPr>
            <a:spLocks noChangeArrowheads="1"/>
          </p:cNvSpPr>
          <p:nvPr/>
        </p:nvSpPr>
        <p:spPr bwMode="auto">
          <a:xfrm>
            <a:off x="3657600" y="4719638"/>
            <a:ext cx="1828800" cy="1066800"/>
          </a:xfrm>
          <a:prstGeom prst="rect">
            <a:avLst/>
          </a:prstGeom>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4400" b="1">
                <a:solidFill>
                  <a:schemeClr val="bg1"/>
                </a:solidFill>
                <a:effectLst>
                  <a:outerShdw blurRad="38100" dist="38100" dir="2700000" algn="tl">
                    <a:srgbClr val="000000"/>
                  </a:outerShdw>
                </a:effectLst>
                <a:latin typeface="Arial" charset="0"/>
                <a:hlinkClick r:id="rId19" action="ppaction://hlinksldjump"/>
              </a:rPr>
              <a:t>400</a:t>
            </a:r>
            <a:endParaRPr lang="en-US" altLang="en-US">
              <a:effectLst>
                <a:outerShdw blurRad="38100" dist="38100" dir="2700000" algn="tl">
                  <a:srgbClr val="FFFFFF"/>
                </a:outerShdw>
              </a:effectLst>
            </a:endParaRPr>
          </a:p>
        </p:txBody>
      </p:sp>
      <p:sp useBgFill="1">
        <p:nvSpPr>
          <p:cNvPr id="3165" name="Rectangle 93"/>
          <p:cNvSpPr>
            <a:spLocks noChangeArrowheads="1"/>
          </p:cNvSpPr>
          <p:nvPr/>
        </p:nvSpPr>
        <p:spPr bwMode="auto">
          <a:xfrm>
            <a:off x="5486400" y="4719638"/>
            <a:ext cx="1828800" cy="1066800"/>
          </a:xfrm>
          <a:prstGeom prst="rect">
            <a:avLst/>
          </a:prstGeom>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4400" b="1">
                <a:solidFill>
                  <a:schemeClr val="bg1"/>
                </a:solidFill>
                <a:effectLst>
                  <a:outerShdw blurRad="38100" dist="38100" dir="2700000" algn="tl">
                    <a:srgbClr val="000000"/>
                  </a:outerShdw>
                </a:effectLst>
                <a:latin typeface="Arial" charset="0"/>
                <a:hlinkClick r:id="rId20" action="ppaction://hlinksldjump"/>
              </a:rPr>
              <a:t>400</a:t>
            </a:r>
            <a:endParaRPr lang="en-US" altLang="en-US">
              <a:effectLst>
                <a:outerShdw blurRad="38100" dist="38100" dir="2700000" algn="tl">
                  <a:srgbClr val="FFFFFF"/>
                </a:outerShdw>
              </a:effectLst>
            </a:endParaRPr>
          </a:p>
        </p:txBody>
      </p:sp>
      <p:sp useBgFill="1">
        <p:nvSpPr>
          <p:cNvPr id="3166" name="Rectangle 94"/>
          <p:cNvSpPr>
            <a:spLocks noChangeArrowheads="1"/>
          </p:cNvSpPr>
          <p:nvPr/>
        </p:nvSpPr>
        <p:spPr bwMode="auto">
          <a:xfrm>
            <a:off x="7315200" y="4719638"/>
            <a:ext cx="1828800" cy="1066800"/>
          </a:xfrm>
          <a:prstGeom prst="rect">
            <a:avLst/>
          </a:prstGeom>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4400" b="1">
                <a:solidFill>
                  <a:schemeClr val="bg1"/>
                </a:solidFill>
                <a:effectLst>
                  <a:outerShdw blurRad="38100" dist="38100" dir="2700000" algn="tl">
                    <a:srgbClr val="000000"/>
                  </a:outerShdw>
                </a:effectLst>
                <a:latin typeface="Arial" charset="0"/>
                <a:hlinkClick r:id="rId21" action="ppaction://hlinksldjump"/>
              </a:rPr>
              <a:t>400</a:t>
            </a:r>
            <a:endParaRPr lang="en-US" altLang="en-US">
              <a:effectLst>
                <a:outerShdw blurRad="38100" dist="38100" dir="2700000" algn="tl">
                  <a:srgbClr val="FFFFFF"/>
                </a:outerShdw>
              </a:effectLst>
            </a:endParaRPr>
          </a:p>
        </p:txBody>
      </p:sp>
      <p:sp useBgFill="1">
        <p:nvSpPr>
          <p:cNvPr id="3167" name="Rectangle 95"/>
          <p:cNvSpPr>
            <a:spLocks noChangeArrowheads="1"/>
          </p:cNvSpPr>
          <p:nvPr/>
        </p:nvSpPr>
        <p:spPr bwMode="auto">
          <a:xfrm>
            <a:off x="0" y="5786438"/>
            <a:ext cx="1828800" cy="1066800"/>
          </a:xfrm>
          <a:prstGeom prst="rect">
            <a:avLst/>
          </a:prstGeom>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4400" b="1">
                <a:solidFill>
                  <a:schemeClr val="bg1"/>
                </a:solidFill>
                <a:effectLst>
                  <a:outerShdw blurRad="38100" dist="38100" dir="2700000" algn="tl">
                    <a:srgbClr val="000000"/>
                  </a:outerShdw>
                </a:effectLst>
                <a:latin typeface="Arial" charset="0"/>
                <a:hlinkClick r:id="rId22" action="ppaction://hlinksldjump"/>
              </a:rPr>
              <a:t>500</a:t>
            </a:r>
            <a:endParaRPr lang="en-US" altLang="en-US">
              <a:effectLst>
                <a:outerShdw blurRad="38100" dist="38100" dir="2700000" algn="tl">
                  <a:srgbClr val="FFFFFF"/>
                </a:outerShdw>
              </a:effectLst>
            </a:endParaRPr>
          </a:p>
        </p:txBody>
      </p:sp>
      <p:sp useBgFill="1">
        <p:nvSpPr>
          <p:cNvPr id="3168" name="Rectangle 96"/>
          <p:cNvSpPr>
            <a:spLocks noChangeArrowheads="1"/>
          </p:cNvSpPr>
          <p:nvPr/>
        </p:nvSpPr>
        <p:spPr bwMode="auto">
          <a:xfrm>
            <a:off x="1828800" y="5786438"/>
            <a:ext cx="1828800" cy="1066800"/>
          </a:xfrm>
          <a:prstGeom prst="rect">
            <a:avLst/>
          </a:prstGeom>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4400" b="1">
                <a:solidFill>
                  <a:schemeClr val="bg1"/>
                </a:solidFill>
                <a:effectLst>
                  <a:outerShdw blurRad="38100" dist="38100" dir="2700000" algn="tl">
                    <a:srgbClr val="000000"/>
                  </a:outerShdw>
                </a:effectLst>
                <a:latin typeface="Arial" charset="0"/>
                <a:hlinkClick r:id="rId23" action="ppaction://hlinksldjump"/>
              </a:rPr>
              <a:t>500</a:t>
            </a:r>
            <a:endParaRPr lang="en-US" altLang="en-US">
              <a:effectLst>
                <a:outerShdw blurRad="38100" dist="38100" dir="2700000" algn="tl">
                  <a:srgbClr val="FFFFFF"/>
                </a:outerShdw>
              </a:effectLst>
            </a:endParaRPr>
          </a:p>
        </p:txBody>
      </p:sp>
      <p:sp useBgFill="1">
        <p:nvSpPr>
          <p:cNvPr id="3169" name="Rectangle 97"/>
          <p:cNvSpPr>
            <a:spLocks noChangeArrowheads="1"/>
          </p:cNvSpPr>
          <p:nvPr/>
        </p:nvSpPr>
        <p:spPr bwMode="auto">
          <a:xfrm>
            <a:off x="3657600" y="5786438"/>
            <a:ext cx="1828800" cy="1066800"/>
          </a:xfrm>
          <a:prstGeom prst="rect">
            <a:avLst/>
          </a:prstGeom>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4400" b="1">
                <a:solidFill>
                  <a:schemeClr val="bg1"/>
                </a:solidFill>
                <a:effectLst>
                  <a:outerShdw blurRad="38100" dist="38100" dir="2700000" algn="tl">
                    <a:srgbClr val="000000"/>
                  </a:outerShdw>
                </a:effectLst>
                <a:latin typeface="Arial" charset="0"/>
                <a:hlinkClick r:id="rId24" action="ppaction://hlinksldjump"/>
              </a:rPr>
              <a:t>500</a:t>
            </a:r>
            <a:endParaRPr lang="en-US" altLang="en-US">
              <a:effectLst>
                <a:outerShdw blurRad="38100" dist="38100" dir="2700000" algn="tl">
                  <a:srgbClr val="FFFFFF"/>
                </a:outerShdw>
              </a:effectLst>
            </a:endParaRPr>
          </a:p>
        </p:txBody>
      </p:sp>
      <p:sp useBgFill="1">
        <p:nvSpPr>
          <p:cNvPr id="3170" name="Rectangle 98"/>
          <p:cNvSpPr>
            <a:spLocks noChangeArrowheads="1"/>
          </p:cNvSpPr>
          <p:nvPr/>
        </p:nvSpPr>
        <p:spPr bwMode="auto">
          <a:xfrm>
            <a:off x="5486400" y="5786438"/>
            <a:ext cx="1828800" cy="1066800"/>
          </a:xfrm>
          <a:prstGeom prst="rect">
            <a:avLst/>
          </a:prstGeom>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4400" b="1">
                <a:solidFill>
                  <a:schemeClr val="bg1"/>
                </a:solidFill>
                <a:effectLst>
                  <a:outerShdw blurRad="38100" dist="38100" dir="2700000" algn="tl">
                    <a:srgbClr val="000000"/>
                  </a:outerShdw>
                </a:effectLst>
                <a:latin typeface="Arial" charset="0"/>
                <a:hlinkClick r:id="rId25" action="ppaction://hlinksldjump"/>
              </a:rPr>
              <a:t>500</a:t>
            </a:r>
            <a:endParaRPr lang="en-US" altLang="en-US">
              <a:effectLst>
                <a:outerShdw blurRad="38100" dist="38100" dir="2700000" algn="tl">
                  <a:srgbClr val="FFFFFF"/>
                </a:outerShdw>
              </a:effectLst>
            </a:endParaRPr>
          </a:p>
        </p:txBody>
      </p:sp>
      <p:sp useBgFill="1">
        <p:nvSpPr>
          <p:cNvPr id="3171" name="Rectangle 99">
            <a:hlinkClick r:id="rId26" action="ppaction://hlinksldjump">
              <a:snd r:embed="rId27" name="WHOOSH.WAV"/>
            </a:hlinkClick>
          </p:cNvPr>
          <p:cNvSpPr>
            <a:spLocks noChangeArrowheads="1"/>
          </p:cNvSpPr>
          <p:nvPr/>
        </p:nvSpPr>
        <p:spPr bwMode="auto">
          <a:xfrm>
            <a:off x="7315200" y="5786438"/>
            <a:ext cx="1828800" cy="1066800"/>
          </a:xfrm>
          <a:prstGeom prst="rect">
            <a:avLst/>
          </a:prstGeom>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4400" b="1">
                <a:solidFill>
                  <a:schemeClr val="bg1"/>
                </a:solidFill>
                <a:effectLst>
                  <a:outerShdw blurRad="38100" dist="38100" dir="2700000" algn="tl">
                    <a:srgbClr val="000000"/>
                  </a:outerShdw>
                </a:effectLst>
                <a:latin typeface="Arial" charset="0"/>
                <a:hlinkClick r:id="rId26" action="ppaction://hlinksldjump"/>
              </a:rPr>
              <a:t>500</a:t>
            </a:r>
            <a:endParaRPr lang="en-US" altLang="en-US">
              <a:effectLst>
                <a:outerShdw blurRad="38100" dist="38100" dir="2700000" algn="tl">
                  <a:srgbClr val="FFFFFF"/>
                </a:outerShdw>
              </a:effectLst>
            </a:endParaRPr>
          </a:p>
        </p:txBody>
      </p:sp>
    </p:spTree>
  </p:cSld>
  <p:clrMapOvr>
    <a:masterClrMapping/>
  </p:clrMapOvr>
  <p:transition>
    <p:sndAc>
      <p:end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057400" y="1371600"/>
            <a:ext cx="5029200" cy="533400"/>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r>
              <a:rPr lang="en-US" altLang="en-US" sz="2000" i="1" dirty="0">
                <a:solidFill>
                  <a:srgbClr val="FFCC99"/>
                </a:solidFill>
                <a:effectLst>
                  <a:outerShdw blurRad="38100" dist="38100" dir="2700000" algn="tl">
                    <a:srgbClr val="000000"/>
                  </a:outerShdw>
                </a:effectLst>
              </a:rPr>
              <a:t>4 for 300</a:t>
            </a:r>
          </a:p>
        </p:txBody>
      </p:sp>
      <p:sp>
        <p:nvSpPr>
          <p:cNvPr id="23556" name="Text Box 4"/>
          <p:cNvSpPr txBox="1">
            <a:spLocks noChangeArrowheads="1"/>
          </p:cNvSpPr>
          <p:nvPr/>
        </p:nvSpPr>
        <p:spPr bwMode="auto">
          <a:xfrm>
            <a:off x="2642235" y="4432647"/>
            <a:ext cx="371475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altLang="en-US" sz="3200" i="1" dirty="0">
                <a:solidFill>
                  <a:srgbClr val="FFCC99"/>
                </a:solidFill>
                <a:effectLst>
                  <a:outerShdw blurRad="38100" dist="38100" dir="2700000" algn="tl">
                    <a:srgbClr val="000000"/>
                  </a:outerShdw>
                </a:effectLst>
                <a:latin typeface="Arial" charset="0"/>
              </a:rPr>
              <a:t>What is </a:t>
            </a:r>
            <a:r>
              <a:rPr lang="en-US" altLang="en-US" sz="3200" i="1" dirty="0" smtClean="0">
                <a:solidFill>
                  <a:srgbClr val="99FF66"/>
                </a:solidFill>
                <a:effectLst>
                  <a:outerShdw blurRad="38100" dist="38100" dir="2700000" algn="tl">
                    <a:srgbClr val="000000"/>
                  </a:outerShdw>
                </a:effectLst>
                <a:latin typeface="Arial" charset="0"/>
              </a:rPr>
              <a:t>ethical</a:t>
            </a:r>
            <a:r>
              <a:rPr lang="en-US" altLang="en-US" sz="3200" i="1" dirty="0" smtClean="0">
                <a:solidFill>
                  <a:srgbClr val="FFCC99"/>
                </a:solidFill>
                <a:effectLst>
                  <a:outerShdw blurRad="38100" dist="38100" dir="2700000" algn="tl">
                    <a:srgbClr val="000000"/>
                  </a:outerShdw>
                </a:effectLst>
                <a:latin typeface="Arial" charset="0"/>
              </a:rPr>
              <a:t>?</a:t>
            </a:r>
            <a:endParaRPr lang="en-US" altLang="en-US" sz="3200" i="1" dirty="0">
              <a:solidFill>
                <a:srgbClr val="FFCC99"/>
              </a:solidFill>
              <a:effectLst>
                <a:outerShdw blurRad="38100" dist="38100" dir="2700000" algn="tl">
                  <a:srgbClr val="000000"/>
                </a:outerShdw>
              </a:effectLst>
              <a:latin typeface="Arial" charset="0"/>
            </a:endParaRPr>
          </a:p>
        </p:txBody>
      </p:sp>
      <p:sp>
        <p:nvSpPr>
          <p:cNvPr id="23561" name="Text Box 9"/>
          <p:cNvSpPr txBox="1">
            <a:spLocks noChangeArrowheads="1"/>
          </p:cNvSpPr>
          <p:nvPr/>
        </p:nvSpPr>
        <p:spPr bwMode="auto">
          <a:xfrm>
            <a:off x="400050" y="2164140"/>
            <a:ext cx="8229600"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p>
            <a:pPr>
              <a:spcBef>
                <a:spcPct val="50000"/>
              </a:spcBef>
            </a:pPr>
            <a:r>
              <a:rPr lang="en-US" altLang="en-US" sz="3200" i="1" dirty="0" smtClean="0">
                <a:solidFill>
                  <a:schemeClr val="hlink"/>
                </a:solidFill>
                <a:effectLst>
                  <a:outerShdw blurRad="38100" dist="38100" dir="2700000" algn="tl">
                    <a:srgbClr val="000000"/>
                  </a:outerShdw>
                </a:effectLst>
                <a:latin typeface="Arial" charset="0"/>
              </a:rPr>
              <a:t>That the </a:t>
            </a:r>
            <a:r>
              <a:rPr lang="en-US" altLang="en-US" sz="3200" i="1" dirty="0">
                <a:solidFill>
                  <a:schemeClr val="hlink"/>
                </a:solidFill>
                <a:effectLst>
                  <a:outerShdw blurRad="38100" dist="38100" dir="2700000" algn="tl">
                    <a:srgbClr val="000000"/>
                  </a:outerShdw>
                </a:effectLst>
                <a:latin typeface="Arial" charset="0"/>
              </a:rPr>
              <a:t>rights and well-being of </a:t>
            </a:r>
            <a:r>
              <a:rPr lang="en-US" altLang="en-US" sz="3200" i="1" dirty="0" smtClean="0">
                <a:solidFill>
                  <a:schemeClr val="hlink"/>
                </a:solidFill>
                <a:effectLst>
                  <a:outerShdw blurRad="38100" dist="38100" dir="2700000" algn="tl">
                    <a:srgbClr val="000000"/>
                  </a:outerShdw>
                </a:effectLst>
                <a:latin typeface="Arial" charset="0"/>
              </a:rPr>
              <a:t>participants in an experiment must </a:t>
            </a:r>
            <a:r>
              <a:rPr lang="en-US" altLang="en-US" sz="3200" i="1" dirty="0">
                <a:solidFill>
                  <a:schemeClr val="hlink"/>
                </a:solidFill>
                <a:effectLst>
                  <a:outerShdw blurRad="38100" dist="38100" dir="2700000" algn="tl">
                    <a:srgbClr val="000000"/>
                  </a:outerShdw>
                </a:effectLst>
                <a:latin typeface="Arial" charset="0"/>
              </a:rPr>
              <a:t>be weighed against the study’s value to </a:t>
            </a:r>
            <a:r>
              <a:rPr lang="en-US" altLang="en-US" sz="3200" i="1" dirty="0" smtClean="0">
                <a:solidFill>
                  <a:schemeClr val="hlink"/>
                </a:solidFill>
                <a:effectLst>
                  <a:outerShdw blurRad="38100" dist="38100" dir="2700000" algn="tl">
                    <a:srgbClr val="000000"/>
                  </a:outerShdw>
                </a:effectLst>
                <a:latin typeface="Arial" charset="0"/>
              </a:rPr>
              <a:t>science is a common </a:t>
            </a:r>
            <a:r>
              <a:rPr lang="en-US" altLang="en-US" sz="3200" i="1" dirty="0">
                <a:solidFill>
                  <a:schemeClr val="hlink"/>
                </a:solidFill>
                <a:effectLst>
                  <a:outerShdw blurRad="38100" dist="38100" dir="2700000" algn="tl">
                    <a:srgbClr val="000000"/>
                  </a:outerShdw>
                </a:effectLst>
                <a:latin typeface="Arial" charset="0"/>
              </a:rPr>
              <a:t>_______ guideline.</a:t>
            </a:r>
          </a:p>
        </p:txBody>
      </p:sp>
      <p:sp>
        <p:nvSpPr>
          <p:cNvPr id="23555" name="AutoShape 3">
            <a:hlinkClick r:id="rId3" action="ppaction://hlinksldjump" highlightClick="1"/>
          </p:cNvPr>
          <p:cNvSpPr>
            <a:spLocks noChangeArrowheads="1"/>
          </p:cNvSpPr>
          <p:nvPr/>
        </p:nvSpPr>
        <p:spPr bwMode="auto">
          <a:xfrm>
            <a:off x="8380413" y="6243638"/>
            <a:ext cx="762000" cy="609600"/>
          </a:xfrm>
          <a:prstGeom prst="actionButtonReturn">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fade">
                                      <p:cBhvr>
                                        <p:cTn id="7" dur="2000"/>
                                        <p:tgtEl>
                                          <p:spTgt spid="23554"/>
                                        </p:tgtEl>
                                      </p:cBhvr>
                                    </p:animEffect>
                                  </p:childTnLst>
                                </p:cTn>
                              </p:par>
                            </p:childTnLst>
                          </p:cTn>
                        </p:par>
                        <p:par>
                          <p:cTn id="8" fill="hold" nodeType="afterGroup">
                            <p:stCondLst>
                              <p:cond delay="2000"/>
                            </p:stCondLst>
                            <p:childTnLst>
                              <p:par>
                                <p:cTn id="9" presetID="1" presetClass="entr" presetSubtype="0" fill="hold" grpId="0" nodeType="afterEffect">
                                  <p:stCondLst>
                                    <p:cond delay="0"/>
                                  </p:stCondLst>
                                  <p:iterate type="wd">
                                    <p:tmAbs val="400"/>
                                  </p:iterate>
                                  <p:childTnLst>
                                    <p:set>
                                      <p:cBhvr>
                                        <p:cTn id="10" dur="1" fill="hold">
                                          <p:stCondLst>
                                            <p:cond delay="0"/>
                                          </p:stCondLst>
                                        </p:cTn>
                                        <p:tgtEl>
                                          <p:spTgt spid="23561"/>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2" name="click.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iterate type="wd">
                                    <p:tmAbs val="400"/>
                                  </p:iterate>
                                  <p:childTnLst>
                                    <p:set>
                                      <p:cBhvr>
                                        <p:cTn id="14" dur="1" fill="hold">
                                          <p:stCondLst>
                                            <p:cond delay="0"/>
                                          </p:stCondLst>
                                        </p:cTn>
                                        <p:tgtEl>
                                          <p:spTgt spid="23556"/>
                                        </p:tgtEl>
                                        <p:attrNameLst>
                                          <p:attrName>style.visibility</p:attrName>
                                        </p:attrNameLst>
                                      </p:cBhvr>
                                      <p:to>
                                        <p:strVal val="visible"/>
                                      </p:to>
                                    </p:set>
                                  </p:childTnLst>
                                </p:cTn>
                              </p:par>
                            </p:childTnLst>
                          </p:cTn>
                        </p:par>
                        <p:par>
                          <p:cTn id="15" fill="hold" nodeType="afterGroup">
                            <p:stCondLst>
                              <p:cond delay="1201"/>
                            </p:stCondLst>
                            <p:childTnLst>
                              <p:par>
                                <p:cTn id="16" presetID="37" presetClass="entr" presetSubtype="0" fill="hold" grpId="0" nodeType="afterEffect">
                                  <p:stCondLst>
                                    <p:cond delay="0"/>
                                  </p:stCondLst>
                                  <p:childTnLst>
                                    <p:set>
                                      <p:cBhvr>
                                        <p:cTn id="17" dur="1" fill="hold">
                                          <p:stCondLst>
                                            <p:cond delay="0"/>
                                          </p:stCondLst>
                                        </p:cTn>
                                        <p:tgtEl>
                                          <p:spTgt spid="23555"/>
                                        </p:tgtEl>
                                        <p:attrNameLst>
                                          <p:attrName>style.visibility</p:attrName>
                                        </p:attrNameLst>
                                      </p:cBhvr>
                                      <p:to>
                                        <p:strVal val="visible"/>
                                      </p:to>
                                    </p:set>
                                    <p:animEffect transition="in" filter="fade">
                                      <p:cBhvr>
                                        <p:cTn id="18" dur="2000"/>
                                        <p:tgtEl>
                                          <p:spTgt spid="23555"/>
                                        </p:tgtEl>
                                      </p:cBhvr>
                                    </p:animEffect>
                                    <p:anim calcmode="lin" valueType="num">
                                      <p:cBhvr>
                                        <p:cTn id="19" dur="2000" fill="hold"/>
                                        <p:tgtEl>
                                          <p:spTgt spid="23555"/>
                                        </p:tgtEl>
                                        <p:attrNameLst>
                                          <p:attrName>ppt_x</p:attrName>
                                        </p:attrNameLst>
                                      </p:cBhvr>
                                      <p:tavLst>
                                        <p:tav tm="0">
                                          <p:val>
                                            <p:strVal val="#ppt_x"/>
                                          </p:val>
                                        </p:tav>
                                        <p:tav tm="100000">
                                          <p:val>
                                            <p:strVal val="#ppt_x"/>
                                          </p:val>
                                        </p:tav>
                                      </p:tavLst>
                                    </p:anim>
                                    <p:anim calcmode="lin" valueType="num">
                                      <p:cBhvr>
                                        <p:cTn id="20" dur="1800" decel="100000" fill="hold"/>
                                        <p:tgtEl>
                                          <p:spTgt spid="23555"/>
                                        </p:tgtEl>
                                        <p:attrNameLst>
                                          <p:attrName>ppt_y</p:attrName>
                                        </p:attrNameLst>
                                      </p:cBhvr>
                                      <p:tavLst>
                                        <p:tav tm="0">
                                          <p:val>
                                            <p:strVal val="#ppt_y+1"/>
                                          </p:val>
                                        </p:tav>
                                        <p:tav tm="100000">
                                          <p:val>
                                            <p:strVal val="#ppt_y-.03"/>
                                          </p:val>
                                        </p:tav>
                                      </p:tavLst>
                                    </p:anim>
                                    <p:anim calcmode="lin" valueType="num">
                                      <p:cBhvr>
                                        <p:cTn id="21" dur="200" accel="100000" fill="hold">
                                          <p:stCondLst>
                                            <p:cond delay="1800"/>
                                          </p:stCondLst>
                                        </p:cTn>
                                        <p:tgtEl>
                                          <p:spTgt spid="2355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P spid="23556" grpId="0" autoUpdateAnimBg="0"/>
      <p:bldP spid="23561" grpId="0"/>
      <p:bldP spid="2355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390900" y="2133600"/>
            <a:ext cx="2362200" cy="304800"/>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r>
              <a:rPr lang="en-US" altLang="en-US" sz="2000" i="1" dirty="0">
                <a:solidFill>
                  <a:srgbClr val="FFCC99"/>
                </a:solidFill>
                <a:effectLst>
                  <a:outerShdw blurRad="38100" dist="38100" dir="2700000" algn="tl">
                    <a:srgbClr val="000000"/>
                  </a:outerShdw>
                </a:effectLst>
              </a:rPr>
              <a:t>4 for 400</a:t>
            </a:r>
          </a:p>
        </p:txBody>
      </p:sp>
      <p:sp>
        <p:nvSpPr>
          <p:cNvPr id="24579" name="AutoShape 3">
            <a:hlinkClick r:id="rId2" action="ppaction://hlinksldjump" highlightClick="1"/>
          </p:cNvPr>
          <p:cNvSpPr>
            <a:spLocks noChangeArrowheads="1"/>
          </p:cNvSpPr>
          <p:nvPr/>
        </p:nvSpPr>
        <p:spPr bwMode="auto">
          <a:xfrm>
            <a:off x="8380413" y="6243638"/>
            <a:ext cx="762000" cy="609600"/>
          </a:xfrm>
          <a:prstGeom prst="actionButtonReturn">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80" name="Text Box 4"/>
          <p:cNvSpPr txBox="1">
            <a:spLocks noChangeArrowheads="1"/>
          </p:cNvSpPr>
          <p:nvPr/>
        </p:nvSpPr>
        <p:spPr bwMode="auto">
          <a:xfrm>
            <a:off x="1828800" y="4102387"/>
            <a:ext cx="5486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p>
            <a:pPr>
              <a:spcBef>
                <a:spcPct val="50000"/>
              </a:spcBef>
            </a:pPr>
            <a:r>
              <a:rPr lang="en-US" altLang="en-US" sz="3200" i="1" dirty="0">
                <a:solidFill>
                  <a:srgbClr val="FFCC99"/>
                </a:solidFill>
                <a:effectLst>
                  <a:outerShdw blurRad="38100" dist="38100" dir="2700000" algn="tl">
                    <a:srgbClr val="000000"/>
                  </a:outerShdw>
                </a:effectLst>
                <a:latin typeface="Arial" charset="0"/>
              </a:rPr>
              <a:t>What is </a:t>
            </a:r>
            <a:r>
              <a:rPr lang="en-US" altLang="en-US" sz="3200" i="1" dirty="0">
                <a:solidFill>
                  <a:srgbClr val="99FF66"/>
                </a:solidFill>
                <a:effectLst>
                  <a:outerShdw blurRad="38100" dist="38100" dir="2700000" algn="tl">
                    <a:srgbClr val="000000"/>
                  </a:outerShdw>
                </a:effectLst>
                <a:latin typeface="Arial" charset="0"/>
              </a:rPr>
              <a:t>Critical thinking </a:t>
            </a:r>
            <a:r>
              <a:rPr lang="en-US" altLang="en-US" sz="3200" i="1" dirty="0">
                <a:solidFill>
                  <a:srgbClr val="FFCC99"/>
                </a:solidFill>
                <a:effectLst>
                  <a:outerShdw blurRad="38100" dist="38100" dir="2700000" algn="tl">
                    <a:srgbClr val="000000"/>
                  </a:outerShdw>
                </a:effectLst>
                <a:latin typeface="Arial" charset="0"/>
              </a:rPr>
              <a:t>?</a:t>
            </a:r>
            <a:r>
              <a:rPr lang="en-US" altLang="en-US" sz="3200" dirty="0" smtClean="0">
                <a:solidFill>
                  <a:srgbClr val="FFCC99"/>
                </a:solidFill>
                <a:latin typeface="Arial" charset="0"/>
              </a:rPr>
              <a:t> </a:t>
            </a:r>
            <a:endParaRPr lang="en-US" altLang="en-US" sz="3200" dirty="0">
              <a:solidFill>
                <a:srgbClr val="FFCC99"/>
              </a:solidFill>
              <a:latin typeface="Arial" charset="0"/>
            </a:endParaRPr>
          </a:p>
        </p:txBody>
      </p:sp>
      <p:sp>
        <p:nvSpPr>
          <p:cNvPr id="24606" name="Text Box 30"/>
          <p:cNvSpPr txBox="1">
            <a:spLocks noChangeArrowheads="1"/>
          </p:cNvSpPr>
          <p:nvPr/>
        </p:nvSpPr>
        <p:spPr bwMode="auto">
          <a:xfrm>
            <a:off x="876300" y="2890391"/>
            <a:ext cx="73914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p>
            <a:pPr>
              <a:spcBef>
                <a:spcPct val="50000"/>
              </a:spcBef>
            </a:pPr>
            <a:r>
              <a:rPr lang="en-US" altLang="en-US" sz="3200" i="1" dirty="0" smtClean="0">
                <a:solidFill>
                  <a:schemeClr val="hlink"/>
                </a:solidFill>
                <a:effectLst>
                  <a:outerShdw blurRad="38100" dist="38100" dir="2700000" algn="tl">
                    <a:srgbClr val="000000"/>
                  </a:outerShdw>
                </a:effectLst>
                <a:latin typeface="Arial" charset="0"/>
              </a:rPr>
              <a:t>_______ ______is </a:t>
            </a:r>
            <a:r>
              <a:rPr lang="en-US" altLang="en-US" sz="3200" i="1" dirty="0">
                <a:solidFill>
                  <a:schemeClr val="hlink"/>
                </a:solidFill>
                <a:effectLst>
                  <a:outerShdw blurRad="38100" dist="38100" dir="2700000" algn="tl">
                    <a:srgbClr val="000000"/>
                  </a:outerShdw>
                </a:effectLst>
                <a:latin typeface="Arial" charset="0"/>
              </a:rPr>
              <a:t>the ability to make reasoned judgments about claims.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fade">
                                      <p:cBhvr>
                                        <p:cTn id="7" dur="2000"/>
                                        <p:tgtEl>
                                          <p:spTgt spid="24578"/>
                                        </p:tgtEl>
                                      </p:cBhvr>
                                    </p:animEffect>
                                  </p:childTnLst>
                                </p:cTn>
                              </p:par>
                            </p:childTnLst>
                          </p:cTn>
                        </p:par>
                        <p:par>
                          <p:cTn id="8" fill="hold" nodeType="afterGroup">
                            <p:stCondLst>
                              <p:cond delay="2000"/>
                            </p:stCondLst>
                            <p:childTnLst>
                              <p:par>
                                <p:cTn id="9" presetID="1" presetClass="entr" presetSubtype="0" fill="hold" grpId="0" nodeType="afterEffect">
                                  <p:stCondLst>
                                    <p:cond delay="0"/>
                                  </p:stCondLst>
                                  <p:iterate type="wd">
                                    <p:tmAbs val="400"/>
                                  </p:iterate>
                                  <p:childTnLst>
                                    <p:set>
                                      <p:cBhvr>
                                        <p:cTn id="10" dur="1" fill="hold">
                                          <p:stCondLst>
                                            <p:cond delay="0"/>
                                          </p:stCondLst>
                                        </p:cTn>
                                        <p:tgtEl>
                                          <p:spTgt spid="2460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iterate type="wd">
                                    <p:tmAbs val="400"/>
                                  </p:iterate>
                                  <p:childTnLst>
                                    <p:set>
                                      <p:cBhvr>
                                        <p:cTn id="14" dur="1" fill="hold">
                                          <p:stCondLst>
                                            <p:cond delay="0"/>
                                          </p:stCondLst>
                                        </p:cTn>
                                        <p:tgtEl>
                                          <p:spTgt spid="24580"/>
                                        </p:tgtEl>
                                        <p:attrNameLst>
                                          <p:attrName>style.visibility</p:attrName>
                                        </p:attrNameLst>
                                      </p:cBhvr>
                                      <p:to>
                                        <p:strVal val="visible"/>
                                      </p:to>
                                    </p:set>
                                  </p:childTnLst>
                                </p:cTn>
                              </p:par>
                            </p:childTnLst>
                          </p:cTn>
                        </p:par>
                        <p:par>
                          <p:cTn id="15" fill="hold" nodeType="afterGroup">
                            <p:stCondLst>
                              <p:cond delay="1601"/>
                            </p:stCondLst>
                            <p:childTnLst>
                              <p:par>
                                <p:cTn id="16" presetID="37" presetClass="entr" presetSubtype="0" fill="hold" grpId="0" nodeType="afterEffect">
                                  <p:stCondLst>
                                    <p:cond delay="0"/>
                                  </p:stCondLst>
                                  <p:childTnLst>
                                    <p:set>
                                      <p:cBhvr>
                                        <p:cTn id="17" dur="1" fill="hold">
                                          <p:stCondLst>
                                            <p:cond delay="0"/>
                                          </p:stCondLst>
                                        </p:cTn>
                                        <p:tgtEl>
                                          <p:spTgt spid="24579"/>
                                        </p:tgtEl>
                                        <p:attrNameLst>
                                          <p:attrName>style.visibility</p:attrName>
                                        </p:attrNameLst>
                                      </p:cBhvr>
                                      <p:to>
                                        <p:strVal val="visible"/>
                                      </p:to>
                                    </p:set>
                                    <p:animEffect transition="in" filter="fade">
                                      <p:cBhvr>
                                        <p:cTn id="18" dur="2000"/>
                                        <p:tgtEl>
                                          <p:spTgt spid="24579"/>
                                        </p:tgtEl>
                                      </p:cBhvr>
                                    </p:animEffect>
                                    <p:anim calcmode="lin" valueType="num">
                                      <p:cBhvr>
                                        <p:cTn id="19" dur="2000" fill="hold"/>
                                        <p:tgtEl>
                                          <p:spTgt spid="24579"/>
                                        </p:tgtEl>
                                        <p:attrNameLst>
                                          <p:attrName>ppt_x</p:attrName>
                                        </p:attrNameLst>
                                      </p:cBhvr>
                                      <p:tavLst>
                                        <p:tav tm="0">
                                          <p:val>
                                            <p:strVal val="#ppt_x"/>
                                          </p:val>
                                        </p:tav>
                                        <p:tav tm="100000">
                                          <p:val>
                                            <p:strVal val="#ppt_x"/>
                                          </p:val>
                                        </p:tav>
                                      </p:tavLst>
                                    </p:anim>
                                    <p:anim calcmode="lin" valueType="num">
                                      <p:cBhvr>
                                        <p:cTn id="20" dur="1800" decel="100000" fill="hold"/>
                                        <p:tgtEl>
                                          <p:spTgt spid="24579"/>
                                        </p:tgtEl>
                                        <p:attrNameLst>
                                          <p:attrName>ppt_y</p:attrName>
                                        </p:attrNameLst>
                                      </p:cBhvr>
                                      <p:tavLst>
                                        <p:tav tm="0">
                                          <p:val>
                                            <p:strVal val="#ppt_y+1"/>
                                          </p:val>
                                        </p:tav>
                                        <p:tav tm="100000">
                                          <p:val>
                                            <p:strVal val="#ppt_y-.03"/>
                                          </p:val>
                                        </p:tav>
                                      </p:tavLst>
                                    </p:anim>
                                    <p:anim calcmode="lin" valueType="num">
                                      <p:cBhvr>
                                        <p:cTn id="21" dur="200" accel="100000" fill="hold">
                                          <p:stCondLst>
                                            <p:cond delay="1800"/>
                                          </p:stCondLst>
                                        </p:cTn>
                                        <p:tgtEl>
                                          <p:spTgt spid="245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P spid="24579" grpId="0" animBg="1"/>
      <p:bldP spid="24580" grpId="0" autoUpdateAnimBg="0"/>
      <p:bldP spid="2460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600450" y="1143000"/>
            <a:ext cx="1943100" cy="304800"/>
          </a:xfrm>
          <a:effectLst>
            <a:outerShdw dist="35921" dir="2700000" algn="ctr" rotWithShape="0">
              <a:schemeClr val="tx1"/>
            </a:outerShdw>
          </a:effectLst>
        </p:spPr>
        <p:txBody>
          <a:bodyPr/>
          <a:lstStyle/>
          <a:p>
            <a:r>
              <a:rPr lang="en-US" altLang="en-US" sz="2000" i="1" dirty="0">
                <a:solidFill>
                  <a:srgbClr val="FFCC99"/>
                </a:solidFill>
                <a:effectLst>
                  <a:outerShdw blurRad="38100" dist="38100" dir="2700000" algn="tl">
                    <a:srgbClr val="000000"/>
                  </a:outerShdw>
                </a:effectLst>
              </a:rPr>
              <a:t>4 for 500</a:t>
            </a:r>
          </a:p>
        </p:txBody>
      </p:sp>
      <p:sp>
        <p:nvSpPr>
          <p:cNvPr id="25604" name="Text Box 4"/>
          <p:cNvSpPr txBox="1">
            <a:spLocks noChangeArrowheads="1"/>
          </p:cNvSpPr>
          <p:nvPr/>
        </p:nvSpPr>
        <p:spPr bwMode="auto">
          <a:xfrm>
            <a:off x="2278380" y="5169187"/>
            <a:ext cx="4648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p>
            <a:pPr>
              <a:spcBef>
                <a:spcPct val="50000"/>
              </a:spcBef>
            </a:pPr>
            <a:r>
              <a:rPr lang="en-US" altLang="en-US" sz="3200" i="1" dirty="0">
                <a:solidFill>
                  <a:srgbClr val="FFCC99"/>
                </a:solidFill>
                <a:effectLst>
                  <a:outerShdw blurRad="38100" dist="38100" dir="2700000" algn="tl">
                    <a:srgbClr val="000000"/>
                  </a:outerShdw>
                </a:effectLst>
                <a:latin typeface="Arial" charset="0"/>
              </a:rPr>
              <a:t>What is </a:t>
            </a:r>
            <a:r>
              <a:rPr lang="en-US" altLang="en-US" sz="3200" i="1" dirty="0">
                <a:solidFill>
                  <a:srgbClr val="99FF66"/>
                </a:solidFill>
                <a:effectLst>
                  <a:outerShdw blurRad="38100" dist="38100" dir="2700000" algn="tl">
                    <a:srgbClr val="000000"/>
                  </a:outerShdw>
                </a:effectLst>
                <a:latin typeface="Arial" charset="0"/>
              </a:rPr>
              <a:t>evolutionary</a:t>
            </a:r>
            <a:r>
              <a:rPr lang="en-US" altLang="en-US" sz="3200" i="1" dirty="0">
                <a:solidFill>
                  <a:srgbClr val="FFCC99"/>
                </a:solidFill>
                <a:effectLst>
                  <a:outerShdw blurRad="38100" dist="38100" dir="2700000" algn="tl">
                    <a:srgbClr val="000000"/>
                  </a:outerShdw>
                </a:effectLst>
                <a:latin typeface="Arial" charset="0"/>
              </a:rPr>
              <a:t>?</a:t>
            </a:r>
          </a:p>
        </p:txBody>
      </p:sp>
      <p:sp>
        <p:nvSpPr>
          <p:cNvPr id="25608" name="Text Box 8"/>
          <p:cNvSpPr txBox="1">
            <a:spLocks noChangeArrowheads="1"/>
          </p:cNvSpPr>
          <p:nvPr/>
        </p:nvSpPr>
        <p:spPr bwMode="auto">
          <a:xfrm>
            <a:off x="152400" y="1829812"/>
            <a:ext cx="891540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p>
            <a:pPr algn="l">
              <a:spcBef>
                <a:spcPct val="50000"/>
              </a:spcBef>
            </a:pPr>
            <a:r>
              <a:rPr lang="en-US" altLang="en-US" sz="3200" i="1" dirty="0" smtClean="0">
                <a:solidFill>
                  <a:schemeClr val="hlink"/>
                </a:solidFill>
                <a:effectLst>
                  <a:outerShdw blurRad="38100" dist="38100" dir="2700000" algn="tl">
                    <a:srgbClr val="000000"/>
                  </a:outerShdw>
                </a:effectLst>
                <a:latin typeface="Arial" charset="0"/>
              </a:rPr>
              <a:t>The __________ perspective on psychology focuses </a:t>
            </a:r>
            <a:r>
              <a:rPr lang="en-US" altLang="en-US" sz="3200" i="1" dirty="0">
                <a:solidFill>
                  <a:schemeClr val="hlink"/>
                </a:solidFill>
                <a:effectLst>
                  <a:outerShdw blurRad="38100" dist="38100" dir="2700000" algn="tl">
                    <a:srgbClr val="000000"/>
                  </a:outerShdw>
                </a:effectLst>
                <a:latin typeface="Arial" charset="0"/>
              </a:rPr>
              <a:t>on the biological bases of universal mental characteristics that all humans </a:t>
            </a:r>
            <a:r>
              <a:rPr lang="en-US" altLang="en-US" sz="3200" i="1" dirty="0" smtClean="0">
                <a:solidFill>
                  <a:schemeClr val="hlink"/>
                </a:solidFill>
                <a:effectLst>
                  <a:outerShdw blurRad="38100" dist="38100" dir="2700000" algn="tl">
                    <a:srgbClr val="000000"/>
                  </a:outerShdw>
                </a:effectLst>
                <a:latin typeface="Arial" charset="0"/>
              </a:rPr>
              <a:t>share. It looks </a:t>
            </a:r>
            <a:r>
              <a:rPr lang="en-US" altLang="en-US" sz="3200" i="1" dirty="0">
                <a:solidFill>
                  <a:schemeClr val="hlink"/>
                </a:solidFill>
                <a:effectLst>
                  <a:outerShdw blurRad="38100" dist="38100" dir="2700000" algn="tl">
                    <a:srgbClr val="000000"/>
                  </a:outerShdw>
                </a:effectLst>
                <a:latin typeface="Arial" charset="0"/>
              </a:rPr>
              <a:t>at the way the mind works and why it works as it </a:t>
            </a:r>
            <a:r>
              <a:rPr lang="en-US" altLang="en-US" sz="3200" i="1" dirty="0" smtClean="0">
                <a:solidFill>
                  <a:schemeClr val="hlink"/>
                </a:solidFill>
                <a:effectLst>
                  <a:outerShdw blurRad="38100" dist="38100" dir="2700000" algn="tl">
                    <a:srgbClr val="000000"/>
                  </a:outerShdw>
                </a:effectLst>
                <a:latin typeface="Arial" charset="0"/>
              </a:rPr>
              <a:t>does. From this perspective behavior is seen </a:t>
            </a:r>
            <a:r>
              <a:rPr lang="en-US" altLang="en-US" sz="3200" i="1" dirty="0">
                <a:solidFill>
                  <a:schemeClr val="hlink"/>
                </a:solidFill>
                <a:effectLst>
                  <a:outerShdw blurRad="38100" dist="38100" dir="2700000" algn="tl">
                    <a:srgbClr val="000000"/>
                  </a:outerShdw>
                </a:effectLst>
                <a:latin typeface="Arial" charset="0"/>
              </a:rPr>
              <a:t>as having an adaptive or survival </a:t>
            </a:r>
            <a:r>
              <a:rPr lang="en-US" altLang="en-US" sz="3200" i="1" dirty="0" smtClean="0">
                <a:solidFill>
                  <a:schemeClr val="hlink"/>
                </a:solidFill>
                <a:effectLst>
                  <a:outerShdw blurRad="38100" dist="38100" dir="2700000" algn="tl">
                    <a:srgbClr val="000000"/>
                  </a:outerShdw>
                </a:effectLst>
                <a:latin typeface="Arial" charset="0"/>
              </a:rPr>
              <a:t>value.</a:t>
            </a:r>
            <a:endParaRPr lang="en-US" altLang="en-US" sz="3200" i="1" dirty="0">
              <a:solidFill>
                <a:schemeClr val="hlink"/>
              </a:solidFill>
              <a:effectLst>
                <a:outerShdw blurRad="38100" dist="38100" dir="2700000" algn="tl">
                  <a:srgbClr val="000000"/>
                </a:outerShdw>
              </a:effectLst>
              <a:latin typeface="Arial" charset="0"/>
            </a:endParaRPr>
          </a:p>
        </p:txBody>
      </p:sp>
      <p:sp>
        <p:nvSpPr>
          <p:cNvPr id="25603" name="AutoShape 3">
            <a:hlinkClick r:id="rId2" action="ppaction://hlinksldjump" highlightClick="1"/>
          </p:cNvPr>
          <p:cNvSpPr>
            <a:spLocks noChangeArrowheads="1"/>
          </p:cNvSpPr>
          <p:nvPr/>
        </p:nvSpPr>
        <p:spPr bwMode="auto">
          <a:xfrm>
            <a:off x="8380413" y="6243638"/>
            <a:ext cx="762000" cy="609600"/>
          </a:xfrm>
          <a:prstGeom prst="actionButtonReturn">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5602"/>
                                        </p:tgtEl>
                                        <p:attrNameLst>
                                          <p:attrName>style.visibility</p:attrName>
                                        </p:attrNameLst>
                                      </p:cBhvr>
                                      <p:to>
                                        <p:strVal val="visible"/>
                                      </p:to>
                                    </p:set>
                                    <p:anim calcmode="lin" valueType="num">
                                      <p:cBhvr>
                                        <p:cTn id="7" dur="2000" fill="hold"/>
                                        <p:tgtEl>
                                          <p:spTgt spid="25602"/>
                                        </p:tgtEl>
                                        <p:attrNameLst>
                                          <p:attrName>ppt_w</p:attrName>
                                        </p:attrNameLst>
                                      </p:cBhvr>
                                      <p:tavLst>
                                        <p:tav tm="0">
                                          <p:val>
                                            <p:strVal val="#ppt_w*0.70"/>
                                          </p:val>
                                        </p:tav>
                                        <p:tav tm="100000">
                                          <p:val>
                                            <p:strVal val="#ppt_w"/>
                                          </p:val>
                                        </p:tav>
                                      </p:tavLst>
                                    </p:anim>
                                    <p:anim calcmode="lin" valueType="num">
                                      <p:cBhvr>
                                        <p:cTn id="8" dur="2000" fill="hold"/>
                                        <p:tgtEl>
                                          <p:spTgt spid="25602"/>
                                        </p:tgtEl>
                                        <p:attrNameLst>
                                          <p:attrName>ppt_h</p:attrName>
                                        </p:attrNameLst>
                                      </p:cBhvr>
                                      <p:tavLst>
                                        <p:tav tm="0">
                                          <p:val>
                                            <p:strVal val="#ppt_h"/>
                                          </p:val>
                                        </p:tav>
                                        <p:tav tm="100000">
                                          <p:val>
                                            <p:strVal val="#ppt_h"/>
                                          </p:val>
                                        </p:tav>
                                      </p:tavLst>
                                    </p:anim>
                                    <p:animEffect transition="in" filter="fade">
                                      <p:cBhvr>
                                        <p:cTn id="9" dur="2000"/>
                                        <p:tgtEl>
                                          <p:spTgt spid="25602"/>
                                        </p:tgtEl>
                                      </p:cBhvr>
                                    </p:animEffect>
                                  </p:childTnLst>
                                </p:cTn>
                              </p:par>
                            </p:childTnLst>
                          </p:cTn>
                        </p:par>
                        <p:par>
                          <p:cTn id="10" fill="hold" nodeType="afterGroup">
                            <p:stCondLst>
                              <p:cond delay="2000"/>
                            </p:stCondLst>
                            <p:childTnLst>
                              <p:par>
                                <p:cTn id="11" presetID="1" presetClass="entr" presetSubtype="0" fill="hold" grpId="0" nodeType="afterEffect">
                                  <p:stCondLst>
                                    <p:cond delay="400"/>
                                  </p:stCondLst>
                                  <p:iterate type="wd">
                                    <p:tmAbs val="400"/>
                                  </p:iterate>
                                  <p:childTnLst>
                                    <p:set>
                                      <p:cBhvr>
                                        <p:cTn id="12" dur="1" fill="hold">
                                          <p:stCondLst>
                                            <p:cond delay="0"/>
                                          </p:stCondLst>
                                        </p:cTn>
                                        <p:tgtEl>
                                          <p:spTgt spid="25608"/>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25604"/>
                                        </p:tgtEl>
                                        <p:attrNameLst>
                                          <p:attrName>style.visibility</p:attrName>
                                        </p:attrNameLst>
                                      </p:cBhvr>
                                      <p:to>
                                        <p:strVal val="visible"/>
                                      </p:to>
                                    </p:set>
                                    <p:anim calcmode="lin" valueType="num">
                                      <p:cBhvr>
                                        <p:cTn id="17" dur="2000" fill="hold"/>
                                        <p:tgtEl>
                                          <p:spTgt spid="25604"/>
                                        </p:tgtEl>
                                        <p:attrNameLst>
                                          <p:attrName>ppt_w</p:attrName>
                                        </p:attrNameLst>
                                      </p:cBhvr>
                                      <p:tavLst>
                                        <p:tav tm="0">
                                          <p:val>
                                            <p:strVal val="#ppt_w*0.70"/>
                                          </p:val>
                                        </p:tav>
                                        <p:tav tm="100000">
                                          <p:val>
                                            <p:strVal val="#ppt_w"/>
                                          </p:val>
                                        </p:tav>
                                      </p:tavLst>
                                    </p:anim>
                                    <p:anim calcmode="lin" valueType="num">
                                      <p:cBhvr>
                                        <p:cTn id="18" dur="2000" fill="hold"/>
                                        <p:tgtEl>
                                          <p:spTgt spid="25604"/>
                                        </p:tgtEl>
                                        <p:attrNameLst>
                                          <p:attrName>ppt_h</p:attrName>
                                        </p:attrNameLst>
                                      </p:cBhvr>
                                      <p:tavLst>
                                        <p:tav tm="0">
                                          <p:val>
                                            <p:strVal val="#ppt_h"/>
                                          </p:val>
                                        </p:tav>
                                        <p:tav tm="100000">
                                          <p:val>
                                            <p:strVal val="#ppt_h"/>
                                          </p:val>
                                        </p:tav>
                                      </p:tavLst>
                                    </p:anim>
                                    <p:animEffect transition="in" filter="fade">
                                      <p:cBhvr>
                                        <p:cTn id="19" dur="2000"/>
                                        <p:tgtEl>
                                          <p:spTgt spid="25604"/>
                                        </p:tgtEl>
                                      </p:cBhvr>
                                    </p:animEffect>
                                  </p:childTnLst>
                                </p:cTn>
                              </p:par>
                            </p:childTnLst>
                          </p:cTn>
                        </p:par>
                        <p:par>
                          <p:cTn id="20" fill="hold" nodeType="afterGroup">
                            <p:stCondLst>
                              <p:cond delay="2000"/>
                            </p:stCondLst>
                            <p:childTnLst>
                              <p:par>
                                <p:cTn id="21" presetID="37" presetClass="entr" presetSubtype="0" fill="hold" grpId="0" nodeType="afterEffect">
                                  <p:stCondLst>
                                    <p:cond delay="0"/>
                                  </p:stCondLst>
                                  <p:childTnLst>
                                    <p:set>
                                      <p:cBhvr>
                                        <p:cTn id="22" dur="1" fill="hold">
                                          <p:stCondLst>
                                            <p:cond delay="0"/>
                                          </p:stCondLst>
                                        </p:cTn>
                                        <p:tgtEl>
                                          <p:spTgt spid="25603"/>
                                        </p:tgtEl>
                                        <p:attrNameLst>
                                          <p:attrName>style.visibility</p:attrName>
                                        </p:attrNameLst>
                                      </p:cBhvr>
                                      <p:to>
                                        <p:strVal val="visible"/>
                                      </p:to>
                                    </p:set>
                                    <p:animEffect transition="in" filter="fade">
                                      <p:cBhvr>
                                        <p:cTn id="23" dur="2000"/>
                                        <p:tgtEl>
                                          <p:spTgt spid="25603"/>
                                        </p:tgtEl>
                                      </p:cBhvr>
                                    </p:animEffect>
                                    <p:anim calcmode="lin" valueType="num">
                                      <p:cBhvr>
                                        <p:cTn id="24" dur="2000" fill="hold"/>
                                        <p:tgtEl>
                                          <p:spTgt spid="25603"/>
                                        </p:tgtEl>
                                        <p:attrNameLst>
                                          <p:attrName>ppt_x</p:attrName>
                                        </p:attrNameLst>
                                      </p:cBhvr>
                                      <p:tavLst>
                                        <p:tav tm="0">
                                          <p:val>
                                            <p:strVal val="#ppt_x"/>
                                          </p:val>
                                        </p:tav>
                                        <p:tav tm="100000">
                                          <p:val>
                                            <p:strVal val="#ppt_x"/>
                                          </p:val>
                                        </p:tav>
                                      </p:tavLst>
                                    </p:anim>
                                    <p:anim calcmode="lin" valueType="num">
                                      <p:cBhvr>
                                        <p:cTn id="25" dur="1800" decel="100000" fill="hold"/>
                                        <p:tgtEl>
                                          <p:spTgt spid="25603"/>
                                        </p:tgtEl>
                                        <p:attrNameLst>
                                          <p:attrName>ppt_y</p:attrName>
                                        </p:attrNameLst>
                                      </p:cBhvr>
                                      <p:tavLst>
                                        <p:tav tm="0">
                                          <p:val>
                                            <p:strVal val="#ppt_y+1"/>
                                          </p:val>
                                        </p:tav>
                                        <p:tav tm="100000">
                                          <p:val>
                                            <p:strVal val="#ppt_y-.03"/>
                                          </p:val>
                                        </p:tav>
                                      </p:tavLst>
                                    </p:anim>
                                    <p:anim calcmode="lin" valueType="num">
                                      <p:cBhvr>
                                        <p:cTn id="26" dur="200" accel="100000" fill="hold">
                                          <p:stCondLst>
                                            <p:cond delay="1800"/>
                                          </p:stCondLst>
                                        </p:cTn>
                                        <p:tgtEl>
                                          <p:spTgt spid="2560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P spid="25604" grpId="0" autoUpdateAnimBg="0"/>
      <p:bldP spid="25608" grpId="0"/>
      <p:bldP spid="2560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771900" y="1828800"/>
            <a:ext cx="1600200" cy="304800"/>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r>
              <a:rPr lang="en-US" altLang="en-US" sz="2000" i="1" dirty="0">
                <a:solidFill>
                  <a:srgbClr val="FFCC99"/>
                </a:solidFill>
                <a:effectLst>
                  <a:outerShdw blurRad="38100" dist="38100" dir="2700000" algn="tl">
                    <a:srgbClr val="000000"/>
                  </a:outerShdw>
                </a:effectLst>
              </a:rPr>
              <a:t>5 for 100</a:t>
            </a:r>
          </a:p>
        </p:txBody>
      </p:sp>
      <p:sp>
        <p:nvSpPr>
          <p:cNvPr id="26627" name="AutoShape 3">
            <a:hlinkClick r:id="rId2" action="ppaction://hlinksldjump" highlightClick="1"/>
          </p:cNvPr>
          <p:cNvSpPr>
            <a:spLocks noChangeArrowheads="1"/>
          </p:cNvSpPr>
          <p:nvPr/>
        </p:nvSpPr>
        <p:spPr bwMode="auto">
          <a:xfrm>
            <a:off x="8382000" y="6248400"/>
            <a:ext cx="762000" cy="609600"/>
          </a:xfrm>
          <a:prstGeom prst="actionButtonReturn">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28" name="Text Box 4"/>
          <p:cNvSpPr txBox="1">
            <a:spLocks noChangeArrowheads="1"/>
          </p:cNvSpPr>
          <p:nvPr/>
        </p:nvSpPr>
        <p:spPr bwMode="auto">
          <a:xfrm>
            <a:off x="960120" y="4398705"/>
            <a:ext cx="7391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p>
            <a:pPr>
              <a:spcBef>
                <a:spcPct val="50000"/>
              </a:spcBef>
            </a:pPr>
            <a:r>
              <a:rPr lang="en-US" altLang="en-US" sz="3200" i="1" dirty="0">
                <a:solidFill>
                  <a:srgbClr val="FFCC99"/>
                </a:solidFill>
                <a:effectLst>
                  <a:outerShdw blurRad="38100" dist="38100" dir="2700000" algn="tl">
                    <a:srgbClr val="000000"/>
                  </a:outerShdw>
                </a:effectLst>
                <a:latin typeface="Arial" charset="0"/>
              </a:rPr>
              <a:t>Who is a </a:t>
            </a:r>
            <a:r>
              <a:rPr lang="en-US" altLang="en-US" sz="3200" i="1" dirty="0">
                <a:solidFill>
                  <a:srgbClr val="99FF66"/>
                </a:solidFill>
                <a:effectLst>
                  <a:outerShdw blurRad="38100" dist="38100" dir="2700000" algn="tl">
                    <a:srgbClr val="000000"/>
                  </a:outerShdw>
                </a:effectLst>
                <a:latin typeface="Arial" charset="0"/>
              </a:rPr>
              <a:t>Psychiatrist</a:t>
            </a:r>
            <a:r>
              <a:rPr lang="en-US" altLang="en-US" sz="3200" i="1" dirty="0">
                <a:solidFill>
                  <a:srgbClr val="FFCC99"/>
                </a:solidFill>
                <a:effectLst>
                  <a:outerShdw blurRad="38100" dist="38100" dir="2700000" algn="tl">
                    <a:srgbClr val="000000"/>
                  </a:outerShdw>
                </a:effectLst>
                <a:latin typeface="Arial" charset="0"/>
              </a:rPr>
              <a:t> </a:t>
            </a:r>
            <a:r>
              <a:rPr lang="en-US" altLang="en-US" sz="3200" i="1" dirty="0" smtClean="0">
                <a:solidFill>
                  <a:srgbClr val="FFCC99"/>
                </a:solidFill>
                <a:effectLst>
                  <a:outerShdw blurRad="38100" dist="38100" dir="2700000" algn="tl">
                    <a:srgbClr val="000000"/>
                  </a:outerShdw>
                </a:effectLst>
                <a:latin typeface="Arial" charset="0"/>
              </a:rPr>
              <a:t>?</a:t>
            </a:r>
            <a:endParaRPr lang="en-US" altLang="en-US" sz="3200" i="1" dirty="0">
              <a:solidFill>
                <a:srgbClr val="FFCC99"/>
              </a:solidFill>
              <a:effectLst>
                <a:outerShdw blurRad="38100" dist="38100" dir="2700000" algn="tl">
                  <a:srgbClr val="000000"/>
                </a:outerShdw>
              </a:effectLst>
              <a:latin typeface="Arial" charset="0"/>
            </a:endParaRPr>
          </a:p>
        </p:txBody>
      </p:sp>
      <p:sp>
        <p:nvSpPr>
          <p:cNvPr id="26629" name="Text Box 5"/>
          <p:cNvSpPr txBox="1">
            <a:spLocks noChangeArrowheads="1"/>
          </p:cNvSpPr>
          <p:nvPr/>
        </p:nvSpPr>
        <p:spPr bwMode="auto">
          <a:xfrm>
            <a:off x="182880" y="2644170"/>
            <a:ext cx="86106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p>
            <a:pPr>
              <a:spcBef>
                <a:spcPct val="50000"/>
              </a:spcBef>
            </a:pPr>
            <a:r>
              <a:rPr lang="en-US" altLang="en-US" sz="3200" i="1" dirty="0" smtClean="0">
                <a:solidFill>
                  <a:schemeClr val="hlink"/>
                </a:solidFill>
                <a:effectLst>
                  <a:outerShdw blurRad="38100" dist="38100" dir="2700000" algn="tl">
                    <a:srgbClr val="000000"/>
                  </a:outerShdw>
                </a:effectLst>
                <a:latin typeface="Arial" charset="0"/>
              </a:rPr>
              <a:t>A _________ is a medical </a:t>
            </a:r>
            <a:r>
              <a:rPr lang="en-US" altLang="en-US" sz="3200" i="1" dirty="0">
                <a:solidFill>
                  <a:schemeClr val="hlink"/>
                </a:solidFill>
                <a:effectLst>
                  <a:outerShdw blurRad="38100" dist="38100" dir="2700000" algn="tl">
                    <a:srgbClr val="000000"/>
                  </a:outerShdw>
                </a:effectLst>
                <a:latin typeface="Arial" charset="0"/>
              </a:rPr>
              <a:t>doctor who has specialized in the diagnosis and treatment of psychological disorders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fade">
                                      <p:cBhvr>
                                        <p:cTn id="7" dur="2000"/>
                                        <p:tgtEl>
                                          <p:spTgt spid="26626"/>
                                        </p:tgtEl>
                                      </p:cBhvr>
                                    </p:animEffect>
                                  </p:childTnLst>
                                </p:cTn>
                              </p:par>
                            </p:childTnLst>
                          </p:cTn>
                        </p:par>
                        <p:par>
                          <p:cTn id="8" fill="hold" nodeType="afterGroup">
                            <p:stCondLst>
                              <p:cond delay="2000"/>
                            </p:stCondLst>
                            <p:childTnLst>
                              <p:par>
                                <p:cTn id="9" presetID="1" presetClass="entr" presetSubtype="0" fill="hold" grpId="0" nodeType="afterEffect">
                                  <p:stCondLst>
                                    <p:cond delay="0"/>
                                  </p:stCondLst>
                                  <p:iterate type="wd">
                                    <p:tmAbs val="400"/>
                                  </p:iterate>
                                  <p:childTnLst>
                                    <p:set>
                                      <p:cBhvr>
                                        <p:cTn id="10" dur="1" fill="hold">
                                          <p:stCondLst>
                                            <p:cond delay="0"/>
                                          </p:stCondLst>
                                        </p:cTn>
                                        <p:tgtEl>
                                          <p:spTgt spid="2662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iterate type="wd">
                                    <p:tmAbs val="400"/>
                                  </p:iterate>
                                  <p:childTnLst>
                                    <p:set>
                                      <p:cBhvr>
                                        <p:cTn id="14" dur="1" fill="hold">
                                          <p:stCondLst>
                                            <p:cond delay="0"/>
                                          </p:stCondLst>
                                        </p:cTn>
                                        <p:tgtEl>
                                          <p:spTgt spid="26628"/>
                                        </p:tgtEl>
                                        <p:attrNameLst>
                                          <p:attrName>style.visibility</p:attrName>
                                        </p:attrNameLst>
                                      </p:cBhvr>
                                      <p:to>
                                        <p:strVal val="visible"/>
                                      </p:to>
                                    </p:set>
                                  </p:childTnLst>
                                </p:cTn>
                              </p:par>
                            </p:childTnLst>
                          </p:cTn>
                        </p:par>
                        <p:par>
                          <p:cTn id="15" fill="hold" nodeType="afterGroup">
                            <p:stCondLst>
                              <p:cond delay="1601"/>
                            </p:stCondLst>
                            <p:childTnLst>
                              <p:par>
                                <p:cTn id="16" presetID="37" presetClass="entr" presetSubtype="0" fill="hold" grpId="0" nodeType="afterEffect">
                                  <p:stCondLst>
                                    <p:cond delay="0"/>
                                  </p:stCondLst>
                                  <p:childTnLst>
                                    <p:set>
                                      <p:cBhvr>
                                        <p:cTn id="17" dur="1" fill="hold">
                                          <p:stCondLst>
                                            <p:cond delay="0"/>
                                          </p:stCondLst>
                                        </p:cTn>
                                        <p:tgtEl>
                                          <p:spTgt spid="26627"/>
                                        </p:tgtEl>
                                        <p:attrNameLst>
                                          <p:attrName>style.visibility</p:attrName>
                                        </p:attrNameLst>
                                      </p:cBhvr>
                                      <p:to>
                                        <p:strVal val="visible"/>
                                      </p:to>
                                    </p:set>
                                    <p:animEffect transition="in" filter="fade">
                                      <p:cBhvr>
                                        <p:cTn id="18" dur="2000"/>
                                        <p:tgtEl>
                                          <p:spTgt spid="26627"/>
                                        </p:tgtEl>
                                      </p:cBhvr>
                                    </p:animEffect>
                                    <p:anim calcmode="lin" valueType="num">
                                      <p:cBhvr>
                                        <p:cTn id="19" dur="2000" fill="hold"/>
                                        <p:tgtEl>
                                          <p:spTgt spid="26627"/>
                                        </p:tgtEl>
                                        <p:attrNameLst>
                                          <p:attrName>ppt_x</p:attrName>
                                        </p:attrNameLst>
                                      </p:cBhvr>
                                      <p:tavLst>
                                        <p:tav tm="0">
                                          <p:val>
                                            <p:strVal val="#ppt_x"/>
                                          </p:val>
                                        </p:tav>
                                        <p:tav tm="100000">
                                          <p:val>
                                            <p:strVal val="#ppt_x"/>
                                          </p:val>
                                        </p:tav>
                                      </p:tavLst>
                                    </p:anim>
                                    <p:anim calcmode="lin" valueType="num">
                                      <p:cBhvr>
                                        <p:cTn id="20" dur="1800" decel="100000" fill="hold"/>
                                        <p:tgtEl>
                                          <p:spTgt spid="26627"/>
                                        </p:tgtEl>
                                        <p:attrNameLst>
                                          <p:attrName>ppt_y</p:attrName>
                                        </p:attrNameLst>
                                      </p:cBhvr>
                                      <p:tavLst>
                                        <p:tav tm="0">
                                          <p:val>
                                            <p:strVal val="#ppt_y+1"/>
                                          </p:val>
                                        </p:tav>
                                        <p:tav tm="100000">
                                          <p:val>
                                            <p:strVal val="#ppt_y-.03"/>
                                          </p:val>
                                        </p:tav>
                                      </p:tavLst>
                                    </p:anim>
                                    <p:anim calcmode="lin" valueType="num">
                                      <p:cBhvr>
                                        <p:cTn id="21" dur="200" accel="100000" fill="hold">
                                          <p:stCondLst>
                                            <p:cond delay="1800"/>
                                          </p:stCondLst>
                                        </p:cTn>
                                        <p:tgtEl>
                                          <p:spTgt spid="266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P spid="26627" grpId="0" animBg="1"/>
      <p:bldP spid="26628" grpId="0" autoUpdateAnimBg="0"/>
      <p:bldP spid="2662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505200" y="1981200"/>
            <a:ext cx="2133600" cy="381000"/>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r>
              <a:rPr lang="en-US" altLang="en-US" sz="2000" i="1" dirty="0">
                <a:solidFill>
                  <a:srgbClr val="FFCC99"/>
                </a:solidFill>
                <a:effectLst>
                  <a:outerShdw blurRad="38100" dist="38100" dir="2700000" algn="tl">
                    <a:srgbClr val="000000"/>
                  </a:outerShdw>
                </a:effectLst>
              </a:rPr>
              <a:t>5 for 200</a:t>
            </a:r>
          </a:p>
        </p:txBody>
      </p:sp>
      <p:sp>
        <p:nvSpPr>
          <p:cNvPr id="27651" name="AutoShape 3">
            <a:hlinkClick r:id="rId2" action="ppaction://hlinksldjump" highlightClick="1"/>
          </p:cNvPr>
          <p:cNvSpPr>
            <a:spLocks noChangeArrowheads="1"/>
          </p:cNvSpPr>
          <p:nvPr/>
        </p:nvSpPr>
        <p:spPr bwMode="auto">
          <a:xfrm>
            <a:off x="8380413" y="6243638"/>
            <a:ext cx="762000" cy="609600"/>
          </a:xfrm>
          <a:prstGeom prst="actionButtonReturn">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2" name="Text Box 4"/>
          <p:cNvSpPr txBox="1">
            <a:spLocks noChangeArrowheads="1"/>
          </p:cNvSpPr>
          <p:nvPr/>
        </p:nvSpPr>
        <p:spPr bwMode="auto">
          <a:xfrm>
            <a:off x="800100" y="4481295"/>
            <a:ext cx="7543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p>
            <a:pPr>
              <a:spcBef>
                <a:spcPct val="50000"/>
              </a:spcBef>
            </a:pPr>
            <a:r>
              <a:rPr lang="en-US" altLang="en-US" sz="3200" i="1" dirty="0">
                <a:solidFill>
                  <a:srgbClr val="FFCC99"/>
                </a:solidFill>
                <a:effectLst>
                  <a:outerShdw blurRad="38100" dist="38100" dir="2700000" algn="tl">
                    <a:srgbClr val="000000"/>
                  </a:outerShdw>
                </a:effectLst>
                <a:latin typeface="Arial" charset="0"/>
              </a:rPr>
              <a:t>Who </a:t>
            </a:r>
            <a:r>
              <a:rPr lang="en-US" altLang="en-US" sz="3200" i="1" dirty="0" smtClean="0">
                <a:solidFill>
                  <a:srgbClr val="FFCC99"/>
                </a:solidFill>
                <a:effectLst>
                  <a:outerShdw blurRad="38100" dist="38100" dir="2700000" algn="tl">
                    <a:srgbClr val="000000"/>
                  </a:outerShdw>
                </a:effectLst>
                <a:latin typeface="Arial" charset="0"/>
              </a:rPr>
              <a:t>is </a:t>
            </a:r>
            <a:r>
              <a:rPr lang="en-US" altLang="en-US" sz="3200" i="1" dirty="0" smtClean="0">
                <a:solidFill>
                  <a:srgbClr val="99FF66"/>
                </a:solidFill>
                <a:effectLst>
                  <a:outerShdw blurRad="38100" dist="38100" dir="2700000" algn="tl">
                    <a:srgbClr val="000000"/>
                  </a:outerShdw>
                </a:effectLst>
                <a:latin typeface="Arial" charset="0"/>
              </a:rPr>
              <a:t>James</a:t>
            </a:r>
            <a:r>
              <a:rPr lang="en-US" altLang="en-US" sz="3200" i="1" dirty="0" smtClean="0">
                <a:solidFill>
                  <a:srgbClr val="FFCC99"/>
                </a:solidFill>
                <a:effectLst>
                  <a:outerShdw blurRad="38100" dist="38100" dir="2700000" algn="tl">
                    <a:srgbClr val="000000"/>
                  </a:outerShdw>
                </a:effectLst>
                <a:latin typeface="Arial" charset="0"/>
              </a:rPr>
              <a:t>?</a:t>
            </a:r>
            <a:endParaRPr lang="en-US" altLang="en-US" sz="3200" i="1" dirty="0">
              <a:solidFill>
                <a:srgbClr val="FFCC99"/>
              </a:solidFill>
              <a:effectLst>
                <a:outerShdw blurRad="38100" dist="38100" dir="2700000" algn="tl">
                  <a:srgbClr val="000000"/>
                </a:outerShdw>
              </a:effectLst>
              <a:latin typeface="Arial" charset="0"/>
            </a:endParaRPr>
          </a:p>
        </p:txBody>
      </p:sp>
      <p:sp>
        <p:nvSpPr>
          <p:cNvPr id="27656" name="Text Box 8"/>
          <p:cNvSpPr txBox="1">
            <a:spLocks noChangeArrowheads="1"/>
          </p:cNvSpPr>
          <p:nvPr/>
        </p:nvSpPr>
        <p:spPr bwMode="auto">
          <a:xfrm>
            <a:off x="1333500" y="3200400"/>
            <a:ext cx="6477000" cy="457200"/>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
        <p:nvSpPr>
          <p:cNvPr id="27658" name="Text Box 10"/>
          <p:cNvSpPr txBox="1">
            <a:spLocks noChangeArrowheads="1"/>
          </p:cNvSpPr>
          <p:nvPr/>
        </p:nvSpPr>
        <p:spPr bwMode="auto">
          <a:xfrm>
            <a:off x="361950" y="2644170"/>
            <a:ext cx="84201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p>
            <a:pPr>
              <a:spcBef>
                <a:spcPct val="50000"/>
              </a:spcBef>
            </a:pPr>
            <a:r>
              <a:rPr lang="en-US" altLang="en-US" sz="3200" i="1" dirty="0" smtClean="0">
                <a:solidFill>
                  <a:schemeClr val="hlink"/>
                </a:solidFill>
                <a:effectLst>
                  <a:outerShdw blurRad="38100" dist="38100" dir="2700000" algn="tl">
                    <a:srgbClr val="000000"/>
                  </a:outerShdw>
                </a:effectLst>
                <a:latin typeface="Arial" charset="0"/>
              </a:rPr>
              <a:t>Functionalism (how </a:t>
            </a:r>
            <a:r>
              <a:rPr lang="en-US" altLang="en-US" sz="3200" i="1" dirty="0">
                <a:solidFill>
                  <a:schemeClr val="hlink"/>
                </a:solidFill>
                <a:effectLst>
                  <a:outerShdw blurRad="38100" dist="38100" dir="2700000" algn="tl">
                    <a:srgbClr val="000000"/>
                  </a:outerShdw>
                </a:effectLst>
                <a:latin typeface="Arial" charset="0"/>
              </a:rPr>
              <a:t>the mind allows people to adapt, live, work, and </a:t>
            </a:r>
            <a:r>
              <a:rPr lang="en-US" altLang="en-US" sz="3200" i="1" dirty="0" smtClean="0">
                <a:solidFill>
                  <a:schemeClr val="hlink"/>
                </a:solidFill>
                <a:effectLst>
                  <a:outerShdw blurRad="38100" dist="38100" dir="2700000" algn="tl">
                    <a:srgbClr val="000000"/>
                  </a:outerShdw>
                </a:effectLst>
                <a:latin typeface="Arial" charset="0"/>
              </a:rPr>
              <a:t>play) was proposed </a:t>
            </a:r>
            <a:r>
              <a:rPr lang="en-US" altLang="en-US" sz="3200" i="1" dirty="0">
                <a:solidFill>
                  <a:schemeClr val="hlink"/>
                </a:solidFill>
                <a:effectLst>
                  <a:outerShdw blurRad="38100" dist="38100" dir="2700000" algn="tl">
                    <a:srgbClr val="000000"/>
                  </a:outerShdw>
                </a:effectLst>
                <a:latin typeface="Arial" charset="0"/>
              </a:rPr>
              <a:t>by William </a:t>
            </a:r>
            <a:r>
              <a:rPr lang="en-US" altLang="en-US" sz="3200" i="1" dirty="0" smtClean="0">
                <a:solidFill>
                  <a:schemeClr val="hlink"/>
                </a:solidFill>
                <a:effectLst>
                  <a:outerShdw blurRad="38100" dist="38100" dir="2700000" algn="tl">
                    <a:srgbClr val="000000"/>
                  </a:outerShdw>
                </a:effectLst>
                <a:latin typeface="Arial" charset="0"/>
              </a:rPr>
              <a:t>______.</a:t>
            </a:r>
            <a:endParaRPr lang="en-US" altLang="en-US" sz="3200" i="1" dirty="0">
              <a:solidFill>
                <a:schemeClr val="hlink"/>
              </a:solidFill>
              <a:effectLst>
                <a:outerShdw blurRad="38100" dist="38100" dir="2700000" algn="tl">
                  <a:srgbClr val="000000"/>
                </a:outerShdw>
              </a:effectLst>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fade">
                                      <p:cBhvr>
                                        <p:cTn id="7" dur="2000"/>
                                        <p:tgtEl>
                                          <p:spTgt spid="27650"/>
                                        </p:tgtEl>
                                      </p:cBhvr>
                                    </p:animEffect>
                                  </p:childTnLst>
                                </p:cTn>
                              </p:par>
                            </p:childTnLst>
                          </p:cTn>
                        </p:par>
                        <p:par>
                          <p:cTn id="8" fill="hold" nodeType="afterGroup">
                            <p:stCondLst>
                              <p:cond delay="2000"/>
                            </p:stCondLst>
                            <p:childTnLst>
                              <p:par>
                                <p:cTn id="9" presetID="1" presetClass="entr" presetSubtype="0" fill="hold" grpId="0" nodeType="afterEffect">
                                  <p:stCondLst>
                                    <p:cond delay="0"/>
                                  </p:stCondLst>
                                  <p:iterate type="wd">
                                    <p:tmAbs val="400"/>
                                  </p:iterate>
                                  <p:childTnLst>
                                    <p:set>
                                      <p:cBhvr>
                                        <p:cTn id="10" dur="1" fill="hold">
                                          <p:stCondLst>
                                            <p:cond delay="0"/>
                                          </p:stCondLst>
                                        </p:cTn>
                                        <p:tgtEl>
                                          <p:spTgt spid="2765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iterate type="wd">
                                    <p:tmAbs val="400"/>
                                  </p:iterate>
                                  <p:childTnLst>
                                    <p:set>
                                      <p:cBhvr>
                                        <p:cTn id="14" dur="1" fill="hold">
                                          <p:stCondLst>
                                            <p:cond delay="499"/>
                                          </p:stCondLst>
                                        </p:cTn>
                                        <p:tgtEl>
                                          <p:spTgt spid="27652"/>
                                        </p:tgtEl>
                                        <p:attrNameLst>
                                          <p:attrName>style.visibility</p:attrName>
                                        </p:attrNameLst>
                                      </p:cBhvr>
                                      <p:to>
                                        <p:strVal val="visible"/>
                                      </p:to>
                                    </p:set>
                                  </p:childTnLst>
                                </p:cTn>
                              </p:par>
                            </p:childTnLst>
                          </p:cTn>
                        </p:par>
                        <p:par>
                          <p:cTn id="15" fill="hold" nodeType="afterGroup">
                            <p:stCondLst>
                              <p:cond delay="1700"/>
                            </p:stCondLst>
                            <p:childTnLst>
                              <p:par>
                                <p:cTn id="16" presetID="37" presetClass="entr" presetSubtype="0" fill="hold" grpId="0" nodeType="afterEffect">
                                  <p:stCondLst>
                                    <p:cond delay="0"/>
                                  </p:stCondLst>
                                  <p:childTnLst>
                                    <p:set>
                                      <p:cBhvr>
                                        <p:cTn id="17" dur="1" fill="hold">
                                          <p:stCondLst>
                                            <p:cond delay="0"/>
                                          </p:stCondLst>
                                        </p:cTn>
                                        <p:tgtEl>
                                          <p:spTgt spid="27651"/>
                                        </p:tgtEl>
                                        <p:attrNameLst>
                                          <p:attrName>style.visibility</p:attrName>
                                        </p:attrNameLst>
                                      </p:cBhvr>
                                      <p:to>
                                        <p:strVal val="visible"/>
                                      </p:to>
                                    </p:set>
                                    <p:animEffect transition="in" filter="fade">
                                      <p:cBhvr>
                                        <p:cTn id="18" dur="2000"/>
                                        <p:tgtEl>
                                          <p:spTgt spid="27651"/>
                                        </p:tgtEl>
                                      </p:cBhvr>
                                    </p:animEffect>
                                    <p:anim calcmode="lin" valueType="num">
                                      <p:cBhvr>
                                        <p:cTn id="19" dur="2000" fill="hold"/>
                                        <p:tgtEl>
                                          <p:spTgt spid="27651"/>
                                        </p:tgtEl>
                                        <p:attrNameLst>
                                          <p:attrName>ppt_x</p:attrName>
                                        </p:attrNameLst>
                                      </p:cBhvr>
                                      <p:tavLst>
                                        <p:tav tm="0">
                                          <p:val>
                                            <p:strVal val="#ppt_x"/>
                                          </p:val>
                                        </p:tav>
                                        <p:tav tm="100000">
                                          <p:val>
                                            <p:strVal val="#ppt_x"/>
                                          </p:val>
                                        </p:tav>
                                      </p:tavLst>
                                    </p:anim>
                                    <p:anim calcmode="lin" valueType="num">
                                      <p:cBhvr>
                                        <p:cTn id="20" dur="1800" decel="100000" fill="hold"/>
                                        <p:tgtEl>
                                          <p:spTgt spid="27651"/>
                                        </p:tgtEl>
                                        <p:attrNameLst>
                                          <p:attrName>ppt_y</p:attrName>
                                        </p:attrNameLst>
                                      </p:cBhvr>
                                      <p:tavLst>
                                        <p:tav tm="0">
                                          <p:val>
                                            <p:strVal val="#ppt_y+1"/>
                                          </p:val>
                                        </p:tav>
                                        <p:tav tm="100000">
                                          <p:val>
                                            <p:strVal val="#ppt_y-.03"/>
                                          </p:val>
                                        </p:tav>
                                      </p:tavLst>
                                    </p:anim>
                                    <p:anim calcmode="lin" valueType="num">
                                      <p:cBhvr>
                                        <p:cTn id="21" dur="200" accel="100000" fill="hold">
                                          <p:stCondLst>
                                            <p:cond delay="1800"/>
                                          </p:stCondLst>
                                        </p:cTn>
                                        <p:tgtEl>
                                          <p:spTgt spid="2765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P spid="27651" grpId="0" animBg="1"/>
      <p:bldP spid="27652" grpId="0" autoUpdateAnimBg="0"/>
      <p:bldP spid="2765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467100" y="1828800"/>
            <a:ext cx="2209800" cy="304800"/>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r>
              <a:rPr lang="en-US" altLang="en-US" sz="2000" i="1">
                <a:solidFill>
                  <a:srgbClr val="FFCC99"/>
                </a:solidFill>
                <a:effectLst>
                  <a:outerShdw blurRad="38100" dist="38100" dir="2700000" algn="tl">
                    <a:srgbClr val="000000"/>
                  </a:outerShdw>
                </a:effectLst>
              </a:rPr>
              <a:t>5 for 300</a:t>
            </a:r>
          </a:p>
        </p:txBody>
      </p:sp>
      <p:sp>
        <p:nvSpPr>
          <p:cNvPr id="28675" name="AutoShape 3">
            <a:hlinkClick r:id="rId2" action="ppaction://hlinksldjump" highlightClick="1"/>
          </p:cNvPr>
          <p:cNvSpPr>
            <a:spLocks noChangeArrowheads="1"/>
          </p:cNvSpPr>
          <p:nvPr/>
        </p:nvSpPr>
        <p:spPr bwMode="auto">
          <a:xfrm>
            <a:off x="8380413" y="6243638"/>
            <a:ext cx="762000" cy="609600"/>
          </a:xfrm>
          <a:prstGeom prst="actionButtonReturn">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76" name="Text Box 4"/>
          <p:cNvSpPr txBox="1">
            <a:spLocks noChangeArrowheads="1"/>
          </p:cNvSpPr>
          <p:nvPr/>
        </p:nvSpPr>
        <p:spPr bwMode="auto">
          <a:xfrm>
            <a:off x="1104900" y="4572000"/>
            <a:ext cx="6934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p>
            <a:pPr>
              <a:spcBef>
                <a:spcPct val="50000"/>
              </a:spcBef>
            </a:pPr>
            <a:r>
              <a:rPr lang="en-US" altLang="en-US" sz="3200" i="1" dirty="0">
                <a:solidFill>
                  <a:srgbClr val="FFCC99"/>
                </a:solidFill>
                <a:effectLst>
                  <a:outerShdw blurRad="38100" dist="38100" dir="2700000" algn="tl">
                    <a:srgbClr val="000000"/>
                  </a:outerShdw>
                </a:effectLst>
                <a:latin typeface="Arial" charset="0"/>
              </a:rPr>
              <a:t>What is </a:t>
            </a:r>
            <a:r>
              <a:rPr lang="en-US" altLang="en-US" sz="3200" i="1" dirty="0">
                <a:solidFill>
                  <a:srgbClr val="99FF66"/>
                </a:solidFill>
                <a:effectLst>
                  <a:outerShdw blurRad="38100" dist="38100" dir="2700000" algn="tl">
                    <a:srgbClr val="000000"/>
                  </a:outerShdw>
                </a:effectLst>
                <a:latin typeface="Arial" charset="0"/>
              </a:rPr>
              <a:t>Introspection</a:t>
            </a:r>
            <a:r>
              <a:rPr lang="en-US" altLang="en-US" sz="3200" i="1" dirty="0">
                <a:solidFill>
                  <a:srgbClr val="FFCC99"/>
                </a:solidFill>
                <a:effectLst>
                  <a:outerShdw blurRad="38100" dist="38100" dir="2700000" algn="tl">
                    <a:srgbClr val="000000"/>
                  </a:outerShdw>
                </a:effectLst>
                <a:latin typeface="Arial" charset="0"/>
              </a:rPr>
              <a:t>?</a:t>
            </a:r>
          </a:p>
        </p:txBody>
      </p:sp>
      <p:sp>
        <p:nvSpPr>
          <p:cNvPr id="28677" name="Text Box 5"/>
          <p:cNvSpPr txBox="1">
            <a:spLocks noChangeArrowheads="1"/>
          </p:cNvSpPr>
          <p:nvPr/>
        </p:nvSpPr>
        <p:spPr bwMode="auto">
          <a:xfrm>
            <a:off x="507523" y="2644170"/>
            <a:ext cx="812895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p>
            <a:pPr>
              <a:spcBef>
                <a:spcPct val="50000"/>
              </a:spcBef>
            </a:pPr>
            <a:r>
              <a:rPr lang="en-US" altLang="en-US" sz="3200" i="1" dirty="0" smtClean="0">
                <a:solidFill>
                  <a:schemeClr val="hlink"/>
                </a:solidFill>
                <a:effectLst>
                  <a:outerShdw blurRad="38100" dist="38100" dir="2700000" algn="tl">
                    <a:srgbClr val="000000"/>
                  </a:outerShdw>
                </a:effectLst>
                <a:latin typeface="Arial" charset="0"/>
              </a:rPr>
              <a:t>____________ is </a:t>
            </a:r>
            <a:r>
              <a:rPr lang="en-US" altLang="en-US" sz="3200" i="1" dirty="0">
                <a:solidFill>
                  <a:schemeClr val="hlink"/>
                </a:solidFill>
                <a:effectLst>
                  <a:outerShdw blurRad="38100" dist="38100" dir="2700000" algn="tl">
                    <a:srgbClr val="000000"/>
                  </a:outerShdw>
                </a:effectLst>
                <a:latin typeface="Arial" charset="0"/>
              </a:rPr>
              <a:t>the process of objectively examining and measuring one’s thoughts and mental </a:t>
            </a:r>
            <a:r>
              <a:rPr lang="en-US" altLang="en-US" sz="3200" i="1" dirty="0" smtClean="0">
                <a:solidFill>
                  <a:schemeClr val="hlink"/>
                </a:solidFill>
                <a:effectLst>
                  <a:outerShdw blurRad="38100" dist="38100" dir="2700000" algn="tl">
                    <a:srgbClr val="000000"/>
                  </a:outerShdw>
                </a:effectLst>
                <a:latin typeface="Arial" charset="0"/>
              </a:rPr>
              <a:t>activities.</a:t>
            </a:r>
            <a:endParaRPr lang="en-US" altLang="en-US" sz="3200" i="1" dirty="0">
              <a:solidFill>
                <a:schemeClr val="hlink"/>
              </a:solidFill>
              <a:effectLst>
                <a:outerShdw blurRad="38100" dist="38100" dir="2700000" algn="tl">
                  <a:srgbClr val="000000"/>
                </a:outerShdw>
              </a:effectLst>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fade">
                                      <p:cBhvr>
                                        <p:cTn id="7" dur="2000"/>
                                        <p:tgtEl>
                                          <p:spTgt spid="28674"/>
                                        </p:tgtEl>
                                      </p:cBhvr>
                                    </p:animEffect>
                                  </p:childTnLst>
                                </p:cTn>
                              </p:par>
                            </p:childTnLst>
                          </p:cTn>
                        </p:par>
                        <p:par>
                          <p:cTn id="8" fill="hold" nodeType="afterGroup">
                            <p:stCondLst>
                              <p:cond delay="2000"/>
                            </p:stCondLst>
                            <p:childTnLst>
                              <p:par>
                                <p:cTn id="9" presetID="1" presetClass="entr" presetSubtype="0" fill="hold" grpId="0" nodeType="afterEffect">
                                  <p:stCondLst>
                                    <p:cond delay="400"/>
                                  </p:stCondLst>
                                  <p:iterate type="wd">
                                    <p:tmAbs val="400"/>
                                  </p:iterate>
                                  <p:childTnLst>
                                    <p:set>
                                      <p:cBhvr>
                                        <p:cTn id="10" dur="1" fill="hold">
                                          <p:stCondLst>
                                            <p:cond delay="0"/>
                                          </p:stCondLst>
                                        </p:cTn>
                                        <p:tgtEl>
                                          <p:spTgt spid="2867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iterate type="wd">
                                    <p:tmAbs val="400"/>
                                  </p:iterate>
                                  <p:childTnLst>
                                    <p:set>
                                      <p:cBhvr>
                                        <p:cTn id="14" dur="1" fill="hold">
                                          <p:stCondLst>
                                            <p:cond delay="0"/>
                                          </p:stCondLst>
                                        </p:cTn>
                                        <p:tgtEl>
                                          <p:spTgt spid="28676"/>
                                        </p:tgtEl>
                                        <p:attrNameLst>
                                          <p:attrName>style.visibility</p:attrName>
                                        </p:attrNameLst>
                                      </p:cBhvr>
                                      <p:to>
                                        <p:strVal val="visible"/>
                                      </p:to>
                                    </p:set>
                                  </p:childTnLst>
                                </p:cTn>
                              </p:par>
                            </p:childTnLst>
                          </p:cTn>
                        </p:par>
                        <p:par>
                          <p:cTn id="15" fill="hold" nodeType="afterGroup">
                            <p:stCondLst>
                              <p:cond delay="1201"/>
                            </p:stCondLst>
                            <p:childTnLst>
                              <p:par>
                                <p:cTn id="16" presetID="37" presetClass="entr" presetSubtype="0" fill="hold" grpId="0" nodeType="afterEffect">
                                  <p:stCondLst>
                                    <p:cond delay="0"/>
                                  </p:stCondLst>
                                  <p:childTnLst>
                                    <p:set>
                                      <p:cBhvr>
                                        <p:cTn id="17" dur="1" fill="hold">
                                          <p:stCondLst>
                                            <p:cond delay="0"/>
                                          </p:stCondLst>
                                        </p:cTn>
                                        <p:tgtEl>
                                          <p:spTgt spid="28675"/>
                                        </p:tgtEl>
                                        <p:attrNameLst>
                                          <p:attrName>style.visibility</p:attrName>
                                        </p:attrNameLst>
                                      </p:cBhvr>
                                      <p:to>
                                        <p:strVal val="visible"/>
                                      </p:to>
                                    </p:set>
                                    <p:animEffect transition="in" filter="fade">
                                      <p:cBhvr>
                                        <p:cTn id="18" dur="2000"/>
                                        <p:tgtEl>
                                          <p:spTgt spid="28675"/>
                                        </p:tgtEl>
                                      </p:cBhvr>
                                    </p:animEffect>
                                    <p:anim calcmode="lin" valueType="num">
                                      <p:cBhvr>
                                        <p:cTn id="19" dur="2000" fill="hold"/>
                                        <p:tgtEl>
                                          <p:spTgt spid="28675"/>
                                        </p:tgtEl>
                                        <p:attrNameLst>
                                          <p:attrName>ppt_x</p:attrName>
                                        </p:attrNameLst>
                                      </p:cBhvr>
                                      <p:tavLst>
                                        <p:tav tm="0">
                                          <p:val>
                                            <p:strVal val="#ppt_x"/>
                                          </p:val>
                                        </p:tav>
                                        <p:tav tm="100000">
                                          <p:val>
                                            <p:strVal val="#ppt_x"/>
                                          </p:val>
                                        </p:tav>
                                      </p:tavLst>
                                    </p:anim>
                                    <p:anim calcmode="lin" valueType="num">
                                      <p:cBhvr>
                                        <p:cTn id="20" dur="1800" decel="100000" fill="hold"/>
                                        <p:tgtEl>
                                          <p:spTgt spid="28675"/>
                                        </p:tgtEl>
                                        <p:attrNameLst>
                                          <p:attrName>ppt_y</p:attrName>
                                        </p:attrNameLst>
                                      </p:cBhvr>
                                      <p:tavLst>
                                        <p:tav tm="0">
                                          <p:val>
                                            <p:strVal val="#ppt_y+1"/>
                                          </p:val>
                                        </p:tav>
                                        <p:tav tm="100000">
                                          <p:val>
                                            <p:strVal val="#ppt_y-.03"/>
                                          </p:val>
                                        </p:tav>
                                      </p:tavLst>
                                    </p:anim>
                                    <p:anim calcmode="lin" valueType="num">
                                      <p:cBhvr>
                                        <p:cTn id="21" dur="200" accel="100000" fill="hold">
                                          <p:stCondLst>
                                            <p:cond delay="1800"/>
                                          </p:stCondLst>
                                        </p:cTn>
                                        <p:tgtEl>
                                          <p:spTgt spid="2867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P spid="28675" grpId="0" animBg="1"/>
      <p:bldP spid="28676" grpId="0" autoUpdateAnimBg="0"/>
      <p:bldP spid="2867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771900" y="2133600"/>
            <a:ext cx="1600200" cy="457200"/>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r>
              <a:rPr lang="en-US" altLang="en-US" sz="2000" i="1" dirty="0">
                <a:solidFill>
                  <a:srgbClr val="FFCC99"/>
                </a:solidFill>
                <a:effectLst>
                  <a:outerShdw blurRad="38100" dist="38100" dir="2700000" algn="tl">
                    <a:srgbClr val="000000"/>
                  </a:outerShdw>
                </a:effectLst>
              </a:rPr>
              <a:t>5 for 400</a:t>
            </a:r>
          </a:p>
        </p:txBody>
      </p:sp>
      <p:sp>
        <p:nvSpPr>
          <p:cNvPr id="29699" name="AutoShape 3">
            <a:hlinkClick r:id="rId2" action="ppaction://hlinksldjump" highlightClick="1"/>
          </p:cNvPr>
          <p:cNvSpPr>
            <a:spLocks noChangeArrowheads="1"/>
          </p:cNvSpPr>
          <p:nvPr/>
        </p:nvSpPr>
        <p:spPr bwMode="auto">
          <a:xfrm>
            <a:off x="8380413" y="6243638"/>
            <a:ext cx="762000" cy="609600"/>
          </a:xfrm>
          <a:prstGeom prst="actionButtonReturn">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01" name="Text Box 5"/>
          <p:cNvSpPr txBox="1">
            <a:spLocks noChangeArrowheads="1"/>
          </p:cNvSpPr>
          <p:nvPr/>
        </p:nvSpPr>
        <p:spPr bwMode="auto">
          <a:xfrm>
            <a:off x="2686050" y="4099719"/>
            <a:ext cx="37719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p>
            <a:pPr>
              <a:spcBef>
                <a:spcPct val="50000"/>
              </a:spcBef>
            </a:pPr>
            <a:r>
              <a:rPr lang="en-US" altLang="en-US" sz="3200" i="1" dirty="0">
                <a:solidFill>
                  <a:srgbClr val="FFCC99"/>
                </a:solidFill>
                <a:effectLst>
                  <a:outerShdw blurRad="38100" dist="38100" dir="2700000" algn="tl">
                    <a:srgbClr val="000000"/>
                  </a:outerShdw>
                </a:effectLst>
                <a:latin typeface="Arial" charset="0"/>
              </a:rPr>
              <a:t>What is </a:t>
            </a:r>
            <a:r>
              <a:rPr lang="en-US" altLang="en-US" sz="3200" i="1" dirty="0">
                <a:solidFill>
                  <a:srgbClr val="99FF66"/>
                </a:solidFill>
                <a:effectLst>
                  <a:outerShdw blurRad="38100" dist="38100" dir="2700000" algn="tl">
                    <a:srgbClr val="000000"/>
                  </a:outerShdw>
                </a:effectLst>
                <a:latin typeface="Arial" charset="0"/>
              </a:rPr>
              <a:t>c</a:t>
            </a:r>
            <a:r>
              <a:rPr lang="en-US" altLang="en-US" sz="3200" i="1" dirty="0" smtClean="0">
                <a:solidFill>
                  <a:srgbClr val="99FF66"/>
                </a:solidFill>
                <a:effectLst>
                  <a:outerShdw blurRad="38100" dist="38100" dir="2700000" algn="tl">
                    <a:srgbClr val="000000"/>
                  </a:outerShdw>
                </a:effectLst>
                <a:latin typeface="Arial" charset="0"/>
              </a:rPr>
              <a:t>ase</a:t>
            </a:r>
            <a:r>
              <a:rPr lang="en-US" altLang="en-US" sz="3200" i="1" dirty="0" smtClean="0">
                <a:solidFill>
                  <a:srgbClr val="FFCC99"/>
                </a:solidFill>
                <a:effectLst>
                  <a:outerShdw blurRad="38100" dist="38100" dir="2700000" algn="tl">
                    <a:srgbClr val="000000"/>
                  </a:outerShdw>
                </a:effectLst>
                <a:latin typeface="Arial" charset="0"/>
              </a:rPr>
              <a:t>?</a:t>
            </a:r>
            <a:endParaRPr lang="en-US" altLang="en-US" sz="3200" i="1" dirty="0">
              <a:solidFill>
                <a:srgbClr val="FFCC99"/>
              </a:solidFill>
              <a:effectLst>
                <a:outerShdw blurRad="38100" dist="38100" dir="2700000" algn="tl">
                  <a:srgbClr val="000000"/>
                </a:outerShdw>
              </a:effectLst>
              <a:latin typeface="Arial" charset="0"/>
            </a:endParaRPr>
          </a:p>
        </p:txBody>
      </p:sp>
      <p:sp>
        <p:nvSpPr>
          <p:cNvPr id="29702" name="Text Box 6"/>
          <p:cNvSpPr txBox="1">
            <a:spLocks noChangeArrowheads="1"/>
          </p:cNvSpPr>
          <p:nvPr/>
        </p:nvSpPr>
        <p:spPr bwMode="auto">
          <a:xfrm>
            <a:off x="243841" y="2841396"/>
            <a:ext cx="8151812"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p>
            <a:pPr>
              <a:spcBef>
                <a:spcPct val="50000"/>
              </a:spcBef>
            </a:pPr>
            <a:r>
              <a:rPr lang="en-US" altLang="en-US" sz="3200" i="1" dirty="0" smtClean="0">
                <a:solidFill>
                  <a:schemeClr val="hlink"/>
                </a:solidFill>
                <a:effectLst>
                  <a:outerShdw blurRad="38100" dist="38100" dir="2700000" algn="tl">
                    <a:srgbClr val="000000"/>
                  </a:outerShdw>
                </a:effectLst>
                <a:latin typeface="Arial" charset="0"/>
              </a:rPr>
              <a:t>The study </a:t>
            </a:r>
            <a:r>
              <a:rPr lang="en-US" altLang="en-US" sz="3200" i="1" dirty="0">
                <a:solidFill>
                  <a:schemeClr val="hlink"/>
                </a:solidFill>
                <a:effectLst>
                  <a:outerShdw blurRad="38100" dist="38100" dir="2700000" algn="tl">
                    <a:srgbClr val="000000"/>
                  </a:outerShdw>
                </a:effectLst>
                <a:latin typeface="Arial" charset="0"/>
              </a:rPr>
              <a:t>of one individual in great </a:t>
            </a:r>
            <a:r>
              <a:rPr lang="en-US" altLang="en-US" sz="3200" i="1" dirty="0" smtClean="0">
                <a:solidFill>
                  <a:schemeClr val="hlink"/>
                </a:solidFill>
                <a:effectLst>
                  <a:outerShdw blurRad="38100" dist="38100" dir="2700000" algn="tl">
                    <a:srgbClr val="000000"/>
                  </a:outerShdw>
                </a:effectLst>
                <a:latin typeface="Arial" charset="0"/>
              </a:rPr>
              <a:t>detail is called a _______ study.</a:t>
            </a:r>
            <a:endParaRPr lang="en-US" altLang="en-US" sz="3200" i="1" dirty="0">
              <a:solidFill>
                <a:schemeClr val="hlink"/>
              </a:solidFill>
              <a:effectLst>
                <a:outerShdw blurRad="38100" dist="38100" dir="2700000" algn="tl">
                  <a:srgbClr val="000000"/>
                </a:outerShdw>
              </a:effectLst>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9698"/>
                                        </p:tgtEl>
                                        <p:attrNameLst>
                                          <p:attrName>style.visibility</p:attrName>
                                        </p:attrNameLst>
                                      </p:cBhvr>
                                      <p:to>
                                        <p:strVal val="visible"/>
                                      </p:to>
                                    </p:set>
                                    <p:animEffect transition="in" filter="fade">
                                      <p:cBhvr>
                                        <p:cTn id="7" dur="2000"/>
                                        <p:tgtEl>
                                          <p:spTgt spid="29698"/>
                                        </p:tgtEl>
                                      </p:cBhvr>
                                    </p:animEffect>
                                  </p:childTnLst>
                                </p:cTn>
                              </p:par>
                            </p:childTnLst>
                          </p:cTn>
                        </p:par>
                        <p:par>
                          <p:cTn id="8" fill="hold" nodeType="afterGroup">
                            <p:stCondLst>
                              <p:cond delay="2000"/>
                            </p:stCondLst>
                            <p:childTnLst>
                              <p:par>
                                <p:cTn id="9" presetID="1" presetClass="entr" presetSubtype="0" fill="hold" grpId="0" nodeType="afterEffect">
                                  <p:stCondLst>
                                    <p:cond delay="0"/>
                                  </p:stCondLst>
                                  <p:iterate type="wd">
                                    <p:tmAbs val="400"/>
                                  </p:iterate>
                                  <p:childTnLst>
                                    <p:set>
                                      <p:cBhvr>
                                        <p:cTn id="10" dur="1" fill="hold">
                                          <p:stCondLst>
                                            <p:cond delay="0"/>
                                          </p:stCondLst>
                                        </p:cTn>
                                        <p:tgtEl>
                                          <p:spTgt spid="2970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iterate type="wd">
                                    <p:tmAbs val="400"/>
                                  </p:iterate>
                                  <p:childTnLst>
                                    <p:set>
                                      <p:cBhvr>
                                        <p:cTn id="14" dur="1" fill="hold">
                                          <p:stCondLst>
                                            <p:cond delay="0"/>
                                          </p:stCondLst>
                                        </p:cTn>
                                        <p:tgtEl>
                                          <p:spTgt spid="29701"/>
                                        </p:tgtEl>
                                        <p:attrNameLst>
                                          <p:attrName>style.visibility</p:attrName>
                                        </p:attrNameLst>
                                      </p:cBhvr>
                                      <p:to>
                                        <p:strVal val="visible"/>
                                      </p:to>
                                    </p:set>
                                  </p:childTnLst>
                                </p:cTn>
                              </p:par>
                            </p:childTnLst>
                          </p:cTn>
                        </p:par>
                        <p:par>
                          <p:cTn id="15" fill="hold" nodeType="afterGroup">
                            <p:stCondLst>
                              <p:cond delay="1201"/>
                            </p:stCondLst>
                            <p:childTnLst>
                              <p:par>
                                <p:cTn id="16" presetID="37" presetClass="entr" presetSubtype="0" fill="hold" grpId="0" nodeType="afterEffect">
                                  <p:stCondLst>
                                    <p:cond delay="0"/>
                                  </p:stCondLst>
                                  <p:childTnLst>
                                    <p:set>
                                      <p:cBhvr>
                                        <p:cTn id="17" dur="1" fill="hold">
                                          <p:stCondLst>
                                            <p:cond delay="0"/>
                                          </p:stCondLst>
                                        </p:cTn>
                                        <p:tgtEl>
                                          <p:spTgt spid="29699"/>
                                        </p:tgtEl>
                                        <p:attrNameLst>
                                          <p:attrName>style.visibility</p:attrName>
                                        </p:attrNameLst>
                                      </p:cBhvr>
                                      <p:to>
                                        <p:strVal val="visible"/>
                                      </p:to>
                                    </p:set>
                                    <p:animEffect transition="in" filter="fade">
                                      <p:cBhvr>
                                        <p:cTn id="18" dur="2000"/>
                                        <p:tgtEl>
                                          <p:spTgt spid="29699"/>
                                        </p:tgtEl>
                                      </p:cBhvr>
                                    </p:animEffect>
                                    <p:anim calcmode="lin" valueType="num">
                                      <p:cBhvr>
                                        <p:cTn id="19" dur="2000" fill="hold"/>
                                        <p:tgtEl>
                                          <p:spTgt spid="29699"/>
                                        </p:tgtEl>
                                        <p:attrNameLst>
                                          <p:attrName>ppt_x</p:attrName>
                                        </p:attrNameLst>
                                      </p:cBhvr>
                                      <p:tavLst>
                                        <p:tav tm="0">
                                          <p:val>
                                            <p:strVal val="#ppt_x"/>
                                          </p:val>
                                        </p:tav>
                                        <p:tav tm="100000">
                                          <p:val>
                                            <p:strVal val="#ppt_x"/>
                                          </p:val>
                                        </p:tav>
                                      </p:tavLst>
                                    </p:anim>
                                    <p:anim calcmode="lin" valueType="num">
                                      <p:cBhvr>
                                        <p:cTn id="20" dur="1800" decel="100000" fill="hold"/>
                                        <p:tgtEl>
                                          <p:spTgt spid="29699"/>
                                        </p:tgtEl>
                                        <p:attrNameLst>
                                          <p:attrName>ppt_y</p:attrName>
                                        </p:attrNameLst>
                                      </p:cBhvr>
                                      <p:tavLst>
                                        <p:tav tm="0">
                                          <p:val>
                                            <p:strVal val="#ppt_y+1"/>
                                          </p:val>
                                        </p:tav>
                                        <p:tav tm="100000">
                                          <p:val>
                                            <p:strVal val="#ppt_y-.03"/>
                                          </p:val>
                                        </p:tav>
                                      </p:tavLst>
                                    </p:anim>
                                    <p:anim calcmode="lin" valueType="num">
                                      <p:cBhvr>
                                        <p:cTn id="21" dur="200" accel="100000" fill="hold">
                                          <p:stCondLst>
                                            <p:cond delay="1800"/>
                                          </p:stCondLst>
                                        </p:cTn>
                                        <p:tgtEl>
                                          <p:spTgt spid="2969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P spid="29699" grpId="0" animBg="1"/>
      <p:bldP spid="29701" grpId="0" autoUpdateAnimBg="0"/>
      <p:bldP spid="2970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352800" y="1676400"/>
            <a:ext cx="2286000" cy="457200"/>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r>
              <a:rPr lang="en-US" altLang="en-US" sz="2000" i="1" dirty="0">
                <a:solidFill>
                  <a:srgbClr val="FFCC99"/>
                </a:solidFill>
                <a:effectLst>
                  <a:outerShdw blurRad="38100" dist="38100" dir="2700000" algn="tl">
                    <a:srgbClr val="000000"/>
                  </a:outerShdw>
                </a:effectLst>
              </a:rPr>
              <a:t>5 for 500</a:t>
            </a:r>
          </a:p>
        </p:txBody>
      </p:sp>
      <p:sp>
        <p:nvSpPr>
          <p:cNvPr id="30723" name="AutoShape 3">
            <a:hlinkClick r:id="rId2" action="ppaction://hlinksldjump" highlightClick="1"/>
          </p:cNvPr>
          <p:cNvSpPr>
            <a:spLocks noChangeArrowheads="1"/>
          </p:cNvSpPr>
          <p:nvPr/>
        </p:nvSpPr>
        <p:spPr bwMode="auto">
          <a:xfrm>
            <a:off x="8380413" y="6243638"/>
            <a:ext cx="762000" cy="609600"/>
          </a:xfrm>
          <a:prstGeom prst="actionButtonReturn">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24" name="Text Box 4"/>
          <p:cNvSpPr txBox="1">
            <a:spLocks noChangeArrowheads="1"/>
          </p:cNvSpPr>
          <p:nvPr/>
        </p:nvSpPr>
        <p:spPr bwMode="auto">
          <a:xfrm>
            <a:off x="2133600" y="4267200"/>
            <a:ext cx="4876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tx1"/>
                  </a:outerShdw>
                </a:effectLst>
              </a14:hiddenEffects>
            </a:ext>
          </a:extLst>
        </p:spPr>
        <p:txBody>
          <a:bodyPr wrap="square">
            <a:spAutoFit/>
          </a:bodyPr>
          <a:lstStyle/>
          <a:p>
            <a:pPr>
              <a:spcBef>
                <a:spcPct val="50000"/>
              </a:spcBef>
            </a:pPr>
            <a:r>
              <a:rPr lang="en-US" altLang="en-US" sz="3200" i="1" dirty="0">
                <a:solidFill>
                  <a:srgbClr val="FFCC99"/>
                </a:solidFill>
                <a:effectLst>
                  <a:outerShdw blurRad="38100" dist="38100" dir="2700000" algn="tl">
                    <a:srgbClr val="000000"/>
                  </a:outerShdw>
                </a:effectLst>
                <a:latin typeface="Arial" charset="0"/>
              </a:rPr>
              <a:t>What is </a:t>
            </a:r>
            <a:r>
              <a:rPr lang="en-US" altLang="en-US" sz="3200" i="1" dirty="0" smtClean="0">
                <a:solidFill>
                  <a:srgbClr val="99FF66"/>
                </a:solidFill>
                <a:effectLst>
                  <a:outerShdw blurRad="38100" dist="38100" dir="2700000" algn="tl">
                    <a:srgbClr val="000000"/>
                  </a:outerShdw>
                </a:effectLst>
                <a:latin typeface="Arial" charset="0"/>
              </a:rPr>
              <a:t>experimental</a:t>
            </a:r>
            <a:r>
              <a:rPr lang="en-US" altLang="en-US" sz="3200" i="1" dirty="0" smtClean="0">
                <a:solidFill>
                  <a:srgbClr val="FFCC99"/>
                </a:solidFill>
                <a:effectLst>
                  <a:outerShdw blurRad="38100" dist="38100" dir="2700000" algn="tl">
                    <a:srgbClr val="000000"/>
                  </a:outerShdw>
                </a:effectLst>
                <a:latin typeface="Arial" charset="0"/>
              </a:rPr>
              <a:t>?</a:t>
            </a:r>
            <a:endParaRPr lang="en-US" altLang="en-US" sz="3200" i="1" dirty="0">
              <a:solidFill>
                <a:srgbClr val="FFCC99"/>
              </a:solidFill>
              <a:effectLst>
                <a:outerShdw blurRad="38100" dist="38100" dir="2700000" algn="tl">
                  <a:srgbClr val="000000"/>
                </a:outerShdw>
              </a:effectLst>
              <a:latin typeface="Arial" charset="0"/>
            </a:endParaRPr>
          </a:p>
        </p:txBody>
      </p:sp>
      <p:sp>
        <p:nvSpPr>
          <p:cNvPr id="30725" name="Text Box 5"/>
          <p:cNvSpPr txBox="1">
            <a:spLocks noChangeArrowheads="1"/>
          </p:cNvSpPr>
          <p:nvPr/>
        </p:nvSpPr>
        <p:spPr bwMode="auto">
          <a:xfrm>
            <a:off x="396240" y="2351782"/>
            <a:ext cx="77724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p>
            <a:pPr>
              <a:spcBef>
                <a:spcPct val="50000"/>
              </a:spcBef>
            </a:pPr>
            <a:r>
              <a:rPr lang="en-US" altLang="en-US" sz="3200" i="1" dirty="0" smtClean="0">
                <a:solidFill>
                  <a:schemeClr val="hlink"/>
                </a:solidFill>
                <a:effectLst>
                  <a:outerShdw blurRad="38100" dist="38100" dir="2700000" algn="tl">
                    <a:srgbClr val="000000"/>
                  </a:outerShdw>
                </a:effectLst>
                <a:latin typeface="Arial" charset="0"/>
              </a:rPr>
              <a:t>If you are sick and are part of an experiment seeking to validate a cure it’s best to be in the _________ group. </a:t>
            </a:r>
            <a:endParaRPr lang="en-US" altLang="en-US" sz="3200" i="1" dirty="0">
              <a:solidFill>
                <a:schemeClr val="hlink"/>
              </a:solidFill>
              <a:effectLst>
                <a:outerShdw blurRad="38100" dist="38100" dir="2700000" algn="tl">
                  <a:srgbClr val="000000"/>
                </a:outerShdw>
              </a:effectLst>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fade">
                                      <p:cBhvr>
                                        <p:cTn id="7" dur="2000"/>
                                        <p:tgtEl>
                                          <p:spTgt spid="30722"/>
                                        </p:tgtEl>
                                      </p:cBhvr>
                                    </p:animEffect>
                                  </p:childTnLst>
                                </p:cTn>
                              </p:par>
                            </p:childTnLst>
                          </p:cTn>
                        </p:par>
                        <p:par>
                          <p:cTn id="8" fill="hold" nodeType="afterGroup">
                            <p:stCondLst>
                              <p:cond delay="2000"/>
                            </p:stCondLst>
                            <p:childTnLst>
                              <p:par>
                                <p:cTn id="9" presetID="1" presetClass="entr" presetSubtype="0" fill="hold" grpId="0" nodeType="afterEffect">
                                  <p:stCondLst>
                                    <p:cond delay="0"/>
                                  </p:stCondLst>
                                  <p:iterate type="wd">
                                    <p:tmAbs val="400"/>
                                  </p:iterate>
                                  <p:childTnLst>
                                    <p:set>
                                      <p:cBhvr>
                                        <p:cTn id="10" dur="1" fill="hold">
                                          <p:stCondLst>
                                            <p:cond delay="0"/>
                                          </p:stCondLst>
                                        </p:cTn>
                                        <p:tgtEl>
                                          <p:spTgt spid="3072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iterate type="wd">
                                    <p:tmAbs val="400"/>
                                  </p:iterate>
                                  <p:childTnLst>
                                    <p:set>
                                      <p:cBhvr>
                                        <p:cTn id="14" dur="1" fill="hold">
                                          <p:stCondLst>
                                            <p:cond delay="0"/>
                                          </p:stCondLst>
                                        </p:cTn>
                                        <p:tgtEl>
                                          <p:spTgt spid="30724"/>
                                        </p:tgtEl>
                                        <p:attrNameLst>
                                          <p:attrName>style.visibility</p:attrName>
                                        </p:attrNameLst>
                                      </p:cBhvr>
                                      <p:to>
                                        <p:strVal val="visible"/>
                                      </p:to>
                                    </p:set>
                                  </p:childTnLst>
                                </p:cTn>
                              </p:par>
                            </p:childTnLst>
                          </p:cTn>
                        </p:par>
                        <p:par>
                          <p:cTn id="15" fill="hold" nodeType="afterGroup">
                            <p:stCondLst>
                              <p:cond delay="1201"/>
                            </p:stCondLst>
                            <p:childTnLst>
                              <p:par>
                                <p:cTn id="16" presetID="37" presetClass="entr" presetSubtype="0" fill="hold" grpId="0" nodeType="afterEffect">
                                  <p:stCondLst>
                                    <p:cond delay="0"/>
                                  </p:stCondLst>
                                  <p:childTnLst>
                                    <p:set>
                                      <p:cBhvr>
                                        <p:cTn id="17" dur="1" fill="hold">
                                          <p:stCondLst>
                                            <p:cond delay="0"/>
                                          </p:stCondLst>
                                        </p:cTn>
                                        <p:tgtEl>
                                          <p:spTgt spid="30723"/>
                                        </p:tgtEl>
                                        <p:attrNameLst>
                                          <p:attrName>style.visibility</p:attrName>
                                        </p:attrNameLst>
                                      </p:cBhvr>
                                      <p:to>
                                        <p:strVal val="visible"/>
                                      </p:to>
                                    </p:set>
                                    <p:animEffect transition="in" filter="fade">
                                      <p:cBhvr>
                                        <p:cTn id="18" dur="2000"/>
                                        <p:tgtEl>
                                          <p:spTgt spid="30723"/>
                                        </p:tgtEl>
                                      </p:cBhvr>
                                    </p:animEffect>
                                    <p:anim calcmode="lin" valueType="num">
                                      <p:cBhvr>
                                        <p:cTn id="19" dur="2000" fill="hold"/>
                                        <p:tgtEl>
                                          <p:spTgt spid="30723"/>
                                        </p:tgtEl>
                                        <p:attrNameLst>
                                          <p:attrName>ppt_x</p:attrName>
                                        </p:attrNameLst>
                                      </p:cBhvr>
                                      <p:tavLst>
                                        <p:tav tm="0">
                                          <p:val>
                                            <p:strVal val="#ppt_x"/>
                                          </p:val>
                                        </p:tav>
                                        <p:tav tm="100000">
                                          <p:val>
                                            <p:strVal val="#ppt_x"/>
                                          </p:val>
                                        </p:tav>
                                      </p:tavLst>
                                    </p:anim>
                                    <p:anim calcmode="lin" valueType="num">
                                      <p:cBhvr>
                                        <p:cTn id="20" dur="1800" decel="100000" fill="hold"/>
                                        <p:tgtEl>
                                          <p:spTgt spid="30723"/>
                                        </p:tgtEl>
                                        <p:attrNameLst>
                                          <p:attrName>ppt_y</p:attrName>
                                        </p:attrNameLst>
                                      </p:cBhvr>
                                      <p:tavLst>
                                        <p:tav tm="0">
                                          <p:val>
                                            <p:strVal val="#ppt_y+1"/>
                                          </p:val>
                                        </p:tav>
                                        <p:tav tm="100000">
                                          <p:val>
                                            <p:strVal val="#ppt_y-.03"/>
                                          </p:val>
                                        </p:tav>
                                      </p:tavLst>
                                    </p:anim>
                                    <p:anim calcmode="lin" valueType="num">
                                      <p:cBhvr>
                                        <p:cTn id="21" dur="200" accel="100000" fill="hold">
                                          <p:stCondLst>
                                            <p:cond delay="1800"/>
                                          </p:stCondLst>
                                        </p:cTn>
                                        <p:tgtEl>
                                          <p:spTgt spid="3072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P spid="30723" grpId="0" animBg="1"/>
      <p:bldP spid="30724" grpId="0" autoUpdateAnimBg="0"/>
      <p:bldP spid="3072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AutoShape 4">
            <a:hlinkClick r:id="rId2" action="ppaction://hlinksldjump" highlightClick="1"/>
          </p:cNvPr>
          <p:cNvSpPr>
            <a:spLocks noChangeArrowheads="1"/>
          </p:cNvSpPr>
          <p:nvPr/>
        </p:nvSpPr>
        <p:spPr bwMode="auto">
          <a:xfrm>
            <a:off x="8380413" y="6243638"/>
            <a:ext cx="762000" cy="609600"/>
          </a:xfrm>
          <a:prstGeom prst="actionButtonReturn">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82948"/>
                                        </p:tgtEl>
                                        <p:attrNameLst>
                                          <p:attrName>style.visibility</p:attrName>
                                        </p:attrNameLst>
                                      </p:cBhvr>
                                      <p:to>
                                        <p:strVal val="visible"/>
                                      </p:to>
                                    </p:set>
                                    <p:animEffect transition="in" filter="fade">
                                      <p:cBhvr>
                                        <p:cTn id="7" dur="2000"/>
                                        <p:tgtEl>
                                          <p:spTgt spid="82948"/>
                                        </p:tgtEl>
                                      </p:cBhvr>
                                    </p:animEffect>
                                    <p:anim calcmode="lin" valueType="num">
                                      <p:cBhvr>
                                        <p:cTn id="8" dur="2000" fill="hold"/>
                                        <p:tgtEl>
                                          <p:spTgt spid="82948"/>
                                        </p:tgtEl>
                                        <p:attrNameLst>
                                          <p:attrName>ppt_x</p:attrName>
                                        </p:attrNameLst>
                                      </p:cBhvr>
                                      <p:tavLst>
                                        <p:tav tm="0">
                                          <p:val>
                                            <p:strVal val="#ppt_x"/>
                                          </p:val>
                                        </p:tav>
                                        <p:tav tm="100000">
                                          <p:val>
                                            <p:strVal val="#ppt_x"/>
                                          </p:val>
                                        </p:tav>
                                      </p:tavLst>
                                    </p:anim>
                                    <p:anim calcmode="lin" valueType="num">
                                      <p:cBhvr>
                                        <p:cTn id="9" dur="1800" decel="100000" fill="hold"/>
                                        <p:tgtEl>
                                          <p:spTgt spid="82948"/>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8294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2"/>
          <p:cNvSpPr txBox="1">
            <a:spLocks noChangeArrowheads="1"/>
          </p:cNvSpPr>
          <p:nvPr/>
        </p:nvSpPr>
        <p:spPr bwMode="auto">
          <a:xfrm>
            <a:off x="2095500" y="2590800"/>
            <a:ext cx="4953000" cy="15557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ltLang="en-US" sz="9600">
                <a:solidFill>
                  <a:schemeClr val="hlink"/>
                </a:solidFill>
                <a:latin typeface="Arial" charset="0"/>
              </a:rPr>
              <a:t>The End</a:t>
            </a:r>
            <a:r>
              <a:rPr lang="en-US" altLang="en-US" sz="3200">
                <a:solidFill>
                  <a:schemeClr val="hlink"/>
                </a:solidFill>
                <a:latin typeface="Arial" charset="0"/>
              </a:rPr>
              <a:t> </a:t>
            </a:r>
          </a:p>
        </p:txBody>
      </p:sp>
      <p:sp>
        <p:nvSpPr>
          <p:cNvPr id="84995" name="AutoShape 3">
            <a:hlinkClick r:id="" action="ppaction://hlinkshowjump?jump=firstslide" highlightClick="1"/>
          </p:cNvPr>
          <p:cNvSpPr>
            <a:spLocks noChangeArrowheads="1"/>
          </p:cNvSpPr>
          <p:nvPr/>
        </p:nvSpPr>
        <p:spPr bwMode="auto">
          <a:xfrm>
            <a:off x="6934200" y="6248400"/>
            <a:ext cx="762000" cy="609600"/>
          </a:xfrm>
          <a:prstGeom prst="actionButtonHome">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997" name="AutoShape 5">
            <a:hlinkClick r:id="rId2" action="ppaction://hlinksldjump" highlightClick="1"/>
          </p:cNvPr>
          <p:cNvSpPr>
            <a:spLocks noChangeArrowheads="1"/>
          </p:cNvSpPr>
          <p:nvPr/>
        </p:nvSpPr>
        <p:spPr bwMode="auto">
          <a:xfrm>
            <a:off x="7696200" y="6248400"/>
            <a:ext cx="685800" cy="609600"/>
          </a:xfrm>
          <a:prstGeom prst="actionButtonInformation">
            <a:avLst/>
          </a:prstGeom>
          <a:solidFill>
            <a:srgbClr val="FFCC99"/>
          </a:solidFill>
          <a:ln>
            <a:noFill/>
          </a:ln>
          <a:effectLst/>
          <a:extLs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85002" name="Picture 10" descr="s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4500" y="1600200"/>
            <a:ext cx="635000" cy="889000"/>
          </a:xfrm>
          <a:prstGeom prst="rect">
            <a:avLst/>
          </a:prstGeom>
          <a:noFill/>
          <a:effectLst>
            <a:outerShdw dist="45791" dir="3378596" algn="ctr" rotWithShape="0">
              <a:schemeClr val="folHlink">
                <a:alpha val="50000"/>
              </a:schemeClr>
            </a:outerShdw>
          </a:effectLst>
          <a:extLst>
            <a:ext uri="{909E8E84-426E-40DD-AFC4-6F175D3DCCD1}">
              <a14:hiddenFill xmlns:a14="http://schemas.microsoft.com/office/drawing/2010/main">
                <a:solidFill>
                  <a:srgbClr val="FFFFFF"/>
                </a:solidFill>
              </a14:hiddenFill>
            </a:ext>
          </a:extLst>
        </p:spPr>
      </p:pic>
      <p:pic>
        <p:nvPicPr>
          <p:cNvPr id="85004" name="Picture 12" descr="g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1600200"/>
            <a:ext cx="609600" cy="914400"/>
          </a:xfrm>
          <a:prstGeom prst="rect">
            <a:avLst/>
          </a:prstGeom>
          <a:noFill/>
          <a:effectLst>
            <a:outerShdw dist="53882" dir="2700000" algn="ctr" rotWithShape="0">
              <a:schemeClr val="folHlink">
                <a:alpha val="50000"/>
              </a:schemeClr>
            </a:outerShdw>
          </a:effectLst>
          <a:extLst>
            <a:ext uri="{909E8E84-426E-40DD-AFC4-6F175D3DCCD1}">
              <a14:hiddenFill xmlns:a14="http://schemas.microsoft.com/office/drawing/2010/main">
                <a:solidFill>
                  <a:srgbClr val="FFFFFF"/>
                </a:solidFill>
              </a14:hiddenFill>
            </a:ext>
          </a:extLst>
        </p:spPr>
      </p:pic>
      <p:pic>
        <p:nvPicPr>
          <p:cNvPr id="85005" name="Picture 13" descr="lifespan_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1600200"/>
            <a:ext cx="635000" cy="889000"/>
          </a:xfrm>
          <a:prstGeom prst="rect">
            <a:avLst/>
          </a:prstGeom>
          <a:noFill/>
          <a:effectLst>
            <a:outerShdw dist="53882" dir="2700000" algn="ctr" rotWithShape="0">
              <a:schemeClr val="folHlink">
                <a:alpha val="50000"/>
              </a:schemeClr>
            </a:outerShdw>
          </a:effectLst>
          <a:extLst>
            <a:ext uri="{909E8E84-426E-40DD-AFC4-6F175D3DCCD1}">
              <a14:hiddenFill xmlns:a14="http://schemas.microsoft.com/office/drawing/2010/main">
                <a:solidFill>
                  <a:srgbClr val="FFFFFF"/>
                </a:solidFill>
              </a14:hiddenFill>
            </a:ext>
          </a:extLst>
        </p:spPr>
      </p:pic>
      <p:pic>
        <p:nvPicPr>
          <p:cNvPr id="85006" name="Picture 14" descr="2mickeymouse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57200" y="4648200"/>
            <a:ext cx="904875" cy="1152525"/>
          </a:xfrm>
          <a:prstGeom prst="rect">
            <a:avLst/>
          </a:prstGeom>
          <a:noFill/>
          <a:extLst>
            <a:ext uri="{909E8E84-426E-40DD-AFC4-6F175D3DCCD1}">
              <a14:hiddenFill xmlns:a14="http://schemas.microsoft.com/office/drawing/2010/main">
                <a:solidFill>
                  <a:srgbClr val="FFFFFF"/>
                </a:solidFill>
              </a14:hiddenFill>
            </a:ext>
          </a:extLst>
        </p:spPr>
      </p:pic>
      <p:pic>
        <p:nvPicPr>
          <p:cNvPr id="85008" name="Picture 16" descr="2mickeymouse0"/>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286000" y="4610100"/>
            <a:ext cx="895350" cy="1257300"/>
          </a:xfrm>
          <a:prstGeom prst="rect">
            <a:avLst/>
          </a:prstGeom>
          <a:noFill/>
          <a:extLst>
            <a:ext uri="{909E8E84-426E-40DD-AFC4-6F175D3DCCD1}">
              <a14:hiddenFill xmlns:a14="http://schemas.microsoft.com/office/drawing/2010/main">
                <a:solidFill>
                  <a:srgbClr val="FFFFFF"/>
                </a:solidFill>
              </a14:hiddenFill>
            </a:ext>
          </a:extLst>
        </p:spPr>
      </p:pic>
      <p:pic>
        <p:nvPicPr>
          <p:cNvPr id="85009" name="Picture 17" descr="2mickeymouse3"/>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4095750" y="4648200"/>
            <a:ext cx="9525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85010" name="Picture 18" descr="2mickeymouse2"/>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5867400" y="4648200"/>
            <a:ext cx="9525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85011" name="Picture 19" descr="2mickeymouse4"/>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7867650" y="4648200"/>
            <a:ext cx="742950" cy="1085850"/>
          </a:xfrm>
          <a:prstGeom prst="rect">
            <a:avLst/>
          </a:prstGeom>
          <a:noFill/>
          <a:extLst>
            <a:ext uri="{909E8E84-426E-40DD-AFC4-6F175D3DCCD1}">
              <a14:hiddenFill xmlns:a14="http://schemas.microsoft.com/office/drawing/2010/main">
                <a:solidFill>
                  <a:srgbClr val="FFFFFF"/>
                </a:solidFill>
              </a14:hiddenFill>
            </a:ext>
          </a:extLst>
        </p:spPr>
      </p:pic>
      <p:sp>
        <p:nvSpPr>
          <p:cNvPr id="85012" name="AutoShape 20">
            <a:hlinkClick r:id="rId11" action="ppaction://hlinksldjump" highlightClick="1"/>
          </p:cNvPr>
          <p:cNvSpPr>
            <a:spLocks noChangeArrowheads="1"/>
          </p:cNvSpPr>
          <p:nvPr/>
        </p:nvSpPr>
        <p:spPr bwMode="auto">
          <a:xfrm>
            <a:off x="8380413" y="6243638"/>
            <a:ext cx="762000" cy="609600"/>
          </a:xfrm>
          <a:prstGeom prst="actionButtonReturn">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fill="hold" grpId="0" nodeType="afterEffect">
                                  <p:stCondLst>
                                    <p:cond delay="0"/>
                                  </p:stCondLst>
                                  <p:childTnLst>
                                    <p:set>
                                      <p:cBhvr>
                                        <p:cTn id="6" dur="1" fill="hold">
                                          <p:stCondLst>
                                            <p:cond delay="0"/>
                                          </p:stCondLst>
                                        </p:cTn>
                                        <p:tgtEl>
                                          <p:spTgt spid="84994"/>
                                        </p:tgtEl>
                                        <p:attrNameLst>
                                          <p:attrName>style.visibility</p:attrName>
                                        </p:attrNameLst>
                                      </p:cBhvr>
                                      <p:to>
                                        <p:strVal val="visible"/>
                                      </p:to>
                                    </p:set>
                                    <p:anim calcmode="lin" valueType="num">
                                      <p:cBhvr>
                                        <p:cTn id="7" dur="5000" fill="hold"/>
                                        <p:tgtEl>
                                          <p:spTgt spid="84994"/>
                                        </p:tgtEl>
                                        <p:attrNameLst>
                                          <p:attrName>ppt_w</p:attrName>
                                        </p:attrNameLst>
                                      </p:cBhvr>
                                      <p:tavLst>
                                        <p:tav tm="0" fmla="#ppt_w*sin(2.5*pi*$)">
                                          <p:val>
                                            <p:fltVal val="0"/>
                                          </p:val>
                                        </p:tav>
                                        <p:tav tm="100000">
                                          <p:val>
                                            <p:fltVal val="1"/>
                                          </p:val>
                                        </p:tav>
                                      </p:tavLst>
                                    </p:anim>
                                    <p:anim calcmode="lin" valueType="num">
                                      <p:cBhvr>
                                        <p:cTn id="8" dur="5000" fill="hold"/>
                                        <p:tgtEl>
                                          <p:spTgt spid="84994"/>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0"/>
                            </p:stCondLst>
                            <p:childTnLst>
                              <p:par>
                                <p:cTn id="10" presetID="10" presetClass="entr" presetSubtype="0" fill="hold" nodeType="afterEffect">
                                  <p:stCondLst>
                                    <p:cond delay="0"/>
                                  </p:stCondLst>
                                  <p:childTnLst>
                                    <p:set>
                                      <p:cBhvr>
                                        <p:cTn id="11" dur="1" fill="hold">
                                          <p:stCondLst>
                                            <p:cond delay="0"/>
                                          </p:stCondLst>
                                        </p:cTn>
                                        <p:tgtEl>
                                          <p:spTgt spid="85005"/>
                                        </p:tgtEl>
                                        <p:attrNameLst>
                                          <p:attrName>style.visibility</p:attrName>
                                        </p:attrNameLst>
                                      </p:cBhvr>
                                      <p:to>
                                        <p:strVal val="visible"/>
                                      </p:to>
                                    </p:set>
                                    <p:animEffect transition="in" filter="fade">
                                      <p:cBhvr>
                                        <p:cTn id="12" dur="2000"/>
                                        <p:tgtEl>
                                          <p:spTgt spid="85005"/>
                                        </p:tgtEl>
                                      </p:cBhvr>
                                    </p:animEffect>
                                  </p:childTnLst>
                                </p:cTn>
                              </p:par>
                            </p:childTnLst>
                          </p:cTn>
                        </p:par>
                        <p:par>
                          <p:cTn id="13" fill="hold" nodeType="afterGroup">
                            <p:stCondLst>
                              <p:cond delay="7000"/>
                            </p:stCondLst>
                            <p:childTnLst>
                              <p:par>
                                <p:cTn id="14" presetID="10" presetClass="entr" presetSubtype="0" fill="hold" nodeType="afterEffect">
                                  <p:stCondLst>
                                    <p:cond delay="0"/>
                                  </p:stCondLst>
                                  <p:childTnLst>
                                    <p:set>
                                      <p:cBhvr>
                                        <p:cTn id="15" dur="1" fill="hold">
                                          <p:stCondLst>
                                            <p:cond delay="0"/>
                                          </p:stCondLst>
                                        </p:cTn>
                                        <p:tgtEl>
                                          <p:spTgt spid="85004"/>
                                        </p:tgtEl>
                                        <p:attrNameLst>
                                          <p:attrName>style.visibility</p:attrName>
                                        </p:attrNameLst>
                                      </p:cBhvr>
                                      <p:to>
                                        <p:strVal val="visible"/>
                                      </p:to>
                                    </p:set>
                                    <p:animEffect transition="in" filter="fade">
                                      <p:cBhvr>
                                        <p:cTn id="16" dur="2000"/>
                                        <p:tgtEl>
                                          <p:spTgt spid="85004"/>
                                        </p:tgtEl>
                                      </p:cBhvr>
                                    </p:animEffect>
                                  </p:childTnLst>
                                </p:cTn>
                              </p:par>
                            </p:childTnLst>
                          </p:cTn>
                        </p:par>
                        <p:par>
                          <p:cTn id="17" fill="hold" nodeType="afterGroup">
                            <p:stCondLst>
                              <p:cond delay="9000"/>
                            </p:stCondLst>
                            <p:childTnLst>
                              <p:par>
                                <p:cTn id="18" presetID="10" presetClass="entr" presetSubtype="0" fill="hold" nodeType="afterEffect">
                                  <p:stCondLst>
                                    <p:cond delay="0"/>
                                  </p:stCondLst>
                                  <p:childTnLst>
                                    <p:set>
                                      <p:cBhvr>
                                        <p:cTn id="19" dur="1" fill="hold">
                                          <p:stCondLst>
                                            <p:cond delay="0"/>
                                          </p:stCondLst>
                                        </p:cTn>
                                        <p:tgtEl>
                                          <p:spTgt spid="85002"/>
                                        </p:tgtEl>
                                        <p:attrNameLst>
                                          <p:attrName>style.visibility</p:attrName>
                                        </p:attrNameLst>
                                      </p:cBhvr>
                                      <p:to>
                                        <p:strVal val="visible"/>
                                      </p:to>
                                    </p:set>
                                    <p:animEffect transition="in" filter="fade">
                                      <p:cBhvr>
                                        <p:cTn id="20" dur="2000"/>
                                        <p:tgtEl>
                                          <p:spTgt spid="85002"/>
                                        </p:tgtEl>
                                      </p:cBhvr>
                                    </p:animEffect>
                                  </p:childTnLst>
                                </p:cTn>
                              </p:par>
                            </p:childTnLst>
                          </p:cTn>
                        </p:par>
                        <p:par>
                          <p:cTn id="21" fill="hold" nodeType="afterGroup">
                            <p:stCondLst>
                              <p:cond delay="11000"/>
                            </p:stCondLst>
                            <p:childTnLst>
                              <p:par>
                                <p:cTn id="22" presetID="10" presetClass="entr" presetSubtype="0" fill="hold" nodeType="afterEffect">
                                  <p:stCondLst>
                                    <p:cond delay="0"/>
                                  </p:stCondLst>
                                  <p:childTnLst>
                                    <p:set>
                                      <p:cBhvr>
                                        <p:cTn id="23" dur="1" fill="hold">
                                          <p:stCondLst>
                                            <p:cond delay="0"/>
                                          </p:stCondLst>
                                        </p:cTn>
                                        <p:tgtEl>
                                          <p:spTgt spid="85006"/>
                                        </p:tgtEl>
                                        <p:attrNameLst>
                                          <p:attrName>style.visibility</p:attrName>
                                        </p:attrNameLst>
                                      </p:cBhvr>
                                      <p:to>
                                        <p:strVal val="visible"/>
                                      </p:to>
                                    </p:set>
                                    <p:animEffect transition="in" filter="fade">
                                      <p:cBhvr>
                                        <p:cTn id="24" dur="2000"/>
                                        <p:tgtEl>
                                          <p:spTgt spid="85006"/>
                                        </p:tgtEl>
                                      </p:cBhvr>
                                    </p:animEffect>
                                  </p:childTnLst>
                                </p:cTn>
                              </p:par>
                            </p:childTnLst>
                          </p:cTn>
                        </p:par>
                        <p:par>
                          <p:cTn id="25" fill="hold" nodeType="afterGroup">
                            <p:stCondLst>
                              <p:cond delay="13000"/>
                            </p:stCondLst>
                            <p:childTnLst>
                              <p:par>
                                <p:cTn id="26" presetID="10" presetClass="entr" presetSubtype="0" fill="hold" nodeType="afterEffect">
                                  <p:stCondLst>
                                    <p:cond delay="0"/>
                                  </p:stCondLst>
                                  <p:childTnLst>
                                    <p:set>
                                      <p:cBhvr>
                                        <p:cTn id="27" dur="1" fill="hold">
                                          <p:stCondLst>
                                            <p:cond delay="0"/>
                                          </p:stCondLst>
                                        </p:cTn>
                                        <p:tgtEl>
                                          <p:spTgt spid="85008"/>
                                        </p:tgtEl>
                                        <p:attrNameLst>
                                          <p:attrName>style.visibility</p:attrName>
                                        </p:attrNameLst>
                                      </p:cBhvr>
                                      <p:to>
                                        <p:strVal val="visible"/>
                                      </p:to>
                                    </p:set>
                                    <p:animEffect transition="in" filter="fade">
                                      <p:cBhvr>
                                        <p:cTn id="28" dur="2000"/>
                                        <p:tgtEl>
                                          <p:spTgt spid="85008"/>
                                        </p:tgtEl>
                                      </p:cBhvr>
                                    </p:animEffect>
                                  </p:childTnLst>
                                </p:cTn>
                              </p:par>
                            </p:childTnLst>
                          </p:cTn>
                        </p:par>
                        <p:par>
                          <p:cTn id="29" fill="hold" nodeType="afterGroup">
                            <p:stCondLst>
                              <p:cond delay="15000"/>
                            </p:stCondLst>
                            <p:childTnLst>
                              <p:par>
                                <p:cTn id="30" presetID="10" presetClass="entr" presetSubtype="0" fill="hold" nodeType="afterEffect">
                                  <p:stCondLst>
                                    <p:cond delay="0"/>
                                  </p:stCondLst>
                                  <p:childTnLst>
                                    <p:set>
                                      <p:cBhvr>
                                        <p:cTn id="31" dur="1" fill="hold">
                                          <p:stCondLst>
                                            <p:cond delay="0"/>
                                          </p:stCondLst>
                                        </p:cTn>
                                        <p:tgtEl>
                                          <p:spTgt spid="85009"/>
                                        </p:tgtEl>
                                        <p:attrNameLst>
                                          <p:attrName>style.visibility</p:attrName>
                                        </p:attrNameLst>
                                      </p:cBhvr>
                                      <p:to>
                                        <p:strVal val="visible"/>
                                      </p:to>
                                    </p:set>
                                    <p:animEffect transition="in" filter="fade">
                                      <p:cBhvr>
                                        <p:cTn id="32" dur="2000"/>
                                        <p:tgtEl>
                                          <p:spTgt spid="85009"/>
                                        </p:tgtEl>
                                      </p:cBhvr>
                                    </p:animEffect>
                                  </p:childTnLst>
                                </p:cTn>
                              </p:par>
                            </p:childTnLst>
                          </p:cTn>
                        </p:par>
                        <p:par>
                          <p:cTn id="33" fill="hold" nodeType="afterGroup">
                            <p:stCondLst>
                              <p:cond delay="17000"/>
                            </p:stCondLst>
                            <p:childTnLst>
                              <p:par>
                                <p:cTn id="34" presetID="10" presetClass="entr" presetSubtype="0" fill="hold" nodeType="afterEffect">
                                  <p:stCondLst>
                                    <p:cond delay="0"/>
                                  </p:stCondLst>
                                  <p:childTnLst>
                                    <p:set>
                                      <p:cBhvr>
                                        <p:cTn id="35" dur="1" fill="hold">
                                          <p:stCondLst>
                                            <p:cond delay="0"/>
                                          </p:stCondLst>
                                        </p:cTn>
                                        <p:tgtEl>
                                          <p:spTgt spid="85010"/>
                                        </p:tgtEl>
                                        <p:attrNameLst>
                                          <p:attrName>style.visibility</p:attrName>
                                        </p:attrNameLst>
                                      </p:cBhvr>
                                      <p:to>
                                        <p:strVal val="visible"/>
                                      </p:to>
                                    </p:set>
                                    <p:animEffect transition="in" filter="fade">
                                      <p:cBhvr>
                                        <p:cTn id="36" dur="2000"/>
                                        <p:tgtEl>
                                          <p:spTgt spid="85010"/>
                                        </p:tgtEl>
                                      </p:cBhvr>
                                    </p:animEffect>
                                  </p:childTnLst>
                                </p:cTn>
                              </p:par>
                            </p:childTnLst>
                          </p:cTn>
                        </p:par>
                        <p:par>
                          <p:cTn id="37" fill="hold" nodeType="afterGroup">
                            <p:stCondLst>
                              <p:cond delay="19000"/>
                            </p:stCondLst>
                            <p:childTnLst>
                              <p:par>
                                <p:cTn id="38" presetID="10" presetClass="entr" presetSubtype="0" fill="hold" nodeType="afterEffect">
                                  <p:stCondLst>
                                    <p:cond delay="0"/>
                                  </p:stCondLst>
                                  <p:childTnLst>
                                    <p:set>
                                      <p:cBhvr>
                                        <p:cTn id="39" dur="1" fill="hold">
                                          <p:stCondLst>
                                            <p:cond delay="0"/>
                                          </p:stCondLst>
                                        </p:cTn>
                                        <p:tgtEl>
                                          <p:spTgt spid="85011"/>
                                        </p:tgtEl>
                                        <p:attrNameLst>
                                          <p:attrName>style.visibility</p:attrName>
                                        </p:attrNameLst>
                                      </p:cBhvr>
                                      <p:to>
                                        <p:strVal val="visible"/>
                                      </p:to>
                                    </p:set>
                                    <p:animEffect transition="in" filter="fade">
                                      <p:cBhvr>
                                        <p:cTn id="40" dur="2000"/>
                                        <p:tgtEl>
                                          <p:spTgt spid="85011"/>
                                        </p:tgtEl>
                                      </p:cBhvr>
                                    </p:animEffect>
                                  </p:childTnLst>
                                </p:cTn>
                              </p:par>
                            </p:childTnLst>
                          </p:cTn>
                        </p:par>
                        <p:par>
                          <p:cTn id="41" fill="hold" nodeType="afterGroup">
                            <p:stCondLst>
                              <p:cond delay="21000"/>
                            </p:stCondLst>
                            <p:childTnLst>
                              <p:par>
                                <p:cTn id="42" presetID="37" presetClass="entr" presetSubtype="0" fill="hold" grpId="0" nodeType="afterEffect">
                                  <p:stCondLst>
                                    <p:cond delay="0"/>
                                  </p:stCondLst>
                                  <p:childTnLst>
                                    <p:set>
                                      <p:cBhvr>
                                        <p:cTn id="43" dur="1" fill="hold">
                                          <p:stCondLst>
                                            <p:cond delay="0"/>
                                          </p:stCondLst>
                                        </p:cTn>
                                        <p:tgtEl>
                                          <p:spTgt spid="85012"/>
                                        </p:tgtEl>
                                        <p:attrNameLst>
                                          <p:attrName>style.visibility</p:attrName>
                                        </p:attrNameLst>
                                      </p:cBhvr>
                                      <p:to>
                                        <p:strVal val="visible"/>
                                      </p:to>
                                    </p:set>
                                    <p:animEffect transition="in" filter="fade">
                                      <p:cBhvr>
                                        <p:cTn id="44" dur="2000"/>
                                        <p:tgtEl>
                                          <p:spTgt spid="85012"/>
                                        </p:tgtEl>
                                      </p:cBhvr>
                                    </p:animEffect>
                                    <p:anim calcmode="lin" valueType="num">
                                      <p:cBhvr>
                                        <p:cTn id="45" dur="2000" fill="hold"/>
                                        <p:tgtEl>
                                          <p:spTgt spid="85012"/>
                                        </p:tgtEl>
                                        <p:attrNameLst>
                                          <p:attrName>ppt_x</p:attrName>
                                        </p:attrNameLst>
                                      </p:cBhvr>
                                      <p:tavLst>
                                        <p:tav tm="0">
                                          <p:val>
                                            <p:strVal val="#ppt_x"/>
                                          </p:val>
                                        </p:tav>
                                        <p:tav tm="100000">
                                          <p:val>
                                            <p:strVal val="#ppt_x"/>
                                          </p:val>
                                        </p:tav>
                                      </p:tavLst>
                                    </p:anim>
                                    <p:anim calcmode="lin" valueType="num">
                                      <p:cBhvr>
                                        <p:cTn id="46" dur="1800" decel="100000" fill="hold"/>
                                        <p:tgtEl>
                                          <p:spTgt spid="85012"/>
                                        </p:tgtEl>
                                        <p:attrNameLst>
                                          <p:attrName>ppt_y</p:attrName>
                                        </p:attrNameLst>
                                      </p:cBhvr>
                                      <p:tavLst>
                                        <p:tav tm="0">
                                          <p:val>
                                            <p:strVal val="#ppt_y+1"/>
                                          </p:val>
                                        </p:tav>
                                        <p:tav tm="100000">
                                          <p:val>
                                            <p:strVal val="#ppt_y-.03"/>
                                          </p:val>
                                        </p:tav>
                                      </p:tavLst>
                                    </p:anim>
                                    <p:anim calcmode="lin" valueType="num">
                                      <p:cBhvr>
                                        <p:cTn id="47" dur="200" accel="100000" fill="hold">
                                          <p:stCondLst>
                                            <p:cond delay="1800"/>
                                          </p:stCondLst>
                                        </p:cTn>
                                        <p:tgtEl>
                                          <p:spTgt spid="85012"/>
                                        </p:tgtEl>
                                        <p:attrNameLst>
                                          <p:attrName>ppt_y</p:attrName>
                                        </p:attrNameLst>
                                      </p:cBhvr>
                                      <p:tavLst>
                                        <p:tav tm="0">
                                          <p:val>
                                            <p:strVal val="#ppt_y-.03"/>
                                          </p:val>
                                        </p:tav>
                                        <p:tav tm="100000">
                                          <p:val>
                                            <p:strVal val="#ppt_y"/>
                                          </p:val>
                                        </p:tav>
                                      </p:tavLst>
                                    </p:anim>
                                  </p:childTnLst>
                                </p:cTn>
                              </p:par>
                              <p:par>
                                <p:cTn id="48" presetID="37" presetClass="entr" presetSubtype="0" fill="hold" grpId="0" nodeType="withEffect">
                                  <p:stCondLst>
                                    <p:cond delay="0"/>
                                  </p:stCondLst>
                                  <p:childTnLst>
                                    <p:set>
                                      <p:cBhvr>
                                        <p:cTn id="49" dur="1" fill="hold">
                                          <p:stCondLst>
                                            <p:cond delay="0"/>
                                          </p:stCondLst>
                                        </p:cTn>
                                        <p:tgtEl>
                                          <p:spTgt spid="84997"/>
                                        </p:tgtEl>
                                        <p:attrNameLst>
                                          <p:attrName>style.visibility</p:attrName>
                                        </p:attrNameLst>
                                      </p:cBhvr>
                                      <p:to>
                                        <p:strVal val="visible"/>
                                      </p:to>
                                    </p:set>
                                    <p:animEffect transition="in" filter="fade">
                                      <p:cBhvr>
                                        <p:cTn id="50" dur="2000"/>
                                        <p:tgtEl>
                                          <p:spTgt spid="84997"/>
                                        </p:tgtEl>
                                      </p:cBhvr>
                                    </p:animEffect>
                                    <p:anim calcmode="lin" valueType="num">
                                      <p:cBhvr>
                                        <p:cTn id="51" dur="2000" fill="hold"/>
                                        <p:tgtEl>
                                          <p:spTgt spid="84997"/>
                                        </p:tgtEl>
                                        <p:attrNameLst>
                                          <p:attrName>ppt_x</p:attrName>
                                        </p:attrNameLst>
                                      </p:cBhvr>
                                      <p:tavLst>
                                        <p:tav tm="0">
                                          <p:val>
                                            <p:strVal val="#ppt_x"/>
                                          </p:val>
                                        </p:tav>
                                        <p:tav tm="100000">
                                          <p:val>
                                            <p:strVal val="#ppt_x"/>
                                          </p:val>
                                        </p:tav>
                                      </p:tavLst>
                                    </p:anim>
                                    <p:anim calcmode="lin" valueType="num">
                                      <p:cBhvr>
                                        <p:cTn id="52" dur="1800" decel="100000" fill="hold"/>
                                        <p:tgtEl>
                                          <p:spTgt spid="84997"/>
                                        </p:tgtEl>
                                        <p:attrNameLst>
                                          <p:attrName>ppt_y</p:attrName>
                                        </p:attrNameLst>
                                      </p:cBhvr>
                                      <p:tavLst>
                                        <p:tav tm="0">
                                          <p:val>
                                            <p:strVal val="#ppt_y+1"/>
                                          </p:val>
                                        </p:tav>
                                        <p:tav tm="100000">
                                          <p:val>
                                            <p:strVal val="#ppt_y-.03"/>
                                          </p:val>
                                        </p:tav>
                                      </p:tavLst>
                                    </p:anim>
                                    <p:anim calcmode="lin" valueType="num">
                                      <p:cBhvr>
                                        <p:cTn id="53" dur="200" accel="100000" fill="hold">
                                          <p:stCondLst>
                                            <p:cond delay="1800"/>
                                          </p:stCondLst>
                                        </p:cTn>
                                        <p:tgtEl>
                                          <p:spTgt spid="84997"/>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84995"/>
                                        </p:tgtEl>
                                        <p:attrNameLst>
                                          <p:attrName>style.visibility</p:attrName>
                                        </p:attrNameLst>
                                      </p:cBhvr>
                                      <p:to>
                                        <p:strVal val="visible"/>
                                      </p:to>
                                    </p:set>
                                    <p:animEffect transition="in" filter="fade">
                                      <p:cBhvr>
                                        <p:cTn id="56" dur="2000"/>
                                        <p:tgtEl>
                                          <p:spTgt spid="84995"/>
                                        </p:tgtEl>
                                      </p:cBhvr>
                                    </p:animEffect>
                                    <p:anim calcmode="lin" valueType="num">
                                      <p:cBhvr>
                                        <p:cTn id="57" dur="2000" fill="hold"/>
                                        <p:tgtEl>
                                          <p:spTgt spid="84995"/>
                                        </p:tgtEl>
                                        <p:attrNameLst>
                                          <p:attrName>ppt_x</p:attrName>
                                        </p:attrNameLst>
                                      </p:cBhvr>
                                      <p:tavLst>
                                        <p:tav tm="0">
                                          <p:val>
                                            <p:strVal val="#ppt_x"/>
                                          </p:val>
                                        </p:tav>
                                        <p:tav tm="100000">
                                          <p:val>
                                            <p:strVal val="#ppt_x"/>
                                          </p:val>
                                        </p:tav>
                                      </p:tavLst>
                                    </p:anim>
                                    <p:anim calcmode="lin" valueType="num">
                                      <p:cBhvr>
                                        <p:cTn id="58" dur="1800" decel="100000" fill="hold"/>
                                        <p:tgtEl>
                                          <p:spTgt spid="84995"/>
                                        </p:tgtEl>
                                        <p:attrNameLst>
                                          <p:attrName>ppt_y</p:attrName>
                                        </p:attrNameLst>
                                      </p:cBhvr>
                                      <p:tavLst>
                                        <p:tav tm="0">
                                          <p:val>
                                            <p:strVal val="#ppt_y+1"/>
                                          </p:val>
                                        </p:tav>
                                        <p:tav tm="100000">
                                          <p:val>
                                            <p:strVal val="#ppt_y-.03"/>
                                          </p:val>
                                        </p:tav>
                                      </p:tavLst>
                                    </p:anim>
                                    <p:anim calcmode="lin" valueType="num">
                                      <p:cBhvr>
                                        <p:cTn id="59" dur="200" accel="100000" fill="hold">
                                          <p:stCondLst>
                                            <p:cond delay="1800"/>
                                          </p:stCondLst>
                                        </p:cTn>
                                        <p:tgtEl>
                                          <p:spTgt spid="8499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4" grpId="0"/>
      <p:bldP spid="84995" grpId="0" animBg="1"/>
      <p:bldP spid="84997" grpId="0" animBg="1"/>
      <p:bldP spid="850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429000" y="1981200"/>
            <a:ext cx="2286000" cy="609600"/>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r>
              <a:rPr lang="en-US" altLang="en-US" sz="2000" i="1" dirty="0">
                <a:solidFill>
                  <a:srgbClr val="FFCC99"/>
                </a:solidFill>
                <a:effectLst>
                  <a:outerShdw blurRad="38100" dist="38100" dir="2700000" algn="tl">
                    <a:srgbClr val="000000"/>
                  </a:outerShdw>
                </a:effectLst>
              </a:rPr>
              <a:t>1 for 100</a:t>
            </a:r>
          </a:p>
        </p:txBody>
      </p:sp>
      <p:sp>
        <p:nvSpPr>
          <p:cNvPr id="4104" name="Text Box 8"/>
          <p:cNvSpPr txBox="1">
            <a:spLocks noChangeArrowheads="1"/>
          </p:cNvSpPr>
          <p:nvPr/>
        </p:nvSpPr>
        <p:spPr bwMode="auto">
          <a:xfrm>
            <a:off x="365760" y="2885182"/>
            <a:ext cx="8382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p>
            <a:pPr>
              <a:spcBef>
                <a:spcPct val="50000"/>
              </a:spcBef>
            </a:pPr>
            <a:r>
              <a:rPr lang="en-US" altLang="en-US" sz="3200" i="1" dirty="0" smtClean="0">
                <a:solidFill>
                  <a:schemeClr val="hlink"/>
                </a:solidFill>
                <a:effectLst>
                  <a:outerShdw blurRad="38100" dist="38100" dir="2700000" algn="tl">
                    <a:srgbClr val="000000"/>
                  </a:outerShdw>
                </a:effectLst>
                <a:latin typeface="Arial" charset="0"/>
              </a:rPr>
              <a:t>___________ is the </a:t>
            </a:r>
            <a:r>
              <a:rPr lang="en-US" altLang="en-US" sz="3200" i="1" dirty="0">
                <a:solidFill>
                  <a:schemeClr val="hlink"/>
                </a:solidFill>
                <a:effectLst>
                  <a:outerShdw blurRad="38100" dist="38100" dir="2700000" algn="tl">
                    <a:srgbClr val="000000"/>
                  </a:outerShdw>
                </a:effectLst>
                <a:latin typeface="Arial" charset="0"/>
              </a:rPr>
              <a:t>scientific study of behavior and mental </a:t>
            </a:r>
            <a:r>
              <a:rPr lang="en-US" altLang="en-US" sz="3200" i="1" dirty="0" smtClean="0">
                <a:solidFill>
                  <a:schemeClr val="hlink"/>
                </a:solidFill>
                <a:effectLst>
                  <a:outerShdw blurRad="38100" dist="38100" dir="2700000" algn="tl">
                    <a:srgbClr val="000000"/>
                  </a:outerShdw>
                </a:effectLst>
                <a:latin typeface="Arial" charset="0"/>
              </a:rPr>
              <a:t>processes.</a:t>
            </a:r>
            <a:endParaRPr lang="en-US" altLang="en-US" sz="3200" i="1" dirty="0">
              <a:solidFill>
                <a:schemeClr val="hlink"/>
              </a:solidFill>
              <a:effectLst>
                <a:outerShdw blurRad="38100" dist="38100" dir="2700000" algn="tl">
                  <a:srgbClr val="000000"/>
                </a:outerShdw>
              </a:effectLst>
              <a:latin typeface="Arial" charset="0"/>
            </a:endParaRPr>
          </a:p>
        </p:txBody>
      </p:sp>
      <p:sp>
        <p:nvSpPr>
          <p:cNvPr id="4105" name="Text Box 9"/>
          <p:cNvSpPr txBox="1">
            <a:spLocks noChangeArrowheads="1"/>
          </p:cNvSpPr>
          <p:nvPr/>
        </p:nvSpPr>
        <p:spPr bwMode="auto">
          <a:xfrm>
            <a:off x="2308860" y="4114800"/>
            <a:ext cx="4495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p>
            <a:pPr>
              <a:spcBef>
                <a:spcPct val="50000"/>
              </a:spcBef>
            </a:pPr>
            <a:r>
              <a:rPr lang="en-US" altLang="en-US" sz="3200" i="1" dirty="0">
                <a:solidFill>
                  <a:srgbClr val="FFCC99"/>
                </a:solidFill>
                <a:effectLst>
                  <a:outerShdw blurRad="38100" dist="38100" dir="2700000" algn="tl">
                    <a:srgbClr val="000000"/>
                  </a:outerShdw>
                </a:effectLst>
                <a:latin typeface="Arial" charset="0"/>
              </a:rPr>
              <a:t>What is </a:t>
            </a:r>
            <a:r>
              <a:rPr lang="en-US" altLang="en-US" sz="3200" i="1" dirty="0" smtClean="0">
                <a:solidFill>
                  <a:srgbClr val="66FF99"/>
                </a:solidFill>
                <a:effectLst>
                  <a:outerShdw blurRad="38100" dist="38100" dir="2700000" algn="tl">
                    <a:srgbClr val="000000"/>
                  </a:outerShdw>
                </a:effectLst>
                <a:latin typeface="Arial" charset="0"/>
              </a:rPr>
              <a:t>Psychology</a:t>
            </a:r>
            <a:r>
              <a:rPr lang="en-US" altLang="en-US" sz="3200" i="1" dirty="0" smtClean="0">
                <a:solidFill>
                  <a:srgbClr val="FFCC99"/>
                </a:solidFill>
                <a:effectLst>
                  <a:outerShdw blurRad="38100" dist="38100" dir="2700000" algn="tl">
                    <a:srgbClr val="000000"/>
                  </a:outerShdw>
                </a:effectLst>
                <a:latin typeface="Arial" charset="0"/>
              </a:rPr>
              <a:t>? </a:t>
            </a:r>
            <a:endParaRPr lang="en-US" altLang="en-US" sz="3200" i="1" dirty="0">
              <a:solidFill>
                <a:srgbClr val="FFCC99"/>
              </a:solidFill>
              <a:effectLst>
                <a:outerShdw blurRad="38100" dist="38100" dir="2700000" algn="tl">
                  <a:srgbClr val="000000"/>
                </a:outerShdw>
              </a:effectLst>
              <a:latin typeface="Arial" charset="0"/>
            </a:endParaRPr>
          </a:p>
        </p:txBody>
      </p:sp>
      <p:sp>
        <p:nvSpPr>
          <p:cNvPr id="4099" name="AutoShape 3">
            <a:hlinkClick r:id="rId2" action="ppaction://hlinksldjump" highlightClick="1"/>
          </p:cNvPr>
          <p:cNvSpPr>
            <a:spLocks noChangeArrowheads="1"/>
          </p:cNvSpPr>
          <p:nvPr/>
        </p:nvSpPr>
        <p:spPr bwMode="auto">
          <a:xfrm>
            <a:off x="8382000" y="6248400"/>
            <a:ext cx="762000" cy="609600"/>
          </a:xfrm>
          <a:prstGeom prst="actionButtonReturn">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2000"/>
                                        <p:tgtEl>
                                          <p:spTgt spid="4098"/>
                                        </p:tgtEl>
                                      </p:cBhvr>
                                    </p:animEffect>
                                  </p:childTnLst>
                                </p:cTn>
                              </p:par>
                            </p:childTnLst>
                          </p:cTn>
                        </p:par>
                        <p:par>
                          <p:cTn id="8" fill="hold" nodeType="afterGroup">
                            <p:stCondLst>
                              <p:cond delay="2000"/>
                            </p:stCondLst>
                            <p:childTnLst>
                              <p:par>
                                <p:cTn id="9" presetID="1" presetClass="entr" presetSubtype="0" fill="hold" grpId="0" nodeType="afterEffect">
                                  <p:stCondLst>
                                    <p:cond delay="0"/>
                                  </p:stCondLst>
                                  <p:iterate type="wd">
                                    <p:tmAbs val="400"/>
                                  </p:iterate>
                                  <p:childTnLst>
                                    <p:set>
                                      <p:cBhvr>
                                        <p:cTn id="10" dur="1" fill="hold">
                                          <p:stCondLst>
                                            <p:cond delay="0"/>
                                          </p:stCondLst>
                                        </p:cTn>
                                        <p:tgtEl>
                                          <p:spTgt spid="410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iterate type="wd">
                                    <p:tmAbs val="400"/>
                                  </p:iterate>
                                  <p:childTnLst>
                                    <p:set>
                                      <p:cBhvr>
                                        <p:cTn id="14" dur="1" fill="hold">
                                          <p:stCondLst>
                                            <p:cond delay="0"/>
                                          </p:stCondLst>
                                        </p:cTn>
                                        <p:tgtEl>
                                          <p:spTgt spid="4105"/>
                                        </p:tgtEl>
                                        <p:attrNameLst>
                                          <p:attrName>style.visibility</p:attrName>
                                        </p:attrNameLst>
                                      </p:cBhvr>
                                      <p:to>
                                        <p:strVal val="visible"/>
                                      </p:to>
                                    </p:set>
                                  </p:childTnLst>
                                </p:cTn>
                              </p:par>
                            </p:childTnLst>
                          </p:cTn>
                        </p:par>
                        <p:par>
                          <p:cTn id="15" fill="hold" nodeType="afterGroup">
                            <p:stCondLst>
                              <p:cond delay="1201"/>
                            </p:stCondLst>
                            <p:childTnLst>
                              <p:par>
                                <p:cTn id="16" presetID="37" presetClass="entr" presetSubtype="0" fill="hold" grpId="0" nodeType="afterEffect">
                                  <p:stCondLst>
                                    <p:cond delay="0"/>
                                  </p:stCondLst>
                                  <p:childTnLst>
                                    <p:set>
                                      <p:cBhvr>
                                        <p:cTn id="17" dur="1" fill="hold">
                                          <p:stCondLst>
                                            <p:cond delay="0"/>
                                          </p:stCondLst>
                                        </p:cTn>
                                        <p:tgtEl>
                                          <p:spTgt spid="4099"/>
                                        </p:tgtEl>
                                        <p:attrNameLst>
                                          <p:attrName>style.visibility</p:attrName>
                                        </p:attrNameLst>
                                      </p:cBhvr>
                                      <p:to>
                                        <p:strVal val="visible"/>
                                      </p:to>
                                    </p:set>
                                    <p:animEffect transition="in" filter="fade">
                                      <p:cBhvr>
                                        <p:cTn id="18" dur="2000"/>
                                        <p:tgtEl>
                                          <p:spTgt spid="4099"/>
                                        </p:tgtEl>
                                      </p:cBhvr>
                                    </p:animEffect>
                                    <p:anim calcmode="lin" valueType="num">
                                      <p:cBhvr>
                                        <p:cTn id="19" dur="2000" fill="hold"/>
                                        <p:tgtEl>
                                          <p:spTgt spid="4099"/>
                                        </p:tgtEl>
                                        <p:attrNameLst>
                                          <p:attrName>ppt_x</p:attrName>
                                        </p:attrNameLst>
                                      </p:cBhvr>
                                      <p:tavLst>
                                        <p:tav tm="0">
                                          <p:val>
                                            <p:strVal val="#ppt_x"/>
                                          </p:val>
                                        </p:tav>
                                        <p:tav tm="100000">
                                          <p:val>
                                            <p:strVal val="#ppt_x"/>
                                          </p:val>
                                        </p:tav>
                                      </p:tavLst>
                                    </p:anim>
                                    <p:anim calcmode="lin" valueType="num">
                                      <p:cBhvr>
                                        <p:cTn id="20" dur="1800" decel="100000" fill="hold"/>
                                        <p:tgtEl>
                                          <p:spTgt spid="4099"/>
                                        </p:tgtEl>
                                        <p:attrNameLst>
                                          <p:attrName>ppt_y</p:attrName>
                                        </p:attrNameLst>
                                      </p:cBhvr>
                                      <p:tavLst>
                                        <p:tav tm="0">
                                          <p:val>
                                            <p:strVal val="#ppt_y+1"/>
                                          </p:val>
                                        </p:tav>
                                        <p:tav tm="100000">
                                          <p:val>
                                            <p:strVal val="#ppt_y-.03"/>
                                          </p:val>
                                        </p:tav>
                                      </p:tavLst>
                                    </p:anim>
                                    <p:anim calcmode="lin" valueType="num">
                                      <p:cBhvr>
                                        <p:cTn id="21" dur="200" accel="100000" fill="hold">
                                          <p:stCondLst>
                                            <p:cond delay="1800"/>
                                          </p:stCondLst>
                                        </p:cTn>
                                        <p:tgtEl>
                                          <p:spTgt spid="409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104" grpId="0"/>
      <p:bldP spid="4105" grpId="0"/>
      <p:bldP spid="409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566160" y="1371600"/>
            <a:ext cx="1981200" cy="381000"/>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r>
              <a:rPr lang="en-US" altLang="en-US" sz="2000" i="1">
                <a:solidFill>
                  <a:srgbClr val="FFCC99"/>
                </a:solidFill>
                <a:effectLst>
                  <a:outerShdw blurRad="38100" dist="38100" dir="2700000" algn="tl">
                    <a:srgbClr val="000000"/>
                  </a:outerShdw>
                </a:effectLst>
              </a:rPr>
              <a:t>1 for 200</a:t>
            </a:r>
          </a:p>
        </p:txBody>
      </p:sp>
      <p:sp>
        <p:nvSpPr>
          <p:cNvPr id="5123" name="AutoShape 3">
            <a:hlinkClick r:id="rId2" action="ppaction://hlinksldjump" highlightClick="1"/>
          </p:cNvPr>
          <p:cNvSpPr>
            <a:spLocks noChangeArrowheads="1"/>
          </p:cNvSpPr>
          <p:nvPr/>
        </p:nvSpPr>
        <p:spPr bwMode="auto">
          <a:xfrm>
            <a:off x="8380413" y="6243638"/>
            <a:ext cx="762000" cy="609600"/>
          </a:xfrm>
          <a:prstGeom prst="actionButtonReturn">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4" name="Text Box 4"/>
          <p:cNvSpPr txBox="1">
            <a:spLocks noChangeArrowheads="1"/>
          </p:cNvSpPr>
          <p:nvPr/>
        </p:nvSpPr>
        <p:spPr bwMode="auto">
          <a:xfrm>
            <a:off x="0" y="2413575"/>
            <a:ext cx="9144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p>
            <a:pPr>
              <a:spcBef>
                <a:spcPct val="50000"/>
              </a:spcBef>
            </a:pPr>
            <a:r>
              <a:rPr lang="en-US" altLang="en-US" sz="3200" i="1" dirty="0">
                <a:solidFill>
                  <a:srgbClr val="FFCC99"/>
                </a:solidFill>
                <a:latin typeface="Arial" charset="0"/>
              </a:rPr>
              <a:t>What </a:t>
            </a:r>
            <a:r>
              <a:rPr lang="en-US" altLang="en-US" sz="3200" i="1" dirty="0" smtClean="0">
                <a:solidFill>
                  <a:srgbClr val="FFCC99"/>
                </a:solidFill>
                <a:latin typeface="Arial" charset="0"/>
              </a:rPr>
              <a:t>are </a:t>
            </a:r>
            <a:r>
              <a:rPr lang="en-US" altLang="en-US" sz="3200" i="1" dirty="0" smtClean="0">
                <a:solidFill>
                  <a:srgbClr val="66FF99"/>
                </a:solidFill>
                <a:latin typeface="Arial" charset="0"/>
              </a:rPr>
              <a:t>describe</a:t>
            </a:r>
            <a:r>
              <a:rPr lang="en-US" altLang="en-US" sz="3200" i="1" dirty="0" smtClean="0">
                <a:solidFill>
                  <a:srgbClr val="FFCC99"/>
                </a:solidFill>
                <a:latin typeface="Arial" charset="0"/>
              </a:rPr>
              <a:t>, </a:t>
            </a:r>
            <a:r>
              <a:rPr lang="en-US" altLang="en-US" sz="3200" i="1" dirty="0" smtClean="0">
                <a:solidFill>
                  <a:srgbClr val="66FF99"/>
                </a:solidFill>
                <a:latin typeface="Arial" charset="0"/>
              </a:rPr>
              <a:t>explain,</a:t>
            </a:r>
            <a:r>
              <a:rPr lang="en-US" altLang="en-US" sz="3200" i="1" dirty="0" smtClean="0">
                <a:solidFill>
                  <a:srgbClr val="FFCC99"/>
                </a:solidFill>
                <a:latin typeface="Arial" charset="0"/>
              </a:rPr>
              <a:t> </a:t>
            </a:r>
            <a:r>
              <a:rPr lang="en-US" altLang="en-US" sz="3200" i="1" dirty="0" smtClean="0">
                <a:solidFill>
                  <a:srgbClr val="66FF99"/>
                </a:solidFill>
                <a:latin typeface="Arial" charset="0"/>
              </a:rPr>
              <a:t>predict</a:t>
            </a:r>
            <a:r>
              <a:rPr lang="en-US" altLang="en-US" sz="3200" i="1" dirty="0" smtClean="0">
                <a:solidFill>
                  <a:srgbClr val="FFCC99"/>
                </a:solidFill>
                <a:latin typeface="Arial" charset="0"/>
              </a:rPr>
              <a:t> and </a:t>
            </a:r>
            <a:r>
              <a:rPr lang="en-US" altLang="en-US" sz="3200" i="1" dirty="0" smtClean="0">
                <a:solidFill>
                  <a:srgbClr val="66FF99"/>
                </a:solidFill>
                <a:latin typeface="Arial" charset="0"/>
              </a:rPr>
              <a:t>control</a:t>
            </a:r>
            <a:r>
              <a:rPr lang="en-US" altLang="en-US" sz="3200" i="1" dirty="0" smtClean="0">
                <a:solidFill>
                  <a:srgbClr val="FFCC99"/>
                </a:solidFill>
                <a:latin typeface="Arial" charset="0"/>
              </a:rPr>
              <a:t>?</a:t>
            </a:r>
            <a:endParaRPr lang="en-US" altLang="en-US" sz="3200" i="1" dirty="0">
              <a:solidFill>
                <a:srgbClr val="FFCC99"/>
              </a:solidFill>
              <a:latin typeface="Arial" charset="0"/>
            </a:endParaRPr>
          </a:p>
        </p:txBody>
      </p:sp>
      <p:sp>
        <p:nvSpPr>
          <p:cNvPr id="81924" name="Text Box 4"/>
          <p:cNvSpPr txBox="1">
            <a:spLocks noChangeArrowheads="1"/>
          </p:cNvSpPr>
          <p:nvPr/>
        </p:nvSpPr>
        <p:spPr bwMode="auto">
          <a:xfrm>
            <a:off x="1371600" y="1828800"/>
            <a:ext cx="6400800" cy="584775"/>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3200" i="1" dirty="0" smtClean="0">
                <a:solidFill>
                  <a:schemeClr val="hlink"/>
                </a:solidFill>
                <a:effectLst>
                  <a:outerShdw blurRad="38100" dist="38100" dir="2700000" algn="tl">
                    <a:srgbClr val="000000"/>
                  </a:outerShdw>
                </a:effectLst>
                <a:latin typeface="Arial" charset="0"/>
              </a:rPr>
              <a:t>The four goals of Psychology.</a:t>
            </a:r>
            <a:endParaRPr lang="en-US" altLang="en-US" sz="3200" i="1" dirty="0">
              <a:solidFill>
                <a:schemeClr val="hlink"/>
              </a:solidFill>
              <a:effectLst>
                <a:outerShdw blurRad="38100" dist="38100" dir="2700000" algn="tl">
                  <a:srgbClr val="000000"/>
                </a:outerShdw>
              </a:effectLst>
              <a:latin typeface="Arial"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2812" y="3398520"/>
            <a:ext cx="2238375" cy="2238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2000"/>
                                        <p:tgtEl>
                                          <p:spTgt spid="5122"/>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2500"/>
                            </p:stCondLst>
                            <p:childTnLst>
                              <p:par>
                                <p:cTn id="13" presetID="1" presetClass="entr" presetSubtype="0" fill="hold" grpId="0" nodeType="afterEffect">
                                  <p:stCondLst>
                                    <p:cond delay="0"/>
                                  </p:stCondLst>
                                  <p:iterate type="wd">
                                    <p:tmAbs val="400"/>
                                  </p:iterate>
                                  <p:childTnLst>
                                    <p:set>
                                      <p:cBhvr>
                                        <p:cTn id="14" dur="1" fill="hold">
                                          <p:stCondLst>
                                            <p:cond delay="0"/>
                                          </p:stCondLst>
                                        </p:cTn>
                                        <p:tgtEl>
                                          <p:spTgt spid="819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type="wd">
                                    <p:tmAbs val="400"/>
                                  </p:iterate>
                                  <p:childTnLst>
                                    <p:set>
                                      <p:cBhvr>
                                        <p:cTn id="18" dur="1" fill="hold">
                                          <p:stCondLst>
                                            <p:cond delay="0"/>
                                          </p:stCondLst>
                                        </p:cTn>
                                        <p:tgtEl>
                                          <p:spTgt spid="5124"/>
                                        </p:tgtEl>
                                        <p:attrNameLst>
                                          <p:attrName>style.visibility</p:attrName>
                                        </p:attrNameLst>
                                      </p:cBhvr>
                                      <p:to>
                                        <p:strVal val="visible"/>
                                      </p:to>
                                    </p:set>
                                  </p:childTnLst>
                                </p:cTn>
                              </p:par>
                            </p:childTnLst>
                          </p:cTn>
                        </p:par>
                        <p:par>
                          <p:cTn id="19" fill="hold">
                            <p:stCondLst>
                              <p:cond delay="3601"/>
                            </p:stCondLst>
                            <p:childTnLst>
                              <p:par>
                                <p:cTn id="20" presetID="37" presetClass="entr" presetSubtype="0" fill="hold" grpId="0" nodeType="afterEffect">
                                  <p:stCondLst>
                                    <p:cond delay="0"/>
                                  </p:stCondLst>
                                  <p:childTnLst>
                                    <p:set>
                                      <p:cBhvr>
                                        <p:cTn id="21" dur="1" fill="hold">
                                          <p:stCondLst>
                                            <p:cond delay="0"/>
                                          </p:stCondLst>
                                        </p:cTn>
                                        <p:tgtEl>
                                          <p:spTgt spid="5123"/>
                                        </p:tgtEl>
                                        <p:attrNameLst>
                                          <p:attrName>style.visibility</p:attrName>
                                        </p:attrNameLst>
                                      </p:cBhvr>
                                      <p:to>
                                        <p:strVal val="visible"/>
                                      </p:to>
                                    </p:set>
                                    <p:animEffect transition="in" filter="fade">
                                      <p:cBhvr>
                                        <p:cTn id="22" dur="2000"/>
                                        <p:tgtEl>
                                          <p:spTgt spid="5123"/>
                                        </p:tgtEl>
                                      </p:cBhvr>
                                    </p:animEffect>
                                    <p:anim calcmode="lin" valueType="num">
                                      <p:cBhvr>
                                        <p:cTn id="23" dur="2000" fill="hold"/>
                                        <p:tgtEl>
                                          <p:spTgt spid="5123"/>
                                        </p:tgtEl>
                                        <p:attrNameLst>
                                          <p:attrName>ppt_x</p:attrName>
                                        </p:attrNameLst>
                                      </p:cBhvr>
                                      <p:tavLst>
                                        <p:tav tm="0">
                                          <p:val>
                                            <p:strVal val="#ppt_x"/>
                                          </p:val>
                                        </p:tav>
                                        <p:tav tm="100000">
                                          <p:val>
                                            <p:strVal val="#ppt_x"/>
                                          </p:val>
                                        </p:tav>
                                      </p:tavLst>
                                    </p:anim>
                                    <p:anim calcmode="lin" valueType="num">
                                      <p:cBhvr>
                                        <p:cTn id="24" dur="1800" decel="100000" fill="hold"/>
                                        <p:tgtEl>
                                          <p:spTgt spid="5123"/>
                                        </p:tgtEl>
                                        <p:attrNameLst>
                                          <p:attrName>ppt_y</p:attrName>
                                        </p:attrNameLst>
                                      </p:cBhvr>
                                      <p:tavLst>
                                        <p:tav tm="0">
                                          <p:val>
                                            <p:strVal val="#ppt_y+1"/>
                                          </p:val>
                                        </p:tav>
                                        <p:tav tm="100000">
                                          <p:val>
                                            <p:strVal val="#ppt_y-.03"/>
                                          </p:val>
                                        </p:tav>
                                      </p:tavLst>
                                    </p:anim>
                                    <p:anim calcmode="lin" valueType="num">
                                      <p:cBhvr>
                                        <p:cTn id="25" dur="200" accel="100000" fill="hold">
                                          <p:stCondLst>
                                            <p:cond delay="1800"/>
                                          </p:stCondLst>
                                        </p:cTn>
                                        <p:tgtEl>
                                          <p:spTgt spid="512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5123" grpId="0" animBg="1"/>
      <p:bldP spid="5124" grpId="0" autoUpdateAnimBg="0"/>
      <p:bldP spid="819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657600" y="685800"/>
            <a:ext cx="1828800" cy="304800"/>
          </a:xfrm>
          <a:effectLst>
            <a:outerShdw dist="35921" dir="2700000" algn="ctr" rotWithShape="0">
              <a:schemeClr val="tx1"/>
            </a:outerShdw>
          </a:effectLst>
        </p:spPr>
        <p:txBody>
          <a:bodyPr/>
          <a:lstStyle/>
          <a:p>
            <a:r>
              <a:rPr lang="en-US" altLang="en-US" sz="2000" i="1" dirty="0">
                <a:solidFill>
                  <a:srgbClr val="FFCC99"/>
                </a:solidFill>
                <a:effectLst>
                  <a:outerShdw blurRad="38100" dist="38100" dir="2700000" algn="tl">
                    <a:srgbClr val="000000"/>
                  </a:outerShdw>
                </a:effectLst>
              </a:rPr>
              <a:t>1 for 300</a:t>
            </a:r>
          </a:p>
        </p:txBody>
      </p:sp>
      <p:sp>
        <p:nvSpPr>
          <p:cNvPr id="6147" name="AutoShape 3">
            <a:hlinkClick r:id="" action="ppaction://hlinkshowjump?jump=lastslideviewed" highlightClick="1"/>
          </p:cNvPr>
          <p:cNvSpPr>
            <a:spLocks noChangeArrowheads="1"/>
          </p:cNvSpPr>
          <p:nvPr/>
        </p:nvSpPr>
        <p:spPr bwMode="auto">
          <a:xfrm>
            <a:off x="8380413" y="6243638"/>
            <a:ext cx="762000" cy="609600"/>
          </a:xfrm>
          <a:prstGeom prst="actionButtonReturn">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8" name="Text Box 4"/>
          <p:cNvSpPr txBox="1">
            <a:spLocks noChangeArrowheads="1"/>
          </p:cNvSpPr>
          <p:nvPr/>
        </p:nvSpPr>
        <p:spPr bwMode="auto">
          <a:xfrm>
            <a:off x="2133600" y="5626358"/>
            <a:ext cx="4876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p>
            <a:pPr>
              <a:spcBef>
                <a:spcPct val="50000"/>
              </a:spcBef>
            </a:pPr>
            <a:r>
              <a:rPr lang="en-US" altLang="en-US" sz="3200" i="1" dirty="0">
                <a:solidFill>
                  <a:srgbClr val="FFCC99"/>
                </a:solidFill>
                <a:effectLst>
                  <a:outerShdw blurRad="38100" dist="38100" dir="2700000" algn="tl">
                    <a:srgbClr val="000000"/>
                  </a:outerShdw>
                </a:effectLst>
                <a:latin typeface="Arial" charset="0"/>
              </a:rPr>
              <a:t>What is </a:t>
            </a:r>
            <a:r>
              <a:rPr lang="en-US" altLang="en-US" sz="3200" i="1" dirty="0">
                <a:solidFill>
                  <a:srgbClr val="66FF99"/>
                </a:solidFill>
                <a:effectLst>
                  <a:outerShdw blurRad="38100" dist="38100" dir="2700000" algn="tl">
                    <a:srgbClr val="000000"/>
                  </a:outerShdw>
                </a:effectLst>
                <a:latin typeface="Arial" charset="0"/>
              </a:rPr>
              <a:t>Structuralism</a:t>
            </a:r>
            <a:r>
              <a:rPr lang="en-US" altLang="en-US" sz="3200" i="1" dirty="0">
                <a:solidFill>
                  <a:srgbClr val="FFCC99"/>
                </a:solidFill>
                <a:effectLst>
                  <a:outerShdw blurRad="38100" dist="38100" dir="2700000" algn="tl">
                    <a:srgbClr val="000000"/>
                  </a:outerShdw>
                </a:effectLst>
                <a:latin typeface="Arial" charset="0"/>
              </a:rPr>
              <a:t>?</a:t>
            </a:r>
          </a:p>
        </p:txBody>
      </p:sp>
      <p:sp>
        <p:nvSpPr>
          <p:cNvPr id="6149" name="Text Box 5"/>
          <p:cNvSpPr txBox="1">
            <a:spLocks noChangeArrowheads="1"/>
          </p:cNvSpPr>
          <p:nvPr/>
        </p:nvSpPr>
        <p:spPr bwMode="auto">
          <a:xfrm>
            <a:off x="213360" y="1413063"/>
            <a:ext cx="8839200"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p>
            <a:pPr algn="l">
              <a:spcBef>
                <a:spcPct val="50000"/>
              </a:spcBef>
            </a:pPr>
            <a:r>
              <a:rPr lang="en-US" altLang="en-US" sz="3200" i="1" dirty="0" smtClean="0">
                <a:solidFill>
                  <a:schemeClr val="hlink"/>
                </a:solidFill>
                <a:effectLst>
                  <a:outerShdw blurRad="38100" dist="38100" dir="2700000" algn="tl">
                    <a:srgbClr val="000000"/>
                  </a:outerShdw>
                </a:effectLst>
                <a:latin typeface="Arial" charset="0"/>
              </a:rPr>
              <a:t>_______________as </a:t>
            </a:r>
            <a:r>
              <a:rPr lang="en-US" altLang="en-US" sz="3200" i="1" dirty="0">
                <a:solidFill>
                  <a:schemeClr val="hlink"/>
                </a:solidFill>
                <a:effectLst>
                  <a:outerShdw blurRad="38100" dist="38100" dir="2700000" algn="tl">
                    <a:srgbClr val="000000"/>
                  </a:outerShdw>
                </a:effectLst>
                <a:latin typeface="Arial" charset="0"/>
              </a:rPr>
              <a:t>a school of psychology seeks to analyze the adult mind </a:t>
            </a:r>
            <a:r>
              <a:rPr lang="en-US" altLang="en-US" sz="3200" i="1" dirty="0" smtClean="0">
                <a:solidFill>
                  <a:schemeClr val="hlink"/>
                </a:solidFill>
                <a:effectLst>
                  <a:outerShdw blurRad="38100" dist="38100" dir="2700000" algn="tl">
                    <a:srgbClr val="000000"/>
                  </a:outerShdw>
                </a:effectLst>
                <a:latin typeface="Arial" charset="0"/>
              </a:rPr>
              <a:t>in </a:t>
            </a:r>
            <a:r>
              <a:rPr lang="en-US" altLang="en-US" sz="3200" i="1" dirty="0">
                <a:solidFill>
                  <a:schemeClr val="hlink"/>
                </a:solidFill>
                <a:effectLst>
                  <a:outerShdw blurRad="38100" dist="38100" dir="2700000" algn="tl">
                    <a:srgbClr val="000000"/>
                  </a:outerShdw>
                </a:effectLst>
                <a:latin typeface="Arial" charset="0"/>
              </a:rPr>
              <a:t>terms of the simplest definable components and then to find how these components fit together to form more complex experiences as well as how they correlated to physical events. To do this, psychologists employ introspection, self-reports of sensations, views, feelings, emotions, etc.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2000"/>
                                        <p:tgtEl>
                                          <p:spTgt spid="6146"/>
                                        </p:tgtEl>
                                      </p:cBhvr>
                                    </p:animEffect>
                                  </p:childTnLst>
                                </p:cTn>
                              </p:par>
                            </p:childTnLst>
                          </p:cTn>
                        </p:par>
                        <p:par>
                          <p:cTn id="8" fill="hold" nodeType="afterGroup">
                            <p:stCondLst>
                              <p:cond delay="2000"/>
                            </p:stCondLst>
                            <p:childTnLst>
                              <p:par>
                                <p:cTn id="9" presetID="1" presetClass="entr" presetSubtype="0" fill="hold" grpId="0" nodeType="afterEffect">
                                  <p:stCondLst>
                                    <p:cond delay="0"/>
                                  </p:stCondLst>
                                  <p:iterate type="wd">
                                    <p:tmAbs val="400"/>
                                  </p:iterate>
                                  <p:childTnLst>
                                    <p:set>
                                      <p:cBhvr>
                                        <p:cTn id="10" dur="1" fill="hold">
                                          <p:stCondLst>
                                            <p:cond delay="0"/>
                                          </p:stCondLst>
                                        </p:cTn>
                                        <p:tgtEl>
                                          <p:spTgt spid="614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55" presetClass="entr" presetSubtype="0" fill="hold" grpId="0" nodeType="clickEffect">
                                  <p:stCondLst>
                                    <p:cond delay="0"/>
                                  </p:stCondLst>
                                  <p:childTnLst>
                                    <p:set>
                                      <p:cBhvr>
                                        <p:cTn id="14" dur="1" fill="hold">
                                          <p:stCondLst>
                                            <p:cond delay="0"/>
                                          </p:stCondLst>
                                        </p:cTn>
                                        <p:tgtEl>
                                          <p:spTgt spid="6148"/>
                                        </p:tgtEl>
                                        <p:attrNameLst>
                                          <p:attrName>style.visibility</p:attrName>
                                        </p:attrNameLst>
                                      </p:cBhvr>
                                      <p:to>
                                        <p:strVal val="visible"/>
                                      </p:to>
                                    </p:set>
                                    <p:anim calcmode="lin" valueType="num">
                                      <p:cBhvr>
                                        <p:cTn id="15" dur="2000" fill="hold"/>
                                        <p:tgtEl>
                                          <p:spTgt spid="6148"/>
                                        </p:tgtEl>
                                        <p:attrNameLst>
                                          <p:attrName>ppt_w</p:attrName>
                                        </p:attrNameLst>
                                      </p:cBhvr>
                                      <p:tavLst>
                                        <p:tav tm="0">
                                          <p:val>
                                            <p:strVal val="#ppt_w*0.70"/>
                                          </p:val>
                                        </p:tav>
                                        <p:tav tm="100000">
                                          <p:val>
                                            <p:strVal val="#ppt_w"/>
                                          </p:val>
                                        </p:tav>
                                      </p:tavLst>
                                    </p:anim>
                                    <p:anim calcmode="lin" valueType="num">
                                      <p:cBhvr>
                                        <p:cTn id="16" dur="2000" fill="hold"/>
                                        <p:tgtEl>
                                          <p:spTgt spid="6148"/>
                                        </p:tgtEl>
                                        <p:attrNameLst>
                                          <p:attrName>ppt_h</p:attrName>
                                        </p:attrNameLst>
                                      </p:cBhvr>
                                      <p:tavLst>
                                        <p:tav tm="0">
                                          <p:val>
                                            <p:strVal val="#ppt_h"/>
                                          </p:val>
                                        </p:tav>
                                        <p:tav tm="100000">
                                          <p:val>
                                            <p:strVal val="#ppt_h"/>
                                          </p:val>
                                        </p:tav>
                                      </p:tavLst>
                                    </p:anim>
                                    <p:animEffect transition="in" filter="fade">
                                      <p:cBhvr>
                                        <p:cTn id="17" dur="2000"/>
                                        <p:tgtEl>
                                          <p:spTgt spid="6148"/>
                                        </p:tgtEl>
                                      </p:cBhvr>
                                    </p:animEffect>
                                  </p:childTnLst>
                                </p:cTn>
                              </p:par>
                            </p:childTnLst>
                          </p:cTn>
                        </p:par>
                        <p:par>
                          <p:cTn id="18" fill="hold" nodeType="afterGroup">
                            <p:stCondLst>
                              <p:cond delay="2000"/>
                            </p:stCondLst>
                            <p:childTnLst>
                              <p:par>
                                <p:cTn id="19" presetID="37" presetClass="entr" presetSubtype="0" fill="hold" grpId="0" nodeType="afterEffect">
                                  <p:stCondLst>
                                    <p:cond delay="0"/>
                                  </p:stCondLst>
                                  <p:childTnLst>
                                    <p:set>
                                      <p:cBhvr>
                                        <p:cTn id="20" dur="1" fill="hold">
                                          <p:stCondLst>
                                            <p:cond delay="0"/>
                                          </p:stCondLst>
                                        </p:cTn>
                                        <p:tgtEl>
                                          <p:spTgt spid="6147"/>
                                        </p:tgtEl>
                                        <p:attrNameLst>
                                          <p:attrName>style.visibility</p:attrName>
                                        </p:attrNameLst>
                                      </p:cBhvr>
                                      <p:to>
                                        <p:strVal val="visible"/>
                                      </p:to>
                                    </p:set>
                                    <p:animEffect transition="in" filter="fade">
                                      <p:cBhvr>
                                        <p:cTn id="21" dur="2000"/>
                                        <p:tgtEl>
                                          <p:spTgt spid="6147"/>
                                        </p:tgtEl>
                                      </p:cBhvr>
                                    </p:animEffect>
                                    <p:anim calcmode="lin" valueType="num">
                                      <p:cBhvr>
                                        <p:cTn id="22" dur="2000" fill="hold"/>
                                        <p:tgtEl>
                                          <p:spTgt spid="6147"/>
                                        </p:tgtEl>
                                        <p:attrNameLst>
                                          <p:attrName>ppt_x</p:attrName>
                                        </p:attrNameLst>
                                      </p:cBhvr>
                                      <p:tavLst>
                                        <p:tav tm="0">
                                          <p:val>
                                            <p:strVal val="#ppt_x"/>
                                          </p:val>
                                        </p:tav>
                                        <p:tav tm="100000">
                                          <p:val>
                                            <p:strVal val="#ppt_x"/>
                                          </p:val>
                                        </p:tav>
                                      </p:tavLst>
                                    </p:anim>
                                    <p:anim calcmode="lin" valueType="num">
                                      <p:cBhvr>
                                        <p:cTn id="23" dur="1800" decel="100000" fill="hold"/>
                                        <p:tgtEl>
                                          <p:spTgt spid="6147"/>
                                        </p:tgtEl>
                                        <p:attrNameLst>
                                          <p:attrName>ppt_y</p:attrName>
                                        </p:attrNameLst>
                                      </p:cBhvr>
                                      <p:tavLst>
                                        <p:tav tm="0">
                                          <p:val>
                                            <p:strVal val="#ppt_y+1"/>
                                          </p:val>
                                        </p:tav>
                                        <p:tav tm="100000">
                                          <p:val>
                                            <p:strVal val="#ppt_y-.03"/>
                                          </p:val>
                                        </p:tav>
                                      </p:tavLst>
                                    </p:anim>
                                    <p:anim calcmode="lin" valueType="num">
                                      <p:cBhvr>
                                        <p:cTn id="24" dur="200" accel="100000" fill="hold">
                                          <p:stCondLst>
                                            <p:cond delay="1800"/>
                                          </p:stCondLst>
                                        </p:cTn>
                                        <p:tgtEl>
                                          <p:spTgt spid="6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47" grpId="0" animBg="1"/>
      <p:bldP spid="6148" grpId="0" autoUpdateAnimBg="0"/>
      <p:bldP spid="614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638550" y="685800"/>
            <a:ext cx="1866900" cy="457200"/>
          </a:xfrm>
          <a:effectLst>
            <a:outerShdw dist="35921" dir="2700000" algn="ctr" rotWithShape="0">
              <a:schemeClr val="tx1"/>
            </a:outerShdw>
          </a:effectLst>
        </p:spPr>
        <p:txBody>
          <a:bodyPr/>
          <a:lstStyle/>
          <a:p>
            <a:r>
              <a:rPr lang="en-US" altLang="en-US" sz="2000" i="1" dirty="0">
                <a:solidFill>
                  <a:srgbClr val="FFCC99"/>
                </a:solidFill>
                <a:effectLst>
                  <a:outerShdw blurRad="38100" dist="38100" dir="2700000" algn="tl">
                    <a:srgbClr val="000000"/>
                  </a:outerShdw>
                </a:effectLst>
              </a:rPr>
              <a:t>1 for 400</a:t>
            </a:r>
          </a:p>
        </p:txBody>
      </p:sp>
      <p:sp>
        <p:nvSpPr>
          <p:cNvPr id="7171" name="AutoShape 3">
            <a:hlinkClick r:id="rId2" action="ppaction://hlinksldjump" highlightClick="1"/>
          </p:cNvPr>
          <p:cNvSpPr>
            <a:spLocks noChangeArrowheads="1"/>
          </p:cNvSpPr>
          <p:nvPr/>
        </p:nvSpPr>
        <p:spPr bwMode="auto">
          <a:xfrm>
            <a:off x="8380413" y="6243638"/>
            <a:ext cx="762000" cy="609600"/>
          </a:xfrm>
          <a:prstGeom prst="actionButtonReturn">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5" name="Text Box 7"/>
          <p:cNvSpPr txBox="1">
            <a:spLocks noChangeArrowheads="1"/>
          </p:cNvSpPr>
          <p:nvPr/>
        </p:nvSpPr>
        <p:spPr bwMode="auto">
          <a:xfrm>
            <a:off x="228599" y="1366897"/>
            <a:ext cx="8532813"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p>
            <a:pPr>
              <a:spcBef>
                <a:spcPct val="50000"/>
              </a:spcBef>
            </a:pPr>
            <a:r>
              <a:rPr lang="en-US" altLang="en-US" sz="3200" i="1" dirty="0">
                <a:solidFill>
                  <a:schemeClr val="hlink"/>
                </a:solidFill>
                <a:effectLst>
                  <a:outerShdw blurRad="38100" dist="38100" dir="2700000" algn="tl">
                    <a:srgbClr val="000000"/>
                  </a:outerShdw>
                </a:effectLst>
                <a:latin typeface="Arial" charset="0"/>
              </a:rPr>
              <a:t>________________ is a study of consciousness developed by William James</a:t>
            </a:r>
            <a:r>
              <a:rPr lang="en-US" altLang="en-US" sz="3200" i="1" dirty="0" smtClean="0">
                <a:solidFill>
                  <a:schemeClr val="hlink"/>
                </a:solidFill>
                <a:effectLst>
                  <a:outerShdw blurRad="38100" dist="38100" dir="2700000" algn="tl">
                    <a:srgbClr val="000000"/>
                  </a:outerShdw>
                </a:effectLst>
                <a:latin typeface="Arial" charset="0"/>
              </a:rPr>
              <a:t>. This </a:t>
            </a:r>
            <a:r>
              <a:rPr lang="en-US" altLang="en-US" sz="3200" i="1" dirty="0">
                <a:solidFill>
                  <a:schemeClr val="hlink"/>
                </a:solidFill>
                <a:effectLst>
                  <a:outerShdw blurRad="38100" dist="38100" dir="2700000" algn="tl">
                    <a:srgbClr val="000000"/>
                  </a:outerShdw>
                </a:effectLst>
                <a:latin typeface="Arial" charset="0"/>
              </a:rPr>
              <a:t>psychological </a:t>
            </a:r>
            <a:r>
              <a:rPr lang="en-US" altLang="en-US" sz="3200" i="1" dirty="0" smtClean="0">
                <a:solidFill>
                  <a:schemeClr val="hlink"/>
                </a:solidFill>
                <a:effectLst>
                  <a:outerShdw blurRad="38100" dist="38100" dir="2700000" algn="tl">
                    <a:srgbClr val="000000"/>
                  </a:outerShdw>
                </a:effectLst>
                <a:latin typeface="Arial" charset="0"/>
              </a:rPr>
              <a:t>philosophy considers </a:t>
            </a:r>
            <a:r>
              <a:rPr lang="en-US" altLang="en-US" sz="3200" i="1" dirty="0">
                <a:solidFill>
                  <a:schemeClr val="hlink"/>
                </a:solidFill>
                <a:effectLst>
                  <a:outerShdw blurRad="38100" dist="38100" dir="2700000" algn="tl">
                    <a:srgbClr val="000000"/>
                  </a:outerShdw>
                </a:effectLst>
                <a:latin typeface="Arial" charset="0"/>
              </a:rPr>
              <a:t>mental life and </a:t>
            </a:r>
            <a:r>
              <a:rPr lang="en-US" altLang="en-US" sz="3200" i="1" dirty="0" smtClean="0">
                <a:solidFill>
                  <a:schemeClr val="hlink"/>
                </a:solidFill>
                <a:effectLst>
                  <a:outerShdw blurRad="38100" dist="38100" dir="2700000" algn="tl">
                    <a:srgbClr val="000000"/>
                  </a:outerShdw>
                </a:effectLst>
                <a:latin typeface="Arial" charset="0"/>
              </a:rPr>
              <a:t>behavior </a:t>
            </a:r>
            <a:r>
              <a:rPr lang="en-US" altLang="en-US" sz="3200" i="1" dirty="0">
                <a:solidFill>
                  <a:schemeClr val="hlink"/>
                </a:solidFill>
                <a:effectLst>
                  <a:outerShdw blurRad="38100" dist="38100" dir="2700000" algn="tl">
                    <a:srgbClr val="000000"/>
                  </a:outerShdw>
                </a:effectLst>
                <a:latin typeface="Arial" charset="0"/>
              </a:rPr>
              <a:t>in terms of active adaptation to the person's environment.</a:t>
            </a:r>
          </a:p>
        </p:txBody>
      </p:sp>
      <p:sp>
        <p:nvSpPr>
          <p:cNvPr id="7176" name="Text Box 8"/>
          <p:cNvSpPr txBox="1">
            <a:spLocks noChangeArrowheads="1"/>
          </p:cNvSpPr>
          <p:nvPr/>
        </p:nvSpPr>
        <p:spPr bwMode="auto">
          <a:xfrm>
            <a:off x="1789905" y="4247389"/>
            <a:ext cx="5410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ltLang="en-US" sz="3200" i="1" dirty="0">
                <a:solidFill>
                  <a:srgbClr val="FFCC99"/>
                </a:solidFill>
                <a:effectLst>
                  <a:outerShdw blurRad="38100" dist="38100" dir="2700000" algn="tl">
                    <a:srgbClr val="000000"/>
                  </a:outerShdw>
                </a:effectLst>
                <a:latin typeface="Arial" charset="0"/>
              </a:rPr>
              <a:t>What is </a:t>
            </a:r>
            <a:r>
              <a:rPr lang="en-US" altLang="en-US" sz="3200" i="1" dirty="0">
                <a:solidFill>
                  <a:srgbClr val="66FF99"/>
                </a:solidFill>
                <a:effectLst>
                  <a:outerShdw blurRad="38100" dist="38100" dir="2700000" algn="tl">
                    <a:srgbClr val="000000"/>
                  </a:outerShdw>
                </a:effectLst>
                <a:latin typeface="Arial" charset="0"/>
              </a:rPr>
              <a:t>F</a:t>
            </a:r>
            <a:r>
              <a:rPr lang="en-US" altLang="en-US" sz="3200" i="1" dirty="0" smtClean="0">
                <a:solidFill>
                  <a:srgbClr val="66FF99"/>
                </a:solidFill>
                <a:effectLst>
                  <a:outerShdw blurRad="38100" dist="38100" dir="2700000" algn="tl">
                    <a:srgbClr val="000000"/>
                  </a:outerShdw>
                </a:effectLst>
                <a:latin typeface="Arial" charset="0"/>
              </a:rPr>
              <a:t>unctionalism</a:t>
            </a:r>
            <a:r>
              <a:rPr lang="en-US" altLang="en-US" sz="3200" i="1" dirty="0" smtClean="0">
                <a:solidFill>
                  <a:srgbClr val="FFCC99"/>
                </a:solidFill>
                <a:effectLst>
                  <a:outerShdw blurRad="38100" dist="38100" dir="2700000" algn="tl">
                    <a:srgbClr val="000000"/>
                  </a:outerShdw>
                </a:effectLst>
                <a:latin typeface="Arial" charset="0"/>
              </a:rPr>
              <a:t>?</a:t>
            </a:r>
            <a:endParaRPr lang="en-US" altLang="en-US" sz="3200" i="1" dirty="0">
              <a:solidFill>
                <a:srgbClr val="FFCC99"/>
              </a:solidFill>
              <a:effectLst>
                <a:outerShdw blurRad="38100" dist="38100" dir="2700000" algn="tl">
                  <a:srgbClr val="000000"/>
                </a:outerShdw>
              </a:effectLst>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2000"/>
                                        <p:tgtEl>
                                          <p:spTgt spid="7170"/>
                                        </p:tgtEl>
                                      </p:cBhvr>
                                    </p:animEffect>
                                  </p:childTnLst>
                                </p:cTn>
                              </p:par>
                            </p:childTnLst>
                          </p:cTn>
                        </p:par>
                        <p:par>
                          <p:cTn id="8" fill="hold" nodeType="afterGroup">
                            <p:stCondLst>
                              <p:cond delay="2000"/>
                            </p:stCondLst>
                            <p:childTnLst>
                              <p:par>
                                <p:cTn id="9" presetID="1" presetClass="entr" presetSubtype="0" fill="hold" grpId="0" nodeType="afterEffect">
                                  <p:stCondLst>
                                    <p:cond delay="0"/>
                                  </p:stCondLst>
                                  <p:iterate type="wd">
                                    <p:tmAbs val="400"/>
                                  </p:iterate>
                                  <p:childTnLst>
                                    <p:set>
                                      <p:cBhvr>
                                        <p:cTn id="10" dur="1" fill="hold">
                                          <p:stCondLst>
                                            <p:cond delay="0"/>
                                          </p:stCondLst>
                                        </p:cTn>
                                        <p:tgtEl>
                                          <p:spTgt spid="717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iterate type="wd">
                                    <p:tmAbs val="400"/>
                                  </p:iterate>
                                  <p:childTnLst>
                                    <p:set>
                                      <p:cBhvr>
                                        <p:cTn id="14" dur="1" fill="hold">
                                          <p:stCondLst>
                                            <p:cond delay="0"/>
                                          </p:stCondLst>
                                        </p:cTn>
                                        <p:tgtEl>
                                          <p:spTgt spid="7176"/>
                                        </p:tgtEl>
                                        <p:attrNameLst>
                                          <p:attrName>style.visibility</p:attrName>
                                        </p:attrNameLst>
                                      </p:cBhvr>
                                      <p:to>
                                        <p:strVal val="visible"/>
                                      </p:to>
                                    </p:set>
                                  </p:childTnLst>
                                </p:cTn>
                              </p:par>
                            </p:childTnLst>
                          </p:cTn>
                        </p:par>
                        <p:par>
                          <p:cTn id="15" fill="hold" nodeType="afterGroup">
                            <p:stCondLst>
                              <p:cond delay="1201"/>
                            </p:stCondLst>
                            <p:childTnLst>
                              <p:par>
                                <p:cTn id="16" presetID="37" presetClass="entr" presetSubtype="0" fill="hold" grpId="0" nodeType="afterEffect">
                                  <p:stCondLst>
                                    <p:cond delay="0"/>
                                  </p:stCondLst>
                                  <p:childTnLst>
                                    <p:set>
                                      <p:cBhvr>
                                        <p:cTn id="17" dur="1" fill="hold">
                                          <p:stCondLst>
                                            <p:cond delay="0"/>
                                          </p:stCondLst>
                                        </p:cTn>
                                        <p:tgtEl>
                                          <p:spTgt spid="7171"/>
                                        </p:tgtEl>
                                        <p:attrNameLst>
                                          <p:attrName>style.visibility</p:attrName>
                                        </p:attrNameLst>
                                      </p:cBhvr>
                                      <p:to>
                                        <p:strVal val="visible"/>
                                      </p:to>
                                    </p:set>
                                    <p:animEffect transition="in" filter="fade">
                                      <p:cBhvr>
                                        <p:cTn id="18" dur="2000"/>
                                        <p:tgtEl>
                                          <p:spTgt spid="7171"/>
                                        </p:tgtEl>
                                      </p:cBhvr>
                                    </p:animEffect>
                                    <p:anim calcmode="lin" valueType="num">
                                      <p:cBhvr>
                                        <p:cTn id="19" dur="2000" fill="hold"/>
                                        <p:tgtEl>
                                          <p:spTgt spid="7171"/>
                                        </p:tgtEl>
                                        <p:attrNameLst>
                                          <p:attrName>ppt_x</p:attrName>
                                        </p:attrNameLst>
                                      </p:cBhvr>
                                      <p:tavLst>
                                        <p:tav tm="0">
                                          <p:val>
                                            <p:strVal val="#ppt_x"/>
                                          </p:val>
                                        </p:tav>
                                        <p:tav tm="100000">
                                          <p:val>
                                            <p:strVal val="#ppt_x"/>
                                          </p:val>
                                        </p:tav>
                                      </p:tavLst>
                                    </p:anim>
                                    <p:anim calcmode="lin" valueType="num">
                                      <p:cBhvr>
                                        <p:cTn id="20" dur="1800" decel="100000" fill="hold"/>
                                        <p:tgtEl>
                                          <p:spTgt spid="7171"/>
                                        </p:tgtEl>
                                        <p:attrNameLst>
                                          <p:attrName>ppt_y</p:attrName>
                                        </p:attrNameLst>
                                      </p:cBhvr>
                                      <p:tavLst>
                                        <p:tav tm="0">
                                          <p:val>
                                            <p:strVal val="#ppt_y+1"/>
                                          </p:val>
                                        </p:tav>
                                        <p:tav tm="100000">
                                          <p:val>
                                            <p:strVal val="#ppt_y-.03"/>
                                          </p:val>
                                        </p:tav>
                                      </p:tavLst>
                                    </p:anim>
                                    <p:anim calcmode="lin" valueType="num">
                                      <p:cBhvr>
                                        <p:cTn id="21" dur="200" accel="100000" fill="hold">
                                          <p:stCondLst>
                                            <p:cond delay="1800"/>
                                          </p:stCondLst>
                                        </p:cTn>
                                        <p:tgtEl>
                                          <p:spTgt spid="717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1" grpId="0" animBg="1"/>
      <p:bldP spid="7175" grpId="0"/>
      <p:bldP spid="7176"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14700" y="0"/>
            <a:ext cx="2514600" cy="838200"/>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r>
              <a:rPr lang="en-US" altLang="en-US" sz="2000" i="1" dirty="0">
                <a:solidFill>
                  <a:srgbClr val="FFCC99"/>
                </a:solidFill>
                <a:effectLst>
                  <a:outerShdw blurRad="38100" dist="38100" dir="2700000" algn="tl">
                    <a:srgbClr val="000000"/>
                  </a:outerShdw>
                </a:effectLst>
              </a:rPr>
              <a:t>1 for 500</a:t>
            </a:r>
          </a:p>
        </p:txBody>
      </p:sp>
      <p:sp>
        <p:nvSpPr>
          <p:cNvPr id="8195" name="AutoShape 3">
            <a:hlinkClick r:id="rId2" action="ppaction://hlinksldjump" highlightClick="1"/>
          </p:cNvPr>
          <p:cNvSpPr>
            <a:spLocks noChangeArrowheads="1"/>
          </p:cNvSpPr>
          <p:nvPr/>
        </p:nvSpPr>
        <p:spPr bwMode="auto">
          <a:xfrm>
            <a:off x="8380413" y="6243638"/>
            <a:ext cx="762000" cy="609600"/>
          </a:xfrm>
          <a:prstGeom prst="actionButtonReturn">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solidFill>
                <a:srgbClr val="FFCC99"/>
              </a:solidFill>
            </a:endParaRPr>
          </a:p>
        </p:txBody>
      </p:sp>
      <p:sp>
        <p:nvSpPr>
          <p:cNvPr id="8201" name="Text Box 9"/>
          <p:cNvSpPr txBox="1">
            <a:spLocks noChangeArrowheads="1"/>
          </p:cNvSpPr>
          <p:nvPr/>
        </p:nvSpPr>
        <p:spPr bwMode="auto">
          <a:xfrm>
            <a:off x="1447800" y="3139281"/>
            <a:ext cx="6248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hlink"/>
                  </a:outerShdw>
                </a:effectLst>
              </a14:hiddenEffects>
            </a:ext>
          </a:extLst>
        </p:spPr>
        <p:txBody>
          <a:bodyPr>
            <a:spAutoFit/>
          </a:bodyPr>
          <a:lstStyle/>
          <a:p>
            <a:pPr>
              <a:spcBef>
                <a:spcPct val="50000"/>
              </a:spcBef>
            </a:pPr>
            <a:r>
              <a:rPr lang="en-US" altLang="en-US" sz="3200" i="1" dirty="0">
                <a:solidFill>
                  <a:srgbClr val="FFCC99"/>
                </a:solidFill>
                <a:effectLst>
                  <a:outerShdw blurRad="38100" dist="38100" dir="2700000" algn="tl">
                    <a:srgbClr val="000000"/>
                  </a:outerShdw>
                </a:effectLst>
                <a:latin typeface="Arial" charset="0"/>
              </a:rPr>
              <a:t>What is </a:t>
            </a:r>
            <a:r>
              <a:rPr lang="en-US" altLang="en-US" sz="3200" i="1" dirty="0">
                <a:solidFill>
                  <a:srgbClr val="66FF99"/>
                </a:solidFill>
                <a:effectLst>
                  <a:outerShdw blurRad="38100" dist="38100" dir="2700000" algn="tl">
                    <a:srgbClr val="000000"/>
                  </a:outerShdw>
                </a:effectLst>
                <a:latin typeface="Arial" charset="0"/>
              </a:rPr>
              <a:t>Gestalt</a:t>
            </a:r>
            <a:r>
              <a:rPr lang="en-US" altLang="en-US" sz="3200" i="1" dirty="0">
                <a:solidFill>
                  <a:srgbClr val="FFCC99"/>
                </a:solidFill>
                <a:effectLst>
                  <a:outerShdw blurRad="38100" dist="38100" dir="2700000" algn="tl">
                    <a:srgbClr val="000000"/>
                  </a:outerShdw>
                </a:effectLst>
                <a:latin typeface="Arial" charset="0"/>
              </a:rPr>
              <a:t>?</a:t>
            </a:r>
            <a:r>
              <a:rPr lang="en-US" altLang="en-US" sz="3200" dirty="0" smtClean="0">
                <a:solidFill>
                  <a:srgbClr val="FFCC99"/>
                </a:solidFill>
                <a:effectLst>
                  <a:outerShdw blurRad="38100" dist="38100" dir="2700000" algn="tl">
                    <a:srgbClr val="FFFFFF"/>
                  </a:outerShdw>
                </a:effectLst>
                <a:latin typeface="Arial" charset="0"/>
              </a:rPr>
              <a:t> </a:t>
            </a:r>
            <a:endParaRPr lang="en-US" altLang="en-US" sz="3200" dirty="0">
              <a:solidFill>
                <a:srgbClr val="FFCC99"/>
              </a:solidFill>
              <a:effectLst>
                <a:outerShdw blurRad="38100" dist="38100" dir="2700000" algn="tl">
                  <a:srgbClr val="FFFFFF"/>
                </a:outerShdw>
              </a:effectLst>
              <a:latin typeface="Arial" charset="0"/>
            </a:endParaRPr>
          </a:p>
        </p:txBody>
      </p:sp>
      <p:sp>
        <p:nvSpPr>
          <p:cNvPr id="8202" name="Text Box 10"/>
          <p:cNvSpPr txBox="1">
            <a:spLocks noChangeArrowheads="1"/>
          </p:cNvSpPr>
          <p:nvPr/>
        </p:nvSpPr>
        <p:spPr bwMode="auto">
          <a:xfrm>
            <a:off x="289560" y="914400"/>
            <a:ext cx="8502333"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hlink"/>
                  </a:outerShdw>
                </a:effectLst>
              </a14:hiddenEffects>
            </a:ext>
          </a:extLst>
        </p:spPr>
        <p:txBody>
          <a:bodyPr wrap="square">
            <a:spAutoFit/>
          </a:bodyPr>
          <a:lstStyle/>
          <a:p>
            <a:pPr>
              <a:spcBef>
                <a:spcPct val="50000"/>
              </a:spcBef>
            </a:pPr>
            <a:r>
              <a:rPr lang="en-US" altLang="en-US" sz="3200" i="1" dirty="0" smtClean="0">
                <a:solidFill>
                  <a:schemeClr val="hlink"/>
                </a:solidFill>
                <a:effectLst>
                  <a:outerShdw blurRad="38100" dist="38100" dir="2700000" algn="tl">
                    <a:srgbClr val="000000"/>
                  </a:outerShdw>
                </a:effectLst>
                <a:latin typeface="Arial" charset="0"/>
              </a:rPr>
              <a:t>__________ psychology </a:t>
            </a:r>
            <a:r>
              <a:rPr lang="en-US" altLang="en-US" sz="3200" i="1" dirty="0">
                <a:solidFill>
                  <a:schemeClr val="hlink"/>
                </a:solidFill>
                <a:effectLst>
                  <a:outerShdw blurRad="38100" dist="38100" dir="2700000" algn="tl">
                    <a:srgbClr val="000000"/>
                  </a:outerShdw>
                </a:effectLst>
                <a:latin typeface="Arial" charset="0"/>
              </a:rPr>
              <a:t>is an attempt to understand the laws behind the ability to acquire and maintain meaningful perceptions in an apparently chaotic world.</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0683" y="3923348"/>
            <a:ext cx="3467100" cy="260985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2000"/>
                                        <p:tgtEl>
                                          <p:spTgt spid="8194"/>
                                        </p:tgtEl>
                                      </p:cBhvr>
                                    </p:animEffect>
                                  </p:childTnLst>
                                </p:cTn>
                              </p:par>
                            </p:childTnLst>
                          </p:cTn>
                        </p:par>
                        <p:par>
                          <p:cTn id="8" fill="hold" nodeType="afterGroup">
                            <p:stCondLst>
                              <p:cond delay="2000"/>
                            </p:stCondLst>
                            <p:childTnLst>
                              <p:par>
                                <p:cTn id="9" presetID="1" presetClass="entr" presetSubtype="0" fill="hold" grpId="0" nodeType="afterEffect">
                                  <p:stCondLst>
                                    <p:cond delay="0"/>
                                  </p:stCondLst>
                                  <p:iterate type="wd">
                                    <p:tmAbs val="400"/>
                                  </p:iterate>
                                  <p:childTnLst>
                                    <p:set>
                                      <p:cBhvr>
                                        <p:cTn id="10" dur="1" fill="hold">
                                          <p:stCondLst>
                                            <p:cond delay="0"/>
                                          </p:stCondLst>
                                        </p:cTn>
                                        <p:tgtEl>
                                          <p:spTgt spid="820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iterate type="wd">
                                    <p:tmAbs val="400"/>
                                  </p:iterate>
                                  <p:childTnLst>
                                    <p:set>
                                      <p:cBhvr>
                                        <p:cTn id="14" dur="1" fill="hold">
                                          <p:stCondLst>
                                            <p:cond delay="0"/>
                                          </p:stCondLst>
                                        </p:cTn>
                                        <p:tgtEl>
                                          <p:spTgt spid="8201"/>
                                        </p:tgtEl>
                                        <p:attrNameLst>
                                          <p:attrName>style.visibility</p:attrName>
                                        </p:attrNameLst>
                                      </p:cBhvr>
                                      <p:to>
                                        <p:strVal val="visible"/>
                                      </p:to>
                                    </p:set>
                                  </p:childTnLst>
                                </p:cTn>
                              </p:par>
                            </p:childTnLst>
                          </p:cTn>
                        </p:par>
                        <p:par>
                          <p:cTn id="15" fill="hold" nodeType="afterGroup">
                            <p:stCondLst>
                              <p:cond delay="1201"/>
                            </p:stCondLst>
                            <p:childTnLst>
                              <p:par>
                                <p:cTn id="16" presetID="37" presetClass="entr" presetSubtype="0" fill="hold" grpId="0" nodeType="afterEffect">
                                  <p:stCondLst>
                                    <p:cond delay="0"/>
                                  </p:stCondLst>
                                  <p:childTnLst>
                                    <p:set>
                                      <p:cBhvr>
                                        <p:cTn id="17" dur="1" fill="hold">
                                          <p:stCondLst>
                                            <p:cond delay="0"/>
                                          </p:stCondLst>
                                        </p:cTn>
                                        <p:tgtEl>
                                          <p:spTgt spid="8195"/>
                                        </p:tgtEl>
                                        <p:attrNameLst>
                                          <p:attrName>style.visibility</p:attrName>
                                        </p:attrNameLst>
                                      </p:cBhvr>
                                      <p:to>
                                        <p:strVal val="visible"/>
                                      </p:to>
                                    </p:set>
                                    <p:animEffect transition="in" filter="fade">
                                      <p:cBhvr>
                                        <p:cTn id="18" dur="2000"/>
                                        <p:tgtEl>
                                          <p:spTgt spid="8195"/>
                                        </p:tgtEl>
                                      </p:cBhvr>
                                    </p:animEffect>
                                    <p:anim calcmode="lin" valueType="num">
                                      <p:cBhvr>
                                        <p:cTn id="19" dur="2000" fill="hold"/>
                                        <p:tgtEl>
                                          <p:spTgt spid="8195"/>
                                        </p:tgtEl>
                                        <p:attrNameLst>
                                          <p:attrName>ppt_x</p:attrName>
                                        </p:attrNameLst>
                                      </p:cBhvr>
                                      <p:tavLst>
                                        <p:tav tm="0">
                                          <p:val>
                                            <p:strVal val="#ppt_x"/>
                                          </p:val>
                                        </p:tav>
                                        <p:tav tm="100000">
                                          <p:val>
                                            <p:strVal val="#ppt_x"/>
                                          </p:val>
                                        </p:tav>
                                      </p:tavLst>
                                    </p:anim>
                                    <p:anim calcmode="lin" valueType="num">
                                      <p:cBhvr>
                                        <p:cTn id="20" dur="1800" decel="100000" fill="hold"/>
                                        <p:tgtEl>
                                          <p:spTgt spid="8195"/>
                                        </p:tgtEl>
                                        <p:attrNameLst>
                                          <p:attrName>ppt_y</p:attrName>
                                        </p:attrNameLst>
                                      </p:cBhvr>
                                      <p:tavLst>
                                        <p:tav tm="0">
                                          <p:val>
                                            <p:strVal val="#ppt_y+1"/>
                                          </p:val>
                                        </p:tav>
                                        <p:tav tm="100000">
                                          <p:val>
                                            <p:strVal val="#ppt_y-.03"/>
                                          </p:val>
                                        </p:tav>
                                      </p:tavLst>
                                    </p:anim>
                                    <p:anim calcmode="lin" valueType="num">
                                      <p:cBhvr>
                                        <p:cTn id="21" dur="200" accel="100000" fill="hold">
                                          <p:stCondLst>
                                            <p:cond delay="1800"/>
                                          </p:stCondLst>
                                        </p:cTn>
                                        <p:tgtEl>
                                          <p:spTgt spid="819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5" grpId="0" animBg="1"/>
      <p:bldP spid="8201" grpId="0"/>
      <p:bldP spid="820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733800" y="304800"/>
            <a:ext cx="1676400" cy="381000"/>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r>
              <a:rPr lang="en-US" altLang="en-US" sz="2000" i="1" dirty="0">
                <a:solidFill>
                  <a:srgbClr val="FFCC99"/>
                </a:solidFill>
                <a:effectLst>
                  <a:outerShdw blurRad="38100" dist="38100" dir="2700000" algn="tl">
                    <a:srgbClr val="000000"/>
                  </a:outerShdw>
                </a:effectLst>
              </a:rPr>
              <a:t>2 for 100</a:t>
            </a:r>
          </a:p>
        </p:txBody>
      </p:sp>
      <p:sp>
        <p:nvSpPr>
          <p:cNvPr id="11267" name="AutoShape 3">
            <a:hlinkClick r:id="rId2" action="ppaction://hlinksldjump" highlightClick="1"/>
          </p:cNvPr>
          <p:cNvSpPr>
            <a:spLocks noChangeArrowheads="1"/>
          </p:cNvSpPr>
          <p:nvPr/>
        </p:nvSpPr>
        <p:spPr bwMode="auto">
          <a:xfrm>
            <a:off x="8382000" y="6248400"/>
            <a:ext cx="762000" cy="609600"/>
          </a:xfrm>
          <a:prstGeom prst="actionButtonReturn">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68" name="Text Box 4"/>
          <p:cNvSpPr txBox="1">
            <a:spLocks noChangeArrowheads="1"/>
          </p:cNvSpPr>
          <p:nvPr/>
        </p:nvSpPr>
        <p:spPr bwMode="auto">
          <a:xfrm>
            <a:off x="2076450" y="2468562"/>
            <a:ext cx="49911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p>
            <a:pPr>
              <a:spcBef>
                <a:spcPct val="50000"/>
              </a:spcBef>
            </a:pPr>
            <a:r>
              <a:rPr lang="en-US" altLang="en-US" sz="3200" i="1" dirty="0" smtClean="0">
                <a:solidFill>
                  <a:srgbClr val="FFCC99"/>
                </a:solidFill>
                <a:effectLst>
                  <a:outerShdw blurRad="38100" dist="38100" dir="2700000" algn="tl">
                    <a:srgbClr val="000000"/>
                  </a:outerShdw>
                </a:effectLst>
                <a:latin typeface="Arial" charset="0"/>
              </a:rPr>
              <a:t>What </a:t>
            </a:r>
            <a:r>
              <a:rPr lang="en-US" altLang="en-US" sz="3200" i="1" dirty="0">
                <a:solidFill>
                  <a:srgbClr val="FFCC99"/>
                </a:solidFill>
                <a:effectLst>
                  <a:outerShdw blurRad="38100" dist="38100" dir="2700000" algn="tl">
                    <a:srgbClr val="000000"/>
                  </a:outerShdw>
                </a:effectLst>
                <a:latin typeface="Arial" charset="0"/>
              </a:rPr>
              <a:t>is </a:t>
            </a:r>
            <a:r>
              <a:rPr lang="en-US" altLang="en-US" sz="3200" i="1" dirty="0">
                <a:solidFill>
                  <a:srgbClr val="66FF99"/>
                </a:solidFill>
                <a:effectLst>
                  <a:outerShdw blurRad="38100" dist="38100" dir="2700000" algn="tl">
                    <a:srgbClr val="000000"/>
                  </a:outerShdw>
                </a:effectLst>
                <a:latin typeface="Arial" charset="0"/>
              </a:rPr>
              <a:t>Cognitive</a:t>
            </a:r>
            <a:r>
              <a:rPr lang="en-US" altLang="en-US" sz="3200" i="1" dirty="0">
                <a:solidFill>
                  <a:srgbClr val="FFCC99"/>
                </a:solidFill>
                <a:effectLst>
                  <a:outerShdw blurRad="38100" dist="38100" dir="2700000" algn="tl">
                    <a:srgbClr val="000000"/>
                  </a:outerShdw>
                </a:effectLst>
                <a:latin typeface="Arial" charset="0"/>
              </a:rPr>
              <a:t>?</a:t>
            </a:r>
          </a:p>
        </p:txBody>
      </p:sp>
      <p:sp>
        <p:nvSpPr>
          <p:cNvPr id="11272" name="Rectangle 8"/>
          <p:cNvSpPr>
            <a:spLocks noChangeArrowheads="1"/>
          </p:cNvSpPr>
          <p:nvPr/>
        </p:nvSpPr>
        <p:spPr bwMode="auto">
          <a:xfrm>
            <a:off x="190500" y="838200"/>
            <a:ext cx="8763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p>
            <a:pPr>
              <a:spcBef>
                <a:spcPct val="50000"/>
              </a:spcBef>
            </a:pPr>
            <a:r>
              <a:rPr lang="en-US" altLang="en-US" sz="3200" i="1" dirty="0" smtClean="0">
                <a:solidFill>
                  <a:schemeClr val="hlink"/>
                </a:solidFill>
                <a:effectLst>
                  <a:outerShdw blurRad="38100" dist="38100" dir="2700000" algn="tl">
                    <a:srgbClr val="000000"/>
                  </a:outerShdw>
                </a:effectLst>
                <a:latin typeface="Arial" charset="0"/>
              </a:rPr>
              <a:t>__________ psychology</a:t>
            </a:r>
            <a:r>
              <a:rPr lang="en-US" altLang="en-US" sz="3200" i="1" dirty="0">
                <a:solidFill>
                  <a:schemeClr val="hlink"/>
                </a:solidFill>
                <a:effectLst>
                  <a:outerShdw blurRad="38100" dist="38100" dir="2700000" algn="tl">
                    <a:srgbClr val="000000"/>
                  </a:outerShdw>
                </a:effectLst>
                <a:latin typeface="Arial" charset="0"/>
              </a:rPr>
              <a:t>: field focusing not only on perception but also on learning, memory, thought processes, and problem </a:t>
            </a:r>
            <a:r>
              <a:rPr lang="en-US" altLang="en-US" sz="3200" i="1" dirty="0" smtClean="0">
                <a:solidFill>
                  <a:schemeClr val="hlink"/>
                </a:solidFill>
                <a:effectLst>
                  <a:outerShdw blurRad="38100" dist="38100" dir="2700000" algn="tl">
                    <a:srgbClr val="000000"/>
                  </a:outerShdw>
                </a:effectLst>
                <a:latin typeface="Arial" charset="0"/>
              </a:rPr>
              <a:t>solving. </a:t>
            </a:r>
            <a:endParaRPr lang="en-US" altLang="en-US" sz="3200" i="1" dirty="0">
              <a:solidFill>
                <a:schemeClr val="hlink"/>
              </a:solidFill>
              <a:effectLst>
                <a:outerShdw blurRad="38100" dist="38100" dir="2700000" algn="tl">
                  <a:srgbClr val="000000"/>
                </a:outerShdw>
              </a:effectLst>
              <a:latin typeface="Arial"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4507" y="3429000"/>
            <a:ext cx="5594985" cy="3206295"/>
          </a:xfrm>
          <a:prstGeom prst="rect">
            <a:avLst/>
          </a:prstGeom>
          <a:noFill/>
          <a:ln w="9525">
            <a:solidFill>
              <a:schemeClr val="tx1"/>
            </a:solidFill>
            <a:miter lim="800000"/>
            <a:headEnd/>
            <a:tailEnd/>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2000"/>
                                        <p:tgtEl>
                                          <p:spTgt spid="11266"/>
                                        </p:tgtEl>
                                      </p:cBhvr>
                                    </p:animEffect>
                                  </p:childTnLst>
                                </p:cTn>
                              </p:par>
                            </p:childTnLst>
                          </p:cTn>
                        </p:par>
                        <p:par>
                          <p:cTn id="8" fill="hold" nodeType="afterGroup">
                            <p:stCondLst>
                              <p:cond delay="2000"/>
                            </p:stCondLst>
                            <p:childTnLst>
                              <p:par>
                                <p:cTn id="9" presetID="1" presetClass="entr" presetSubtype="0" fill="hold" grpId="0" nodeType="afterEffect">
                                  <p:stCondLst>
                                    <p:cond delay="0"/>
                                  </p:stCondLst>
                                  <p:iterate type="wd">
                                    <p:tmAbs val="400"/>
                                  </p:iterate>
                                  <p:childTnLst>
                                    <p:set>
                                      <p:cBhvr>
                                        <p:cTn id="10" dur="1" fill="hold">
                                          <p:stCondLst>
                                            <p:cond delay="0"/>
                                          </p:stCondLst>
                                        </p:cTn>
                                        <p:tgtEl>
                                          <p:spTgt spid="1127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iterate type="wd">
                                    <p:tmAbs val="400"/>
                                  </p:iterate>
                                  <p:childTnLst>
                                    <p:set>
                                      <p:cBhvr>
                                        <p:cTn id="14" dur="1" fill="hold">
                                          <p:stCondLst>
                                            <p:cond delay="499"/>
                                          </p:stCondLst>
                                        </p:cTn>
                                        <p:tgtEl>
                                          <p:spTgt spid="11268"/>
                                        </p:tgtEl>
                                        <p:attrNameLst>
                                          <p:attrName>style.visibility</p:attrName>
                                        </p:attrNameLst>
                                      </p:cBhvr>
                                      <p:to>
                                        <p:strVal val="visible"/>
                                      </p:to>
                                    </p:set>
                                  </p:childTnLst>
                                </p:cTn>
                              </p:par>
                            </p:childTnLst>
                          </p:cTn>
                        </p:par>
                        <p:par>
                          <p:cTn id="15" fill="hold" nodeType="afterGroup">
                            <p:stCondLst>
                              <p:cond delay="1700"/>
                            </p:stCondLst>
                            <p:childTnLst>
                              <p:par>
                                <p:cTn id="16" presetID="37" presetClass="entr" presetSubtype="0" fill="hold" grpId="0" nodeType="afterEffect">
                                  <p:stCondLst>
                                    <p:cond delay="0"/>
                                  </p:stCondLst>
                                  <p:childTnLst>
                                    <p:set>
                                      <p:cBhvr>
                                        <p:cTn id="17" dur="1" fill="hold">
                                          <p:stCondLst>
                                            <p:cond delay="0"/>
                                          </p:stCondLst>
                                        </p:cTn>
                                        <p:tgtEl>
                                          <p:spTgt spid="11267"/>
                                        </p:tgtEl>
                                        <p:attrNameLst>
                                          <p:attrName>style.visibility</p:attrName>
                                        </p:attrNameLst>
                                      </p:cBhvr>
                                      <p:to>
                                        <p:strVal val="visible"/>
                                      </p:to>
                                    </p:set>
                                    <p:animEffect transition="in" filter="fade">
                                      <p:cBhvr>
                                        <p:cTn id="18" dur="2000"/>
                                        <p:tgtEl>
                                          <p:spTgt spid="11267"/>
                                        </p:tgtEl>
                                      </p:cBhvr>
                                    </p:animEffect>
                                    <p:anim calcmode="lin" valueType="num">
                                      <p:cBhvr>
                                        <p:cTn id="19" dur="2000" fill="hold"/>
                                        <p:tgtEl>
                                          <p:spTgt spid="11267"/>
                                        </p:tgtEl>
                                        <p:attrNameLst>
                                          <p:attrName>ppt_x</p:attrName>
                                        </p:attrNameLst>
                                      </p:cBhvr>
                                      <p:tavLst>
                                        <p:tav tm="0">
                                          <p:val>
                                            <p:strVal val="#ppt_x"/>
                                          </p:val>
                                        </p:tav>
                                        <p:tav tm="100000">
                                          <p:val>
                                            <p:strVal val="#ppt_x"/>
                                          </p:val>
                                        </p:tav>
                                      </p:tavLst>
                                    </p:anim>
                                    <p:anim calcmode="lin" valueType="num">
                                      <p:cBhvr>
                                        <p:cTn id="20" dur="1800" decel="100000" fill="hold"/>
                                        <p:tgtEl>
                                          <p:spTgt spid="11267"/>
                                        </p:tgtEl>
                                        <p:attrNameLst>
                                          <p:attrName>ppt_y</p:attrName>
                                        </p:attrNameLst>
                                      </p:cBhvr>
                                      <p:tavLst>
                                        <p:tav tm="0">
                                          <p:val>
                                            <p:strVal val="#ppt_y+1"/>
                                          </p:val>
                                        </p:tav>
                                        <p:tav tm="100000">
                                          <p:val>
                                            <p:strVal val="#ppt_y-.03"/>
                                          </p:val>
                                        </p:tav>
                                      </p:tavLst>
                                    </p:anim>
                                    <p:anim calcmode="lin" valueType="num">
                                      <p:cBhvr>
                                        <p:cTn id="21" dur="200" accel="100000" fill="hold">
                                          <p:stCondLst>
                                            <p:cond delay="1800"/>
                                          </p:stCondLst>
                                        </p:cTn>
                                        <p:tgtEl>
                                          <p:spTgt spid="1126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1267" grpId="0" animBg="1"/>
      <p:bldP spid="11268" grpId="0" autoUpdateAnimBg="0"/>
      <p:bldP spid="1127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733800" y="1066800"/>
            <a:ext cx="1676400" cy="304800"/>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r>
              <a:rPr lang="en-US" altLang="en-US" sz="2000" i="1" dirty="0">
                <a:solidFill>
                  <a:srgbClr val="FFCC99"/>
                </a:solidFill>
                <a:effectLst>
                  <a:outerShdw blurRad="38100" dist="38100" dir="2700000" algn="tl">
                    <a:srgbClr val="000000"/>
                  </a:outerShdw>
                </a:effectLst>
              </a:rPr>
              <a:t>2 for 200</a:t>
            </a:r>
          </a:p>
        </p:txBody>
      </p:sp>
      <p:sp>
        <p:nvSpPr>
          <p:cNvPr id="12291" name="AutoShape 3">
            <a:hlinkClick r:id="rId2" action="ppaction://hlinksldjump" highlightClick="1"/>
          </p:cNvPr>
          <p:cNvSpPr>
            <a:spLocks noChangeArrowheads="1"/>
          </p:cNvSpPr>
          <p:nvPr/>
        </p:nvSpPr>
        <p:spPr bwMode="auto">
          <a:xfrm>
            <a:off x="8380413" y="6243638"/>
            <a:ext cx="762000" cy="609600"/>
          </a:xfrm>
          <a:prstGeom prst="actionButtonReturn">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2" name="Text Box 4"/>
          <p:cNvSpPr txBox="1">
            <a:spLocks noChangeArrowheads="1"/>
          </p:cNvSpPr>
          <p:nvPr/>
        </p:nvSpPr>
        <p:spPr bwMode="auto">
          <a:xfrm>
            <a:off x="1524000" y="5334318"/>
            <a:ext cx="6096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p>
            <a:pPr>
              <a:spcBef>
                <a:spcPct val="50000"/>
              </a:spcBef>
            </a:pPr>
            <a:r>
              <a:rPr lang="en-US" altLang="en-US" sz="3200" i="1" dirty="0">
                <a:solidFill>
                  <a:srgbClr val="FFCC99"/>
                </a:solidFill>
                <a:effectLst>
                  <a:outerShdw blurRad="38100" dist="38100" dir="2700000" algn="tl">
                    <a:srgbClr val="000000"/>
                  </a:outerShdw>
                </a:effectLst>
                <a:latin typeface="Arial" charset="0"/>
              </a:rPr>
              <a:t>What is </a:t>
            </a:r>
            <a:r>
              <a:rPr lang="en-US" altLang="en-US" sz="3200" i="1" dirty="0">
                <a:solidFill>
                  <a:srgbClr val="66FF99"/>
                </a:solidFill>
                <a:effectLst>
                  <a:outerShdw blurRad="38100" dist="38100" dir="2700000" algn="tl">
                    <a:srgbClr val="000000"/>
                  </a:outerShdw>
                </a:effectLst>
                <a:latin typeface="Arial" charset="0"/>
              </a:rPr>
              <a:t>Psychoanalytic</a:t>
            </a:r>
            <a:r>
              <a:rPr lang="en-US" altLang="en-US" sz="3200" i="1" dirty="0">
                <a:solidFill>
                  <a:srgbClr val="FFCC99"/>
                </a:solidFill>
                <a:effectLst>
                  <a:outerShdw blurRad="38100" dist="38100" dir="2700000" algn="tl">
                    <a:srgbClr val="000000"/>
                  </a:outerShdw>
                </a:effectLst>
                <a:latin typeface="Arial" charset="0"/>
              </a:rPr>
              <a:t>?</a:t>
            </a:r>
          </a:p>
        </p:txBody>
      </p:sp>
      <p:sp>
        <p:nvSpPr>
          <p:cNvPr id="12293" name="Text Box 5"/>
          <p:cNvSpPr txBox="1">
            <a:spLocks noChangeArrowheads="1"/>
          </p:cNvSpPr>
          <p:nvPr/>
        </p:nvSpPr>
        <p:spPr bwMode="auto">
          <a:xfrm>
            <a:off x="106680" y="1659285"/>
            <a:ext cx="8685213"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p>
            <a:pPr>
              <a:spcBef>
                <a:spcPct val="50000"/>
              </a:spcBef>
            </a:pPr>
            <a:r>
              <a:rPr lang="en-US" altLang="en-US" sz="3200" i="1" dirty="0" smtClean="0">
                <a:solidFill>
                  <a:schemeClr val="hlink"/>
                </a:solidFill>
                <a:effectLst>
                  <a:outerShdw blurRad="38100" dist="38100" dir="2700000" algn="tl">
                    <a:srgbClr val="000000"/>
                  </a:outerShdw>
                </a:effectLst>
                <a:latin typeface="Arial" charset="0"/>
              </a:rPr>
              <a:t>__________ theory </a:t>
            </a:r>
            <a:r>
              <a:rPr lang="en-US" altLang="en-US" sz="3200" i="1" dirty="0">
                <a:solidFill>
                  <a:schemeClr val="hlink"/>
                </a:solidFill>
                <a:effectLst>
                  <a:outerShdw blurRad="38100" dist="38100" dir="2700000" algn="tl">
                    <a:srgbClr val="000000"/>
                  </a:outerShdw>
                </a:effectLst>
                <a:latin typeface="Arial" charset="0"/>
              </a:rPr>
              <a:t>is the theory of personality organization and the dynamics of personality development that guides psychoanalysis, a clinical method for treating psychopathology. First laid out by Sigmund Freud in the late 19th century, psychoanalytic theory has undergone many refinements since his work.</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2000"/>
                                        <p:tgtEl>
                                          <p:spTgt spid="12290"/>
                                        </p:tgtEl>
                                      </p:cBhvr>
                                    </p:animEffect>
                                  </p:childTnLst>
                                </p:cTn>
                              </p:par>
                            </p:childTnLst>
                          </p:cTn>
                        </p:par>
                        <p:par>
                          <p:cTn id="8" fill="hold" nodeType="afterGroup">
                            <p:stCondLst>
                              <p:cond delay="2000"/>
                            </p:stCondLst>
                            <p:childTnLst>
                              <p:par>
                                <p:cTn id="9" presetID="1" presetClass="entr" presetSubtype="0" fill="hold" grpId="0" nodeType="afterEffect">
                                  <p:stCondLst>
                                    <p:cond delay="0"/>
                                  </p:stCondLst>
                                  <p:iterate type="wd">
                                    <p:tmAbs val="400"/>
                                  </p:iterate>
                                  <p:childTnLst>
                                    <p:set>
                                      <p:cBhvr>
                                        <p:cTn id="10" dur="1" fill="hold">
                                          <p:stCondLst>
                                            <p:cond delay="0"/>
                                          </p:stCondLst>
                                        </p:cTn>
                                        <p:tgtEl>
                                          <p:spTgt spid="1229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iterate type="wd">
                                    <p:tmAbs val="400"/>
                                  </p:iterate>
                                  <p:childTnLst>
                                    <p:set>
                                      <p:cBhvr>
                                        <p:cTn id="14" dur="1" fill="hold">
                                          <p:stCondLst>
                                            <p:cond delay="499"/>
                                          </p:stCondLst>
                                        </p:cTn>
                                        <p:tgtEl>
                                          <p:spTgt spid="12292"/>
                                        </p:tgtEl>
                                        <p:attrNameLst>
                                          <p:attrName>style.visibility</p:attrName>
                                        </p:attrNameLst>
                                      </p:cBhvr>
                                      <p:to>
                                        <p:strVal val="visible"/>
                                      </p:to>
                                    </p:set>
                                  </p:childTnLst>
                                </p:cTn>
                              </p:par>
                            </p:childTnLst>
                          </p:cTn>
                        </p:par>
                        <p:par>
                          <p:cTn id="15" fill="hold" nodeType="afterGroup">
                            <p:stCondLst>
                              <p:cond delay="1700"/>
                            </p:stCondLst>
                            <p:childTnLst>
                              <p:par>
                                <p:cTn id="16" presetID="37" presetClass="entr" presetSubtype="0" fill="hold" grpId="0" nodeType="afterEffect">
                                  <p:stCondLst>
                                    <p:cond delay="0"/>
                                  </p:stCondLst>
                                  <p:childTnLst>
                                    <p:set>
                                      <p:cBhvr>
                                        <p:cTn id="17" dur="1" fill="hold">
                                          <p:stCondLst>
                                            <p:cond delay="0"/>
                                          </p:stCondLst>
                                        </p:cTn>
                                        <p:tgtEl>
                                          <p:spTgt spid="12291"/>
                                        </p:tgtEl>
                                        <p:attrNameLst>
                                          <p:attrName>style.visibility</p:attrName>
                                        </p:attrNameLst>
                                      </p:cBhvr>
                                      <p:to>
                                        <p:strVal val="visible"/>
                                      </p:to>
                                    </p:set>
                                    <p:animEffect transition="in" filter="fade">
                                      <p:cBhvr>
                                        <p:cTn id="18" dur="2000"/>
                                        <p:tgtEl>
                                          <p:spTgt spid="12291"/>
                                        </p:tgtEl>
                                      </p:cBhvr>
                                    </p:animEffect>
                                    <p:anim calcmode="lin" valueType="num">
                                      <p:cBhvr>
                                        <p:cTn id="19" dur="2000" fill="hold"/>
                                        <p:tgtEl>
                                          <p:spTgt spid="12291"/>
                                        </p:tgtEl>
                                        <p:attrNameLst>
                                          <p:attrName>ppt_x</p:attrName>
                                        </p:attrNameLst>
                                      </p:cBhvr>
                                      <p:tavLst>
                                        <p:tav tm="0">
                                          <p:val>
                                            <p:strVal val="#ppt_x"/>
                                          </p:val>
                                        </p:tav>
                                        <p:tav tm="100000">
                                          <p:val>
                                            <p:strVal val="#ppt_x"/>
                                          </p:val>
                                        </p:tav>
                                      </p:tavLst>
                                    </p:anim>
                                    <p:anim calcmode="lin" valueType="num">
                                      <p:cBhvr>
                                        <p:cTn id="20" dur="1800" decel="100000" fill="hold"/>
                                        <p:tgtEl>
                                          <p:spTgt spid="12291"/>
                                        </p:tgtEl>
                                        <p:attrNameLst>
                                          <p:attrName>ppt_y</p:attrName>
                                        </p:attrNameLst>
                                      </p:cBhvr>
                                      <p:tavLst>
                                        <p:tav tm="0">
                                          <p:val>
                                            <p:strVal val="#ppt_y+1"/>
                                          </p:val>
                                        </p:tav>
                                        <p:tav tm="100000">
                                          <p:val>
                                            <p:strVal val="#ppt_y-.03"/>
                                          </p:val>
                                        </p:tav>
                                      </p:tavLst>
                                    </p:anim>
                                    <p:anim calcmode="lin" valueType="num">
                                      <p:cBhvr>
                                        <p:cTn id="21" dur="200" accel="100000" fill="hold">
                                          <p:stCondLst>
                                            <p:cond delay="1800"/>
                                          </p:stCondLst>
                                        </p:cTn>
                                        <p:tgtEl>
                                          <p:spTgt spid="1229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1" grpId="0" animBg="1"/>
      <p:bldP spid="12292" grpId="0" autoUpdateAnimBg="0"/>
      <p:bldP spid="12293" grpId="0"/>
    </p:bldLst>
  </p:timing>
</p:sld>
</file>

<file path=ppt/theme/theme1.xml><?xml version="1.0" encoding="utf-8"?>
<a:theme xmlns:a="http://schemas.openxmlformats.org/drawingml/2006/main" name="Blank Presentation">
  <a:themeElements>
    <a:clrScheme name="">
      <a:dk1>
        <a:srgbClr val="000000"/>
      </a:dk1>
      <a:lt1>
        <a:srgbClr val="006600"/>
      </a:lt1>
      <a:dk2>
        <a:srgbClr val="000000"/>
      </a:dk2>
      <a:lt2>
        <a:srgbClr val="808080"/>
      </a:lt2>
      <a:accent1>
        <a:srgbClr val="00CC99"/>
      </a:accent1>
      <a:accent2>
        <a:srgbClr val="3333CC"/>
      </a:accent2>
      <a:accent3>
        <a:srgbClr val="AAB8AA"/>
      </a:accent3>
      <a:accent4>
        <a:srgbClr val="000000"/>
      </a:accent4>
      <a:accent5>
        <a:srgbClr val="AAE2CA"/>
      </a:accent5>
      <a:accent6>
        <a:srgbClr val="2D2DB9"/>
      </a:accent6>
      <a:hlink>
        <a:srgbClr val="FFFFFF"/>
      </a:hlink>
      <a:folHlink>
        <a:srgbClr val="0000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CC99"/>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rgbClr val="FFCC99"/>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1969</TotalTime>
  <Words>787</Words>
  <Application>Microsoft Office PowerPoint</Application>
  <PresentationFormat>On-screen Show (4:3)</PresentationFormat>
  <Paragraphs>124</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Blank Presentation</vt:lpstr>
      <vt:lpstr> </vt:lpstr>
      <vt:lpstr>PowerPoint Presentation</vt:lpstr>
      <vt:lpstr>1 for 100</vt:lpstr>
      <vt:lpstr>1 for 200</vt:lpstr>
      <vt:lpstr>1 for 300</vt:lpstr>
      <vt:lpstr>1 for 400</vt:lpstr>
      <vt:lpstr>1 for 500</vt:lpstr>
      <vt:lpstr>2 for 100</vt:lpstr>
      <vt:lpstr>2 for 200</vt:lpstr>
      <vt:lpstr>2 for 300</vt:lpstr>
      <vt:lpstr>2 for 400 </vt:lpstr>
      <vt:lpstr>2 for 500</vt:lpstr>
      <vt:lpstr>3 for 100</vt:lpstr>
      <vt:lpstr>3 for 200</vt:lpstr>
      <vt:lpstr>3 for 300</vt:lpstr>
      <vt:lpstr>3 for 400 </vt:lpstr>
      <vt:lpstr>3 for 500</vt:lpstr>
      <vt:lpstr>4 for 100</vt:lpstr>
      <vt:lpstr>4 for 200</vt:lpstr>
      <vt:lpstr>4 for 300</vt:lpstr>
      <vt:lpstr>4 for 400</vt:lpstr>
      <vt:lpstr>4 for 500</vt:lpstr>
      <vt:lpstr>5 for 100</vt:lpstr>
      <vt:lpstr>5 for 200</vt:lpstr>
      <vt:lpstr>5 for 300</vt:lpstr>
      <vt:lpstr>5 for 400</vt:lpstr>
      <vt:lpstr>5 for 500</vt:lpstr>
      <vt:lpstr>PowerPoint Presentation</vt:lpstr>
      <vt:lpstr>PowerPoint Presentation</vt:lpstr>
    </vt:vector>
  </TitlesOfParts>
  <Company>CJC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CCNA Jeopardy Template</dc:title>
  <dc:subject>Review and Quiz</dc:subject>
  <dc:creator>Robert C. Gates</dc:creator>
  <cp:lastModifiedBy>Robert Gates</cp:lastModifiedBy>
  <cp:revision>391</cp:revision>
  <dcterms:created xsi:type="dcterms:W3CDTF">2000-06-26T17:56:44Z</dcterms:created>
  <dcterms:modified xsi:type="dcterms:W3CDTF">2017-09-05T17:52:44Z</dcterms:modified>
</cp:coreProperties>
</file>