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5" r:id="rId29"/>
    <p:sldId id="287" r:id="rId30"/>
  </p:sldIdLst>
  <p:sldSz cx="9144000" cy="6858000" type="screen4x3"/>
  <p:notesSz cx="6858000" cy="9144000"/>
  <p:defaultTextStyle>
    <a:defPPr>
      <a:defRPr lang="en-US"/>
    </a:defPPr>
    <a:lvl1pPr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99"/>
    <a:srgbClr val="DDDDDD"/>
    <a:srgbClr val="66FF99"/>
    <a:srgbClr val="F8F8F8"/>
    <a:srgbClr val="00FFFF"/>
    <a:srgbClr val="EAEAEA"/>
    <a:srgbClr val="FFCC66"/>
    <a:srgbClr val="FFFFCC"/>
    <a:srgbClr val="FF5050"/>
    <a:srgbClr val="33CC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885" autoAdjust="0"/>
    <p:restoredTop sz="94714" autoAdjust="0"/>
  </p:normalViewPr>
  <p:slideViewPr>
    <p:cSldViewPr showGuides="1">
      <p:cViewPr varScale="1">
        <p:scale>
          <a:sx n="66" d="100"/>
          <a:sy n="66" d="100"/>
        </p:scale>
        <p:origin x="-534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8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7157077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8310904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6487811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7093842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71401454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9557465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490868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9317662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69135328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99821243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11775807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hlink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hlink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hlink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hlink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hlink"/>
          </a:solidFill>
          <a:latin typeface="Arial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hlink"/>
          </a:solidFill>
          <a:latin typeface="Arial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hlink"/>
          </a:solidFill>
          <a:latin typeface="Arial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hlink"/>
          </a:solidFill>
          <a:latin typeface="Arial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hlink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Ø"/>
        <a:defRPr sz="3200">
          <a:solidFill>
            <a:schemeClr val="hlink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Ø"/>
        <a:defRPr sz="2800">
          <a:solidFill>
            <a:schemeClr val="hlink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Ø"/>
        <a:defRPr sz="2400">
          <a:solidFill>
            <a:schemeClr val="hlink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Ø"/>
        <a:defRPr sz="2000">
          <a:solidFill>
            <a:schemeClr val="hlink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Ø"/>
        <a:defRPr sz="2000">
          <a:solidFill>
            <a:schemeClr val="hlink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Ø"/>
        <a:defRPr sz="2000">
          <a:solidFill>
            <a:schemeClr val="hlink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Ø"/>
        <a:defRPr sz="2000">
          <a:solidFill>
            <a:schemeClr val="hlink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Ø"/>
        <a:defRPr sz="2000">
          <a:solidFill>
            <a:schemeClr val="hlink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Ø"/>
        <a:defRPr sz="2000">
          <a:solidFill>
            <a:schemeClr val="hlink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gi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gi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9.xml"/><Relationship Id="rId13" Type="http://schemas.openxmlformats.org/officeDocument/2006/relationships/slide" Target="slide10.xml"/><Relationship Id="rId18" Type="http://schemas.openxmlformats.org/officeDocument/2006/relationships/slide" Target="slide11.xml"/><Relationship Id="rId26" Type="http://schemas.openxmlformats.org/officeDocument/2006/relationships/slide" Target="slide27.xml"/><Relationship Id="rId3" Type="http://schemas.openxmlformats.org/officeDocument/2006/relationships/slide" Target="slide8.xml"/><Relationship Id="rId21" Type="http://schemas.openxmlformats.org/officeDocument/2006/relationships/slide" Target="slide26.xml"/><Relationship Id="rId7" Type="http://schemas.openxmlformats.org/officeDocument/2006/relationships/slide" Target="slide4.xml"/><Relationship Id="rId12" Type="http://schemas.openxmlformats.org/officeDocument/2006/relationships/slide" Target="slide5.xml"/><Relationship Id="rId17" Type="http://schemas.openxmlformats.org/officeDocument/2006/relationships/slide" Target="slide6.xml"/><Relationship Id="rId25" Type="http://schemas.openxmlformats.org/officeDocument/2006/relationships/slide" Target="slide22.xml"/><Relationship Id="rId2" Type="http://schemas.openxmlformats.org/officeDocument/2006/relationships/slide" Target="slide3.xml"/><Relationship Id="rId16" Type="http://schemas.openxmlformats.org/officeDocument/2006/relationships/slide" Target="slide25.xml"/><Relationship Id="rId20" Type="http://schemas.openxmlformats.org/officeDocument/2006/relationships/slide" Target="slide21.xml"/><Relationship Id="rId1" Type="http://schemas.openxmlformats.org/officeDocument/2006/relationships/slideLayout" Target="../slideLayouts/slideLayout7.xml"/><Relationship Id="rId6" Type="http://schemas.openxmlformats.org/officeDocument/2006/relationships/slide" Target="slide23.xml"/><Relationship Id="rId11" Type="http://schemas.openxmlformats.org/officeDocument/2006/relationships/slide" Target="slide24.xml"/><Relationship Id="rId24" Type="http://schemas.openxmlformats.org/officeDocument/2006/relationships/slide" Target="slide17.xml"/><Relationship Id="rId5" Type="http://schemas.openxmlformats.org/officeDocument/2006/relationships/slide" Target="slide18.xml"/><Relationship Id="rId15" Type="http://schemas.openxmlformats.org/officeDocument/2006/relationships/slide" Target="slide20.xml"/><Relationship Id="rId23" Type="http://schemas.openxmlformats.org/officeDocument/2006/relationships/slide" Target="slide12.xml"/><Relationship Id="rId10" Type="http://schemas.openxmlformats.org/officeDocument/2006/relationships/slide" Target="slide19.xml"/><Relationship Id="rId19" Type="http://schemas.openxmlformats.org/officeDocument/2006/relationships/slide" Target="slide16.xml"/><Relationship Id="rId4" Type="http://schemas.openxmlformats.org/officeDocument/2006/relationships/slide" Target="slide13.xml"/><Relationship Id="rId9" Type="http://schemas.openxmlformats.org/officeDocument/2006/relationships/slide" Target="slide14.xml"/><Relationship Id="rId14" Type="http://schemas.openxmlformats.org/officeDocument/2006/relationships/slide" Target="slide15.xml"/><Relationship Id="rId22" Type="http://schemas.openxmlformats.org/officeDocument/2006/relationships/slide" Target="slide7.xml"/><Relationship Id="rId27" Type="http://schemas.openxmlformats.org/officeDocument/2006/relationships/audio" Target="../media/audio2.wav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gif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gif"/><Relationship Id="rId3" Type="http://schemas.openxmlformats.org/officeDocument/2006/relationships/image" Target="../media/image21.jpeg"/><Relationship Id="rId7" Type="http://schemas.openxmlformats.org/officeDocument/2006/relationships/image" Target="../media/image25.gif"/><Relationship Id="rId2" Type="http://schemas.openxmlformats.org/officeDocument/2006/relationships/slide" Target="slide28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4.gif"/><Relationship Id="rId11" Type="http://schemas.openxmlformats.org/officeDocument/2006/relationships/slide" Target="slide2.xml"/><Relationship Id="rId5" Type="http://schemas.openxmlformats.org/officeDocument/2006/relationships/image" Target="../media/image23.jpeg"/><Relationship Id="rId10" Type="http://schemas.openxmlformats.org/officeDocument/2006/relationships/image" Target="../media/image26.gif"/><Relationship Id="rId4" Type="http://schemas.openxmlformats.org/officeDocument/2006/relationships/image" Target="../media/image22.jpeg"/><Relationship Id="rId9" Type="http://schemas.openxmlformats.org/officeDocument/2006/relationships/image" Target="../media/image2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" Target="slide2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" Target="slide2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4" name="Text Box 6"/>
          <p:cNvSpPr txBox="1">
            <a:spLocks noChangeArrowheads="1"/>
          </p:cNvSpPr>
          <p:nvPr/>
        </p:nvSpPr>
        <p:spPr bwMode="auto">
          <a:xfrm>
            <a:off x="4876800" y="3625850"/>
            <a:ext cx="2514600" cy="2865438"/>
          </a:xfrm>
          <a:prstGeom prst="rect">
            <a:avLst/>
          </a:prstGeom>
          <a:noFill/>
          <a:ln>
            <a:noFill/>
          </a:ln>
          <a:effectLst>
            <a:outerShdw dist="53882" dir="2700000" algn="ctr" rotWithShape="0">
              <a:schemeClr val="folHlink">
                <a:alpha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18200" b="1" dirty="0">
                <a:solidFill>
                  <a:srgbClr val="FFFFCC"/>
                </a:solidFill>
              </a:rPr>
              <a:t>?</a:t>
            </a:r>
            <a:endParaRPr lang="en-US" altLang="en-US" sz="1800" dirty="0">
              <a:solidFill>
                <a:srgbClr val="FFFFCC"/>
              </a:solidFill>
            </a:endParaRPr>
          </a:p>
        </p:txBody>
      </p:sp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276600" y="609600"/>
            <a:ext cx="2590800" cy="1143000"/>
          </a:xfrm>
          <a:effectLst>
            <a:outerShdw dist="35921" dir="2700000" algn="ctr" rotWithShape="0">
              <a:schemeClr val="tx1"/>
            </a:outerShdw>
          </a:effectLst>
        </p:spPr>
        <p:txBody>
          <a:bodyPr/>
          <a:lstStyle/>
          <a:p>
            <a:r>
              <a:rPr lang="en-US" altLang="en-US" sz="6000"/>
              <a:t> 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4876800"/>
            <a:ext cx="6400800" cy="685800"/>
          </a:xfrm>
          <a:effectLst>
            <a:outerShdw dist="35921" dir="2700000" algn="ctr" rotWithShape="0">
              <a:schemeClr val="tx1"/>
            </a:outerShdw>
          </a:effectLst>
        </p:spPr>
        <p:txBody>
          <a:bodyPr/>
          <a:lstStyle/>
          <a:p>
            <a:r>
              <a:rPr lang="en-US" altLang="en-US" sz="3600"/>
              <a:t> </a:t>
            </a:r>
          </a:p>
        </p:txBody>
      </p:sp>
      <p:sp>
        <p:nvSpPr>
          <p:cNvPr id="2052" name="Rectangle 4"/>
          <p:cNvSpPr>
            <a:spLocks noChangeArrowheads="1"/>
          </p:cNvSpPr>
          <p:nvPr/>
        </p:nvSpPr>
        <p:spPr bwMode="auto">
          <a:xfrm>
            <a:off x="7010854" y="5562600"/>
            <a:ext cx="15240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tx1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 sz="4400">
                <a:solidFill>
                  <a:schemeClr val="hlink"/>
                </a:solidFill>
                <a:latin typeface="Arial" charset="0"/>
              </a:defRPr>
            </a:lvl1pPr>
            <a:lvl2pPr>
              <a:defRPr sz="4400">
                <a:solidFill>
                  <a:schemeClr val="hlink"/>
                </a:solidFill>
                <a:latin typeface="Arial" charset="0"/>
              </a:defRPr>
            </a:lvl2pPr>
            <a:lvl3pPr>
              <a:defRPr sz="4400">
                <a:solidFill>
                  <a:schemeClr val="hlink"/>
                </a:solidFill>
                <a:latin typeface="Arial" charset="0"/>
              </a:defRPr>
            </a:lvl3pPr>
            <a:lvl4pPr>
              <a:defRPr sz="4400">
                <a:solidFill>
                  <a:schemeClr val="hlink"/>
                </a:solidFill>
                <a:latin typeface="Arial" charset="0"/>
              </a:defRPr>
            </a:lvl4pPr>
            <a:lvl5pPr>
              <a:defRPr sz="4400">
                <a:solidFill>
                  <a:schemeClr val="hlink"/>
                </a:solidFill>
                <a:latin typeface="Arial" charset="0"/>
              </a:defRPr>
            </a:lvl5pPr>
            <a:lvl6pPr marL="4572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hlink"/>
                </a:solidFill>
                <a:latin typeface="Arial" charset="0"/>
              </a:defRPr>
            </a:lvl6pPr>
            <a:lvl7pPr marL="9144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hlink"/>
                </a:solidFill>
                <a:latin typeface="Arial" charset="0"/>
              </a:defRPr>
            </a:lvl7pPr>
            <a:lvl8pPr marL="1371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hlink"/>
                </a:solidFill>
                <a:latin typeface="Arial" charset="0"/>
              </a:defRPr>
            </a:lvl8pPr>
            <a:lvl9pPr marL="18288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hlink"/>
                </a:solidFill>
                <a:latin typeface="Arial" charset="0"/>
              </a:defRPr>
            </a:lvl9pPr>
          </a:lstStyle>
          <a:p>
            <a:r>
              <a:rPr lang="en-US" altLang="en-US" sz="1800" i="1" dirty="0">
                <a:solidFill>
                  <a:srgbClr val="FFCC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Interactive Topic Test</a:t>
            </a:r>
          </a:p>
        </p:txBody>
      </p:sp>
      <p:sp>
        <p:nvSpPr>
          <p:cNvPr id="2056" name="Text Box 8"/>
          <p:cNvSpPr txBox="1">
            <a:spLocks noChangeArrowheads="1"/>
          </p:cNvSpPr>
          <p:nvPr/>
        </p:nvSpPr>
        <p:spPr bwMode="auto">
          <a:xfrm>
            <a:off x="0" y="381000"/>
            <a:ext cx="9144000" cy="2554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CC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tx1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8000" i="1" dirty="0" smtClean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Psychological Therapies</a:t>
            </a:r>
            <a:endParaRPr lang="en-US" altLang="en-US" sz="8000" i="1" dirty="0">
              <a:solidFill>
                <a:schemeClr val="hlink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2057" name="Text Box 9"/>
          <p:cNvSpPr txBox="1">
            <a:spLocks noChangeArrowheads="1"/>
          </p:cNvSpPr>
          <p:nvPr/>
        </p:nvSpPr>
        <p:spPr bwMode="auto">
          <a:xfrm>
            <a:off x="8489950" y="6491288"/>
            <a:ext cx="5016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CC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tx1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1800" i="1">
                <a:solidFill>
                  <a:srgbClr val="FFCC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rcg</a:t>
            </a:r>
          </a:p>
        </p:txBody>
      </p:sp>
      <p:pic>
        <p:nvPicPr>
          <p:cNvPr id="8" name="Picture 18" descr="2mickeymouse2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6604" y="4179094"/>
            <a:ext cx="952500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s://31.media.tumblr.com/f1b990de2831425da385f0ccc4670206/tumblr_inline_n8the34ewz1rvxgyu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582193"/>
            <a:ext cx="4752975" cy="2952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sndAc>
      <p:stSnd>
        <p:snd r:embed="rId2" name="happyday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20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4" grpId="0"/>
      <p:bldP spid="2052" grpId="0"/>
      <p:bldP spid="2056" grpId="0"/>
      <p:bldP spid="205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3581400" y="457200"/>
            <a:ext cx="1981200" cy="381000"/>
          </a:xfrm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tx1"/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en-US" altLang="en-US" sz="2000" i="1" dirty="0">
                <a:solidFill>
                  <a:srgbClr val="FFCC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2 for 300</a:t>
            </a:r>
          </a:p>
        </p:txBody>
      </p:sp>
      <p:sp>
        <p:nvSpPr>
          <p:cNvPr id="13315" name="AutoShape 3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380413" y="6243638"/>
            <a:ext cx="762000" cy="609600"/>
          </a:xfrm>
          <a:prstGeom prst="actionButtonReturn">
            <a:avLst/>
          </a:prstGeom>
          <a:solidFill>
            <a:srgbClr val="FFCC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316" name="Text Box 4"/>
          <p:cNvSpPr txBox="1">
            <a:spLocks noChangeArrowheads="1"/>
          </p:cNvSpPr>
          <p:nvPr/>
        </p:nvSpPr>
        <p:spPr bwMode="auto">
          <a:xfrm>
            <a:off x="1638300" y="5953919"/>
            <a:ext cx="58674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tx1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3200" i="1" dirty="0">
                <a:solidFill>
                  <a:srgbClr val="FFCC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What is </a:t>
            </a:r>
            <a:r>
              <a:rPr lang="en-US" altLang="en-US" sz="3200" i="1" dirty="0">
                <a:solidFill>
                  <a:srgbClr val="66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Gestalt</a:t>
            </a:r>
            <a:r>
              <a:rPr lang="en-US" altLang="en-US" sz="3200" i="1" dirty="0">
                <a:solidFill>
                  <a:srgbClr val="FFCC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?</a:t>
            </a:r>
          </a:p>
        </p:txBody>
      </p:sp>
      <p:sp>
        <p:nvSpPr>
          <p:cNvPr id="13317" name="Text Box 5"/>
          <p:cNvSpPr txBox="1">
            <a:spLocks noChangeArrowheads="1"/>
          </p:cNvSpPr>
          <p:nvPr/>
        </p:nvSpPr>
        <p:spPr bwMode="auto">
          <a:xfrm>
            <a:off x="455613" y="1166842"/>
            <a:ext cx="8305800" cy="45243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tx1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altLang="en-US" sz="3200" i="1" dirty="0" smtClean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_______ </a:t>
            </a:r>
            <a:r>
              <a:rPr lang="en-US" altLang="en-US" sz="3200" i="1" dirty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therapy is an existential/experiential form of psychotherapy that emphasizes personal responsibility, and that focuses upon the individual's experience in the present moment, the therapist–client relationship, the environmental and social contexts of a person's life, and the self-regulating adjustments people  make as a result of their overall situation....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Abs val="4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Abs val="4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1700"/>
                            </p:stCondLst>
                            <p:childTnLst>
                              <p:par>
                                <p:cTn id="16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133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133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800" decel="100000" fill="hold"/>
                                        <p:tgtEl>
                                          <p:spTgt spid="133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4" grpId="0"/>
      <p:bldP spid="13315" grpId="0" animBg="1"/>
      <p:bldP spid="13316" grpId="0" autoUpdateAnimBg="0"/>
      <p:bldP spid="1331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4876800"/>
            <a:ext cx="1961469" cy="457200"/>
          </a:xfrm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tx1"/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en-US" altLang="en-US" sz="2000" i="1" dirty="0">
                <a:solidFill>
                  <a:srgbClr val="FFCC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2 for 400 </a:t>
            </a:r>
          </a:p>
        </p:txBody>
      </p:sp>
      <p:sp>
        <p:nvSpPr>
          <p:cNvPr id="14339" name="AutoShape 3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380413" y="6243638"/>
            <a:ext cx="762000" cy="609600"/>
          </a:xfrm>
          <a:prstGeom prst="actionButtonReturn">
            <a:avLst/>
          </a:prstGeom>
          <a:solidFill>
            <a:srgbClr val="FFCC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340" name="Text Box 4"/>
          <p:cNvSpPr txBox="1">
            <a:spLocks noChangeArrowheads="1"/>
          </p:cNvSpPr>
          <p:nvPr/>
        </p:nvSpPr>
        <p:spPr bwMode="auto">
          <a:xfrm>
            <a:off x="1790700" y="2438400"/>
            <a:ext cx="548640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tx1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3200" i="1" dirty="0">
                <a:solidFill>
                  <a:srgbClr val="FFCC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What is </a:t>
            </a:r>
            <a:r>
              <a:rPr lang="en-US" altLang="en-US" sz="3200" i="1" dirty="0">
                <a:solidFill>
                  <a:srgbClr val="66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Person-Centered</a:t>
            </a:r>
            <a:r>
              <a:rPr lang="en-US" altLang="en-US" sz="3200" i="1" dirty="0">
                <a:solidFill>
                  <a:srgbClr val="FFCC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?</a:t>
            </a:r>
          </a:p>
        </p:txBody>
      </p:sp>
      <p:sp>
        <p:nvSpPr>
          <p:cNvPr id="14341" name="Text Box 5"/>
          <p:cNvSpPr txBox="1">
            <a:spLocks noChangeArrowheads="1"/>
          </p:cNvSpPr>
          <p:nvPr/>
        </p:nvSpPr>
        <p:spPr bwMode="auto">
          <a:xfrm>
            <a:off x="152400" y="685800"/>
            <a:ext cx="8763000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folHlink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3200" i="1" dirty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Rogers’s </a:t>
            </a:r>
            <a:r>
              <a:rPr lang="en-US" altLang="en-US" sz="3200" i="1" dirty="0">
                <a:solidFill>
                  <a:srgbClr val="66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P</a:t>
            </a:r>
            <a:r>
              <a:rPr lang="en-US" altLang="en-US" sz="3200" i="1" dirty="0" smtClean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_______- </a:t>
            </a:r>
            <a:r>
              <a:rPr lang="en-US" altLang="en-US" sz="3200" i="1" dirty="0" smtClean="0">
                <a:solidFill>
                  <a:srgbClr val="66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C</a:t>
            </a:r>
            <a:r>
              <a:rPr lang="en-US" altLang="en-US" sz="3200" i="1" dirty="0" smtClean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_______ </a:t>
            </a:r>
            <a:r>
              <a:rPr lang="en-US" altLang="en-US" sz="3200" i="1" dirty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t</a:t>
            </a:r>
            <a:r>
              <a:rPr lang="en-US" altLang="en-US" sz="3200" i="1" dirty="0" smtClean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herapy is a </a:t>
            </a:r>
            <a:r>
              <a:rPr lang="en-US" altLang="en-US" sz="3200" i="1" dirty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nondirective insight therapy in which the client does all the talking and the therapist </a:t>
            </a:r>
            <a:r>
              <a:rPr lang="en-US" altLang="en-US" sz="3200" i="1" dirty="0" smtClean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listens.</a:t>
            </a:r>
            <a:endParaRPr lang="en-US" altLang="en-US" sz="3200" i="1" dirty="0">
              <a:solidFill>
                <a:schemeClr val="hlink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</p:txBody>
      </p:sp>
      <p:pic>
        <p:nvPicPr>
          <p:cNvPr id="6146" name="Picture 2" descr="http://image.slidesharecdn.com/carlrogersperson-centeredtherapy-130401235904-phpapp02/95/carl-rogers-person-centered-therapy-12-638.jpg?cb=136486079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871"/>
          <a:stretch/>
        </p:blipFill>
        <p:spPr bwMode="auto">
          <a:xfrm>
            <a:off x="1961469" y="3200400"/>
            <a:ext cx="5221061" cy="3493762"/>
          </a:xfrm>
          <a:prstGeom prst="rect">
            <a:avLst/>
          </a:prstGeom>
          <a:noFill/>
          <a:ln>
            <a:solidFill>
              <a:schemeClr val="tx2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Abs val="4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Abs val="4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1201"/>
                            </p:stCondLst>
                            <p:childTnLst>
                              <p:par>
                                <p:cTn id="16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143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143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800" decel="100000" fill="hold"/>
                                        <p:tgtEl>
                                          <p:spTgt spid="143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8" grpId="0"/>
      <p:bldP spid="14339" grpId="0" animBg="1"/>
      <p:bldP spid="14340" grpId="0" autoUpdateAnimBg="0"/>
      <p:bldP spid="1434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3619500" y="15240"/>
            <a:ext cx="1905000" cy="533400"/>
          </a:xfrm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tx1"/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en-US" altLang="en-US" sz="2000" i="1" dirty="0">
                <a:solidFill>
                  <a:srgbClr val="FFCC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2 for 500</a:t>
            </a:r>
          </a:p>
        </p:txBody>
      </p:sp>
      <p:sp>
        <p:nvSpPr>
          <p:cNvPr id="15363" name="AutoShape 3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382000" y="6242050"/>
            <a:ext cx="758825" cy="612775"/>
          </a:xfrm>
          <a:prstGeom prst="actionButtonReturn">
            <a:avLst/>
          </a:prstGeom>
          <a:solidFill>
            <a:srgbClr val="FFCC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364" name="Text Box 4"/>
          <p:cNvSpPr txBox="1">
            <a:spLocks noChangeArrowheads="1"/>
          </p:cNvSpPr>
          <p:nvPr/>
        </p:nvSpPr>
        <p:spPr bwMode="auto">
          <a:xfrm>
            <a:off x="304800" y="1895891"/>
            <a:ext cx="8456612" cy="46782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folHlink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800" i="1" dirty="0">
                <a:solidFill>
                  <a:srgbClr val="FFCC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What are </a:t>
            </a:r>
            <a:r>
              <a:rPr lang="en-US" altLang="en-US" sz="2800" i="1" dirty="0">
                <a:solidFill>
                  <a:srgbClr val="66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authenticity:</a:t>
            </a:r>
            <a:r>
              <a:rPr lang="en-US" altLang="en-US" sz="2800" i="1" dirty="0">
                <a:solidFill>
                  <a:srgbClr val="FFCC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the genuine, open, and honest response of the therapist to the client</a:t>
            </a:r>
          </a:p>
          <a:p>
            <a:pPr>
              <a:spcBef>
                <a:spcPct val="50000"/>
              </a:spcBef>
            </a:pPr>
            <a:r>
              <a:rPr lang="en-US" altLang="en-US" sz="2800" i="1" dirty="0">
                <a:solidFill>
                  <a:srgbClr val="66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unconditional positive regard</a:t>
            </a:r>
            <a:r>
              <a:rPr lang="en-US" altLang="en-US" sz="2800" i="1" dirty="0">
                <a:solidFill>
                  <a:srgbClr val="FFCC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: the warmth, respect, and accepting atmosphere created by the therapist for the client in person-centered therapy</a:t>
            </a:r>
          </a:p>
          <a:p>
            <a:pPr>
              <a:spcBef>
                <a:spcPct val="50000"/>
              </a:spcBef>
            </a:pPr>
            <a:r>
              <a:rPr lang="en-US" altLang="en-US" sz="2800" i="1" dirty="0">
                <a:solidFill>
                  <a:srgbClr val="66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empathy</a:t>
            </a:r>
            <a:r>
              <a:rPr lang="en-US" altLang="en-US" sz="2800" i="1" dirty="0">
                <a:solidFill>
                  <a:srgbClr val="FFCC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: the ability of the therapist to understand the feelings of the client</a:t>
            </a:r>
          </a:p>
          <a:p>
            <a:pPr>
              <a:spcBef>
                <a:spcPct val="50000"/>
              </a:spcBef>
            </a:pPr>
            <a:r>
              <a:rPr lang="en-US" altLang="en-US" sz="2800" i="1" dirty="0">
                <a:solidFill>
                  <a:srgbClr val="66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reflection</a:t>
            </a:r>
            <a:r>
              <a:rPr lang="en-US" altLang="en-US" sz="2800" i="1" dirty="0">
                <a:solidFill>
                  <a:srgbClr val="FFCC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: the therapist restates what the client says rather than interpreting those </a:t>
            </a:r>
            <a:r>
              <a:rPr lang="en-US" altLang="en-US" sz="2800" i="1" dirty="0" smtClean="0">
                <a:solidFill>
                  <a:srgbClr val="FFCC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statements</a:t>
            </a:r>
            <a:r>
              <a:rPr lang="en-US" altLang="en-US" sz="3200" i="1" dirty="0" smtClean="0">
                <a:solidFill>
                  <a:srgbClr val="FFCC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?</a:t>
            </a:r>
            <a:endParaRPr lang="en-US" altLang="en-US" sz="3200" i="1" dirty="0">
              <a:solidFill>
                <a:srgbClr val="FFCC9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</p:txBody>
      </p:sp>
      <p:sp>
        <p:nvSpPr>
          <p:cNvPr id="15365" name="Text Box 5"/>
          <p:cNvSpPr txBox="1">
            <a:spLocks noChangeArrowheads="1"/>
          </p:cNvSpPr>
          <p:nvPr/>
        </p:nvSpPr>
        <p:spPr bwMode="auto">
          <a:xfrm>
            <a:off x="152400" y="685800"/>
            <a:ext cx="8763000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folHlink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3200" i="1" dirty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The four </a:t>
            </a:r>
            <a:r>
              <a:rPr lang="en-US" altLang="en-US" sz="3200" i="1" dirty="0" smtClean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elements of Rogers’s </a:t>
            </a:r>
            <a:r>
              <a:rPr lang="en-US" altLang="en-US" sz="3200" i="1" dirty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Person-Centered Therapy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Abs val="4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Abs val="4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27700"/>
                            </p:stCondLst>
                            <p:childTnLst>
                              <p:par>
                                <p:cTn id="16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153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153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800" decel="100000" fill="hold"/>
                                        <p:tgtEl>
                                          <p:spTgt spid="153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2" grpId="0"/>
      <p:bldP spid="15363" grpId="0" animBg="1"/>
      <p:bldP spid="15364" grpId="0" autoUpdateAnimBg="0"/>
      <p:bldP spid="1536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0" y="1143000"/>
            <a:ext cx="1600200" cy="457200"/>
          </a:xfrm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tx1"/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en-US" altLang="en-US" sz="2000" i="1" dirty="0">
                <a:solidFill>
                  <a:srgbClr val="FFCC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3 for 100</a:t>
            </a:r>
          </a:p>
        </p:txBody>
      </p:sp>
      <p:sp>
        <p:nvSpPr>
          <p:cNvPr id="16387" name="AutoShape 3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382000" y="6248400"/>
            <a:ext cx="762000" cy="609600"/>
          </a:xfrm>
          <a:prstGeom prst="actionButtonReturn">
            <a:avLst/>
          </a:prstGeom>
          <a:solidFill>
            <a:srgbClr val="FFCC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388" name="Text Box 4"/>
          <p:cNvSpPr txBox="1">
            <a:spLocks noChangeArrowheads="1"/>
          </p:cNvSpPr>
          <p:nvPr/>
        </p:nvSpPr>
        <p:spPr bwMode="auto">
          <a:xfrm>
            <a:off x="410029" y="4540240"/>
            <a:ext cx="8382000" cy="16927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tx1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3200" i="1" dirty="0">
                <a:solidFill>
                  <a:srgbClr val="FFCC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What is</a:t>
            </a:r>
            <a:r>
              <a:rPr lang="en-US" altLang="en-US" sz="3200" i="1" dirty="0">
                <a:solidFill>
                  <a:srgbClr val="66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Motivational interviewing </a:t>
            </a:r>
            <a:r>
              <a:rPr lang="en-US" altLang="en-US" sz="3200" i="1" dirty="0" smtClean="0">
                <a:solidFill>
                  <a:srgbClr val="FFCC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, </a:t>
            </a:r>
            <a:r>
              <a:rPr lang="en-US" altLang="en-US" i="1" dirty="0" smtClean="0">
                <a:solidFill>
                  <a:srgbClr val="FFCC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in </a:t>
            </a:r>
            <a:r>
              <a:rPr lang="en-US" altLang="en-US" i="1" dirty="0">
                <a:solidFill>
                  <a:srgbClr val="FFCC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contrast to </a:t>
            </a:r>
            <a:r>
              <a:rPr lang="en-US" altLang="en-US" i="1" dirty="0" smtClean="0">
                <a:solidFill>
                  <a:srgbClr val="FFCC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client-centered (person-centered)  therapy</a:t>
            </a:r>
            <a:r>
              <a:rPr lang="en-US" altLang="en-US" i="1" dirty="0">
                <a:solidFill>
                  <a:srgbClr val="FFCC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, MI has specific goals: namely, to reduce ambivalence about change and to increase intrinsic motivation to bring that change </a:t>
            </a:r>
            <a:r>
              <a:rPr lang="en-US" altLang="en-US" i="1" dirty="0" smtClean="0">
                <a:solidFill>
                  <a:srgbClr val="FFCC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about?</a:t>
            </a:r>
            <a:r>
              <a:rPr lang="en-US" altLang="en-US" dirty="0" smtClean="0">
                <a:solidFill>
                  <a:srgbClr val="FFCC99"/>
                </a:solidFill>
                <a:latin typeface="Arial" charset="0"/>
              </a:rPr>
              <a:t> </a:t>
            </a:r>
            <a:endParaRPr lang="en-US" altLang="en-US" dirty="0">
              <a:solidFill>
                <a:srgbClr val="FFCC99"/>
              </a:solidFill>
              <a:latin typeface="Arial" charset="0"/>
            </a:endParaRPr>
          </a:p>
        </p:txBody>
      </p:sp>
      <p:sp>
        <p:nvSpPr>
          <p:cNvPr id="16389" name="Rectangle 5"/>
          <p:cNvSpPr>
            <a:spLocks noChangeArrowheads="1"/>
          </p:cNvSpPr>
          <p:nvPr/>
        </p:nvSpPr>
        <p:spPr bwMode="auto">
          <a:xfrm>
            <a:off x="2877457" y="3581400"/>
            <a:ext cx="3352800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tx1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5400" i="1" dirty="0" smtClean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MI</a:t>
            </a:r>
            <a:endParaRPr lang="en-US" altLang="en-US" sz="5400" i="1" dirty="0">
              <a:solidFill>
                <a:schemeClr val="hlink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</p:txBody>
      </p:sp>
      <p:pic>
        <p:nvPicPr>
          <p:cNvPr id="7170" name="Picture 2" descr="https://www.searchlock.com/mirror/p?e=1&amp;h=vYzKtdyJ7/zsFAejcA/aU5mYvrzK8mb9RUPn1ws+Sm7Jq61U8ohTjBh29k0ZjB06pP7BtPrL779236Ei2usJAqh3ggfM3mt8VvdMMwJp3sE5EyX5rsuGONjTbl/Uhrc2rEjqdghxw1Vu/cmKSQ2ip7K5N7UikarGgMc1qpwICjY=&amp;u=http://3vxsjq3roj103wlhf71jhh7t.wpengine.netdna-cdn.com/wp-content/uploads/2012/12/motivatio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2291" y="228600"/>
            <a:ext cx="4539417" cy="32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Abs val="4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Abs val="4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14401"/>
                            </p:stCondLst>
                            <p:childTnLst>
                              <p:par>
                                <p:cTn id="16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1638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163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800" decel="100000" fill="hold"/>
                                        <p:tgtEl>
                                          <p:spTgt spid="163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63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6" grpId="0"/>
      <p:bldP spid="16387" grpId="0" animBg="1"/>
      <p:bldP spid="16388" grpId="0" autoUpdateAnimBg="0"/>
      <p:bldP spid="1638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3714750" y="152400"/>
            <a:ext cx="1714500" cy="381000"/>
          </a:xfrm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tx1"/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en-US" altLang="en-US" sz="2000" i="1" dirty="0">
                <a:solidFill>
                  <a:srgbClr val="FFCC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3 for 200</a:t>
            </a:r>
          </a:p>
        </p:txBody>
      </p:sp>
      <p:sp>
        <p:nvSpPr>
          <p:cNvPr id="17411" name="AutoShape 3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380413" y="6243638"/>
            <a:ext cx="762000" cy="609600"/>
          </a:xfrm>
          <a:prstGeom prst="actionButtonReturn">
            <a:avLst/>
          </a:prstGeom>
          <a:solidFill>
            <a:srgbClr val="FFCC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412" name="Text Box 4"/>
          <p:cNvSpPr txBox="1">
            <a:spLocks noChangeArrowheads="1"/>
          </p:cNvSpPr>
          <p:nvPr/>
        </p:nvSpPr>
        <p:spPr bwMode="auto">
          <a:xfrm>
            <a:off x="1897289" y="6023429"/>
            <a:ext cx="51816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folHlink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hlink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tx1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3200" i="1" dirty="0">
                <a:solidFill>
                  <a:srgbClr val="FFCC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What is </a:t>
            </a:r>
            <a:r>
              <a:rPr lang="en-US" altLang="en-US" sz="3200" i="1" dirty="0" smtClean="0">
                <a:solidFill>
                  <a:srgbClr val="66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Humanistic</a:t>
            </a:r>
            <a:r>
              <a:rPr lang="en-US" altLang="en-US" sz="3200" i="1" dirty="0" smtClean="0">
                <a:solidFill>
                  <a:srgbClr val="FFCC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? </a:t>
            </a:r>
            <a:endParaRPr lang="en-US" altLang="en-US" sz="3200" i="1" dirty="0">
              <a:solidFill>
                <a:srgbClr val="FFCC9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</p:txBody>
      </p:sp>
      <p:sp>
        <p:nvSpPr>
          <p:cNvPr id="24611" name="Text Box 1059"/>
          <p:cNvSpPr txBox="1">
            <a:spLocks noChangeArrowheads="1"/>
          </p:cNvSpPr>
          <p:nvPr/>
        </p:nvSpPr>
        <p:spPr bwMode="auto">
          <a:xfrm>
            <a:off x="662442" y="4343400"/>
            <a:ext cx="8077200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folHlink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hlink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71842" dir="2700000" algn="ctr" rotWithShape="0">
                    <a:schemeClr val="folHlink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3200" i="1" dirty="0" smtClean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____________therapies </a:t>
            </a:r>
            <a:r>
              <a:rPr lang="en-US" altLang="en-US" sz="3200" i="1" dirty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are </a:t>
            </a:r>
            <a:r>
              <a:rPr lang="en-US" altLang="en-US" sz="3200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not</a:t>
            </a:r>
            <a:r>
              <a:rPr lang="en-US" altLang="en-US" sz="3200" i="1" dirty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based in experimental research and work best with intelligent, highly verbal </a:t>
            </a:r>
            <a:r>
              <a:rPr lang="en-US" altLang="en-US" sz="3200" i="1" dirty="0" smtClean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persons.</a:t>
            </a:r>
            <a:endParaRPr lang="en-US" altLang="en-US" sz="3200" i="1" dirty="0">
              <a:solidFill>
                <a:schemeClr val="hlink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</p:txBody>
      </p:sp>
      <p:pic>
        <p:nvPicPr>
          <p:cNvPr id="8194" name="Picture 2" descr="http://image.slidesharecdn.com/humanisticpsychologythirdforce-120508221859-phpapp01/95/humanistic-psychology-third-force-1-728.jpg?cb=137503997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42" t="25428" r="4363" b="6477"/>
          <a:stretch/>
        </p:blipFill>
        <p:spPr bwMode="auto">
          <a:xfrm>
            <a:off x="1447800" y="899886"/>
            <a:ext cx="6156586" cy="3429000"/>
          </a:xfrm>
          <a:prstGeom prst="rect">
            <a:avLst/>
          </a:prstGeom>
          <a:noFill/>
          <a:ln w="41275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Smiley Face 4"/>
          <p:cNvSpPr/>
          <p:nvPr/>
        </p:nvSpPr>
        <p:spPr bwMode="auto">
          <a:xfrm>
            <a:off x="2819400" y="1826986"/>
            <a:ext cx="609600" cy="533400"/>
          </a:xfrm>
          <a:prstGeom prst="smileyFace">
            <a:avLst/>
          </a:prstGeom>
          <a:solidFill>
            <a:srgbClr val="FFCC99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Abs val="4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Abs val="4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1201"/>
                            </p:stCondLst>
                            <p:childTnLst>
                              <p:par>
                                <p:cTn id="16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174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174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800" decel="100000" fill="hold"/>
                                        <p:tgtEl>
                                          <p:spTgt spid="174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0" grpId="0"/>
      <p:bldP spid="17411" grpId="0" animBg="1"/>
      <p:bldP spid="17412" grpId="0"/>
      <p:bldP spid="2461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3619500" y="762000"/>
            <a:ext cx="1905000" cy="381000"/>
          </a:xfrm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tx1"/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en-US" altLang="en-US" sz="2000" i="1" dirty="0">
                <a:solidFill>
                  <a:srgbClr val="FFCC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3 for 300</a:t>
            </a:r>
          </a:p>
        </p:txBody>
      </p:sp>
      <p:sp>
        <p:nvSpPr>
          <p:cNvPr id="18435" name="AutoShape 3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380413" y="6243638"/>
            <a:ext cx="762000" cy="609600"/>
          </a:xfrm>
          <a:prstGeom prst="actionButtonReturn">
            <a:avLst/>
          </a:prstGeom>
          <a:solidFill>
            <a:srgbClr val="FFCC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436" name="Text Box 4"/>
          <p:cNvSpPr txBox="1">
            <a:spLocks noChangeArrowheads="1"/>
          </p:cNvSpPr>
          <p:nvPr/>
        </p:nvSpPr>
        <p:spPr bwMode="auto">
          <a:xfrm>
            <a:off x="1981200" y="5090160"/>
            <a:ext cx="51816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tx1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3200" i="1" dirty="0">
                <a:solidFill>
                  <a:srgbClr val="FFCC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What </a:t>
            </a:r>
            <a:r>
              <a:rPr lang="en-US" altLang="en-US" sz="3200" i="1" dirty="0" smtClean="0">
                <a:solidFill>
                  <a:srgbClr val="FFCC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is </a:t>
            </a:r>
            <a:r>
              <a:rPr lang="en-US" altLang="en-US" sz="3200" i="1" dirty="0" smtClean="0">
                <a:solidFill>
                  <a:srgbClr val="66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action</a:t>
            </a:r>
            <a:r>
              <a:rPr lang="en-US" altLang="en-US" sz="3200" i="1" dirty="0" smtClean="0">
                <a:solidFill>
                  <a:srgbClr val="FFCC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?</a:t>
            </a:r>
            <a:endParaRPr lang="en-US" altLang="en-US" sz="3200" i="1" dirty="0">
              <a:solidFill>
                <a:srgbClr val="FFCC9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</p:txBody>
      </p:sp>
      <p:sp>
        <p:nvSpPr>
          <p:cNvPr id="18437" name="Text Box 5"/>
          <p:cNvSpPr txBox="1">
            <a:spLocks noChangeArrowheads="1"/>
          </p:cNvSpPr>
          <p:nvPr/>
        </p:nvSpPr>
        <p:spPr bwMode="auto">
          <a:xfrm>
            <a:off x="213360" y="2286000"/>
            <a:ext cx="8839200" cy="2554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tx1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altLang="en-US" sz="3200" i="1" dirty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Behavior </a:t>
            </a:r>
            <a:r>
              <a:rPr lang="en-US" altLang="en-US" sz="3200" i="1" dirty="0" smtClean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therapies are _______therapies </a:t>
            </a:r>
            <a:r>
              <a:rPr lang="en-US" altLang="en-US" sz="3200" i="1" dirty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based on the principles of classical  </a:t>
            </a:r>
            <a:r>
              <a:rPr lang="en-US" altLang="en-US" sz="3200" i="1" dirty="0" smtClean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&amp; </a:t>
            </a:r>
            <a:r>
              <a:rPr lang="en-US" altLang="en-US" sz="3200" i="1" dirty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operant conditioning &amp;</a:t>
            </a:r>
            <a:r>
              <a:rPr lang="en-US" altLang="en-US" sz="3200" i="1" dirty="0" smtClean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</a:t>
            </a:r>
            <a:r>
              <a:rPr lang="en-US" altLang="en-US" sz="3200" i="1" dirty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aimed at changing disordered behavior without concern for the original causes of such behavior</a:t>
            </a:r>
          </a:p>
        </p:txBody>
      </p:sp>
      <p:pic>
        <p:nvPicPr>
          <p:cNvPr id="6" name="Picture 17" descr="2mickeymouse3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4808379"/>
            <a:ext cx="952500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8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Abs val="4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84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184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184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800" decel="100000" fill="hold"/>
                                        <p:tgtEl>
                                          <p:spTgt spid="184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4" grpId="0"/>
      <p:bldP spid="18435" grpId="0" animBg="1"/>
      <p:bldP spid="18436" grpId="0"/>
      <p:bldP spid="1843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7202714" y="4648200"/>
            <a:ext cx="1752600" cy="457200"/>
          </a:xfrm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tx1"/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en-US" altLang="en-US" sz="2000" i="1" dirty="0">
                <a:solidFill>
                  <a:srgbClr val="FFCC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3 for 400 </a:t>
            </a:r>
          </a:p>
        </p:txBody>
      </p:sp>
      <p:sp>
        <p:nvSpPr>
          <p:cNvPr id="19459" name="AutoShape 3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380413" y="6243638"/>
            <a:ext cx="762000" cy="609600"/>
          </a:xfrm>
          <a:prstGeom prst="actionButtonReturn">
            <a:avLst/>
          </a:prstGeom>
          <a:solidFill>
            <a:srgbClr val="FFCC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461" name="Text Box 5"/>
          <p:cNvSpPr txBox="1">
            <a:spLocks noChangeArrowheads="1"/>
          </p:cNvSpPr>
          <p:nvPr/>
        </p:nvSpPr>
        <p:spPr bwMode="auto">
          <a:xfrm>
            <a:off x="496093" y="448369"/>
            <a:ext cx="8151813" cy="18158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hlink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tx1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altLang="en-US" sz="2800" i="1" dirty="0" smtClean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_________ _________ is a behavioral </a:t>
            </a:r>
            <a:r>
              <a:rPr lang="en-US" altLang="en-US" sz="2800" i="1" dirty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technique used to treat phobias, in which a client is asked to make a list of ordered fears and taught to relax while concentrating on those </a:t>
            </a:r>
            <a:r>
              <a:rPr lang="en-US" altLang="en-US" sz="2800" i="1" dirty="0" smtClean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fears.</a:t>
            </a:r>
            <a:endParaRPr lang="en-US" altLang="en-US" sz="2800" i="1" dirty="0">
              <a:solidFill>
                <a:schemeClr val="hlink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</p:txBody>
      </p:sp>
      <p:pic>
        <p:nvPicPr>
          <p:cNvPr id="9218" name="Picture 2" descr="https://s3-eu-west-1.amazonaws.com/tutor2u-media/subjects/psychology/studynote-images/phobias-treating-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092" y="3223378"/>
            <a:ext cx="6819107" cy="32952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460" name="Text Box 4"/>
          <p:cNvSpPr txBox="1">
            <a:spLocks noChangeArrowheads="1"/>
          </p:cNvSpPr>
          <p:nvPr/>
        </p:nvSpPr>
        <p:spPr bwMode="auto">
          <a:xfrm>
            <a:off x="990600" y="2438400"/>
            <a:ext cx="71628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hlink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tx1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800" i="1" dirty="0">
                <a:solidFill>
                  <a:srgbClr val="FFCC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What is </a:t>
            </a:r>
            <a:r>
              <a:rPr lang="en-US" altLang="en-US" sz="2800" i="1" dirty="0">
                <a:solidFill>
                  <a:srgbClr val="66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Systematic desensitization</a:t>
            </a:r>
            <a:r>
              <a:rPr lang="en-US" altLang="en-US" sz="2800" i="1" dirty="0">
                <a:solidFill>
                  <a:srgbClr val="FFCC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?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9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Abs val="4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Abs val="4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1601"/>
                            </p:stCondLst>
                            <p:childTnLst>
                              <p:par>
                                <p:cTn id="16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194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194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800" decel="100000" fill="hold"/>
                                        <p:tgtEl>
                                          <p:spTgt spid="194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94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8" grpId="0"/>
      <p:bldP spid="19459" grpId="0" animBg="1"/>
      <p:bldP spid="19461" grpId="0"/>
      <p:bldP spid="1946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6880411" y="4806775"/>
            <a:ext cx="1674812" cy="533400"/>
          </a:xfrm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tx1"/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en-US" altLang="en-US" sz="2000" i="1" dirty="0">
                <a:solidFill>
                  <a:srgbClr val="FFCC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3 for 500</a:t>
            </a:r>
          </a:p>
        </p:txBody>
      </p:sp>
      <p:sp>
        <p:nvSpPr>
          <p:cNvPr id="20483" name="AutoShape 3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380413" y="6243638"/>
            <a:ext cx="762000" cy="609600"/>
          </a:xfrm>
          <a:prstGeom prst="actionButtonReturn">
            <a:avLst/>
          </a:prstGeom>
          <a:solidFill>
            <a:srgbClr val="FFCC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485" name="Text Box 5"/>
          <p:cNvSpPr txBox="1">
            <a:spLocks noChangeArrowheads="1"/>
          </p:cNvSpPr>
          <p:nvPr/>
        </p:nvSpPr>
        <p:spPr bwMode="auto">
          <a:xfrm>
            <a:off x="282389" y="381000"/>
            <a:ext cx="8490267" cy="22467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45791" dir="3378596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altLang="en-US" sz="2800" i="1" dirty="0" smtClean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________ is a technique </a:t>
            </a:r>
            <a:r>
              <a:rPr lang="en-US" altLang="en-US" sz="2800" i="1" dirty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for treating phobias and other stress disorders in which the person is rapidly and intensely exposed to the fear-provoking situation or object and prevented from making the usual avoidance or escape </a:t>
            </a:r>
            <a:r>
              <a:rPr lang="en-US" altLang="en-US" sz="2800" i="1" dirty="0" smtClean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response.</a:t>
            </a:r>
            <a:endParaRPr lang="en-US" altLang="en-US" sz="2800" i="1" dirty="0">
              <a:solidFill>
                <a:schemeClr val="hlink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</p:txBody>
      </p:sp>
      <p:sp>
        <p:nvSpPr>
          <p:cNvPr id="20484" name="Text Box 4"/>
          <p:cNvSpPr txBox="1">
            <a:spLocks noChangeArrowheads="1"/>
          </p:cNvSpPr>
          <p:nvPr/>
        </p:nvSpPr>
        <p:spPr bwMode="auto">
          <a:xfrm>
            <a:off x="2410293" y="2627769"/>
            <a:ext cx="43434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800" i="1" dirty="0">
                <a:solidFill>
                  <a:srgbClr val="FFCC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What </a:t>
            </a:r>
            <a:r>
              <a:rPr lang="en-US" altLang="en-US" sz="2800" i="1" dirty="0" smtClean="0">
                <a:solidFill>
                  <a:srgbClr val="FFCC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is </a:t>
            </a:r>
            <a:r>
              <a:rPr lang="en-US" altLang="en-US" sz="2800" i="1" dirty="0">
                <a:solidFill>
                  <a:srgbClr val="66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F</a:t>
            </a:r>
            <a:r>
              <a:rPr lang="en-US" altLang="en-US" sz="2800" i="1" dirty="0" smtClean="0">
                <a:solidFill>
                  <a:srgbClr val="66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looding</a:t>
            </a:r>
            <a:r>
              <a:rPr lang="en-US" altLang="en-US" sz="2800" i="1" dirty="0" smtClean="0">
                <a:solidFill>
                  <a:srgbClr val="FFCC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?</a:t>
            </a:r>
            <a:endParaRPr lang="en-US" altLang="en-US" sz="2800" i="1" dirty="0">
              <a:solidFill>
                <a:srgbClr val="FFCC9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</p:txBody>
      </p:sp>
      <p:pic>
        <p:nvPicPr>
          <p:cNvPr id="10242" name="Picture 2" descr="http://www.gannett-cdn.com/-mm-/193a42df661e6257d8c50fd0006c663cdb92f456/c=0-0-3299-1864&amp;r=x1683&amp;c=3200x1680/local/-/media/2016/08/14/USATODAY/USATODAY/636067729433640945--LousianaFlooding0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3447390"/>
            <a:ext cx="6194611" cy="3252171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0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Abs val="4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Abs val="4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1201"/>
                            </p:stCondLst>
                            <p:childTnLst>
                              <p:par>
                                <p:cTn id="16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2048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204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800" decel="100000" fill="hold"/>
                                        <p:tgtEl>
                                          <p:spTgt spid="204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204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2" grpId="0"/>
      <p:bldP spid="20483" grpId="0" animBg="1"/>
      <p:bldP spid="20485" grpId="0"/>
      <p:bldP spid="20484" grpId="0" autoUpdateAnimBg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0" y="990600"/>
            <a:ext cx="3048000" cy="457200"/>
          </a:xfrm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tx1"/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en-US" altLang="en-US" sz="2000" i="1" dirty="0">
                <a:solidFill>
                  <a:srgbClr val="FFCC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4 for 100</a:t>
            </a:r>
          </a:p>
        </p:txBody>
      </p:sp>
      <p:sp>
        <p:nvSpPr>
          <p:cNvPr id="21509" name="Text Box 5"/>
          <p:cNvSpPr txBox="1">
            <a:spLocks noChangeArrowheads="1"/>
          </p:cNvSpPr>
          <p:nvPr/>
        </p:nvSpPr>
        <p:spPr bwMode="auto">
          <a:xfrm>
            <a:off x="152400" y="2447508"/>
            <a:ext cx="8839200" cy="3046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tx1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3200" i="1" dirty="0">
                <a:solidFill>
                  <a:srgbClr val="FFCC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What is </a:t>
            </a:r>
            <a:r>
              <a:rPr lang="en-US" altLang="en-US" sz="3200" i="1" dirty="0">
                <a:solidFill>
                  <a:srgbClr val="66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eye-movement desensitization reprocessing (EMDR</a:t>
            </a:r>
            <a:r>
              <a:rPr lang="en-US" altLang="en-US" sz="3200" i="1" dirty="0" smtClean="0">
                <a:solidFill>
                  <a:srgbClr val="66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)</a:t>
            </a:r>
            <a:r>
              <a:rPr lang="en-US" altLang="en-US" sz="3200" i="1" dirty="0" smtClean="0">
                <a:solidFill>
                  <a:srgbClr val="FFCC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a </a:t>
            </a:r>
            <a:r>
              <a:rPr lang="en-US" altLang="en-US" sz="3200" i="1" dirty="0">
                <a:solidFill>
                  <a:srgbClr val="FFCC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controversial therapy for posttraumatic stress disorder and similar anxiety problems in which the client is directed to move the eyes rapidly back and forth while thinking of a disturbing </a:t>
            </a:r>
            <a:r>
              <a:rPr lang="en-US" altLang="en-US" sz="3200" i="1" dirty="0" smtClean="0">
                <a:solidFill>
                  <a:srgbClr val="FFCC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memory?</a:t>
            </a:r>
            <a:endParaRPr lang="en-US" altLang="en-US" sz="3200" i="1" dirty="0">
              <a:solidFill>
                <a:srgbClr val="FFCC9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</p:txBody>
      </p:sp>
      <p:sp>
        <p:nvSpPr>
          <p:cNvPr id="21507" name="AutoShape 3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382000" y="6248400"/>
            <a:ext cx="762000" cy="609600"/>
          </a:xfrm>
          <a:prstGeom prst="actionButtonReturn">
            <a:avLst/>
          </a:prstGeom>
          <a:solidFill>
            <a:srgbClr val="FFCC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513" name="Text Box 9"/>
          <p:cNvSpPr txBox="1">
            <a:spLocks noChangeArrowheads="1"/>
          </p:cNvSpPr>
          <p:nvPr/>
        </p:nvSpPr>
        <p:spPr bwMode="auto">
          <a:xfrm>
            <a:off x="762000" y="1580941"/>
            <a:ext cx="76200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tx1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4800" i="1" dirty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EMDR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1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Abs val="4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Abs val="4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15601"/>
                            </p:stCondLst>
                            <p:childTnLst>
                              <p:par>
                                <p:cTn id="16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2150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215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800" decel="100000" fill="hold"/>
                                        <p:tgtEl>
                                          <p:spTgt spid="215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215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6" grpId="0"/>
      <p:bldP spid="21509" grpId="0" autoUpdateAnimBg="0"/>
      <p:bldP spid="21507" grpId="0" animBg="1"/>
      <p:bldP spid="2151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2567143" y="1692729"/>
            <a:ext cx="1981200" cy="533400"/>
          </a:xfrm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tx1"/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en-US" altLang="en-US" sz="2000" i="1" dirty="0">
                <a:solidFill>
                  <a:srgbClr val="FFCC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4 for 200</a:t>
            </a:r>
          </a:p>
        </p:txBody>
      </p:sp>
      <p:sp>
        <p:nvSpPr>
          <p:cNvPr id="22531" name="AutoShape 3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380413" y="6243638"/>
            <a:ext cx="762000" cy="609600"/>
          </a:xfrm>
          <a:prstGeom prst="actionButtonReturn">
            <a:avLst/>
          </a:prstGeom>
          <a:solidFill>
            <a:srgbClr val="FFCC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533" name="Text Box 5"/>
          <p:cNvSpPr txBox="1">
            <a:spLocks noChangeArrowheads="1"/>
          </p:cNvSpPr>
          <p:nvPr/>
        </p:nvSpPr>
        <p:spPr bwMode="auto">
          <a:xfrm>
            <a:off x="2605243" y="5658863"/>
            <a:ext cx="38862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3366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hlink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71842" dir="2700000" algn="ctr" rotWithShape="0">
                    <a:schemeClr val="folHlink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3200" i="1" dirty="0">
                <a:solidFill>
                  <a:srgbClr val="FFCC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What is </a:t>
            </a:r>
            <a:r>
              <a:rPr lang="en-US" altLang="en-US" sz="3200" i="1" dirty="0">
                <a:solidFill>
                  <a:srgbClr val="66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Cognitive</a:t>
            </a:r>
            <a:r>
              <a:rPr lang="en-US" altLang="en-US" sz="3200" i="1" dirty="0">
                <a:solidFill>
                  <a:srgbClr val="FFCC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?</a:t>
            </a:r>
          </a:p>
        </p:txBody>
      </p:sp>
      <p:sp>
        <p:nvSpPr>
          <p:cNvPr id="22542" name="Text Box 14"/>
          <p:cNvSpPr txBox="1">
            <a:spLocks noChangeArrowheads="1"/>
          </p:cNvSpPr>
          <p:nvPr/>
        </p:nvSpPr>
        <p:spPr bwMode="auto">
          <a:xfrm>
            <a:off x="151308" y="3453901"/>
            <a:ext cx="8794069" cy="20621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3366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hlink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71842" dir="2700000" algn="ctr" rotWithShape="0">
                    <a:schemeClr val="folHlink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altLang="en-US" sz="3200" i="1" dirty="0" smtClean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_______therapy is a therapy </a:t>
            </a:r>
            <a:r>
              <a:rPr lang="en-US" altLang="en-US" sz="3200" i="1" dirty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in which the focus is on helping clients recognize distortions in their thinking and replace distorted, unrealistic beliefs with more realistic, helpful </a:t>
            </a:r>
            <a:r>
              <a:rPr lang="en-US" altLang="en-US" sz="3200" i="1" dirty="0" smtClean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thoughts.</a:t>
            </a:r>
            <a:endParaRPr lang="en-US" altLang="en-US" sz="3200" i="1" dirty="0">
              <a:solidFill>
                <a:schemeClr val="hlink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</p:txBody>
      </p:sp>
      <p:pic>
        <p:nvPicPr>
          <p:cNvPr id="1026" name="Picture 2" descr="http://www.nyccognitivetherapy.com/uploads/6/3/4/5/6345727/2438660_orig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206829"/>
            <a:ext cx="2558271" cy="2971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25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Abs val="4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Abs val="4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1201"/>
                            </p:stCondLst>
                            <p:childTnLst>
                              <p:par>
                                <p:cTn id="16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225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225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800" decel="100000" fill="hold"/>
                                        <p:tgtEl>
                                          <p:spTgt spid="225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225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0" grpId="0"/>
      <p:bldP spid="22531" grpId="0" animBg="1"/>
      <p:bldP spid="22533" grpId="0"/>
      <p:bldP spid="2254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074" name="Rectangle 2"/>
          <p:cNvSpPr>
            <a:spLocks noChangeArrowheads="1"/>
          </p:cNvSpPr>
          <p:nvPr/>
        </p:nvSpPr>
        <p:spPr bwMode="auto">
          <a:xfrm>
            <a:off x="0" y="0"/>
            <a:ext cx="1828800" cy="1295400"/>
          </a:xfrm>
          <a:prstGeom prst="rect">
            <a:avLst/>
          </a:prstGeom>
          <a:ln w="9525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wrap="none" anchor="ctr"/>
          <a:lstStyle/>
          <a:p>
            <a:r>
              <a:rPr lang="en-US" altLang="en-US" sz="6600" i="1">
                <a:solidFill>
                  <a:srgbClr val="FF505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1</a:t>
            </a:r>
          </a:p>
        </p:txBody>
      </p:sp>
      <p:sp>
        <p:nvSpPr>
          <p:cNvPr id="3075" name="Rectangle 3"/>
          <p:cNvSpPr>
            <a:spLocks noChangeArrowheads="1"/>
          </p:cNvSpPr>
          <p:nvPr/>
        </p:nvSpPr>
        <p:spPr bwMode="auto">
          <a:xfrm>
            <a:off x="1828800" y="0"/>
            <a:ext cx="1828800" cy="12954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76" name="Rectangle 4"/>
          <p:cNvSpPr>
            <a:spLocks noChangeArrowheads="1"/>
          </p:cNvSpPr>
          <p:nvPr/>
        </p:nvSpPr>
        <p:spPr bwMode="auto">
          <a:xfrm>
            <a:off x="3657600" y="0"/>
            <a:ext cx="1828800" cy="12954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77" name="Rectangle 5"/>
          <p:cNvSpPr>
            <a:spLocks noChangeArrowheads="1"/>
          </p:cNvSpPr>
          <p:nvPr/>
        </p:nvSpPr>
        <p:spPr bwMode="auto">
          <a:xfrm>
            <a:off x="5486400" y="0"/>
            <a:ext cx="1828800" cy="12954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78" name="Rectangle 6"/>
          <p:cNvSpPr>
            <a:spLocks noChangeArrowheads="1"/>
          </p:cNvSpPr>
          <p:nvPr/>
        </p:nvSpPr>
        <p:spPr bwMode="auto">
          <a:xfrm>
            <a:off x="7315200" y="0"/>
            <a:ext cx="1828800" cy="12954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80" name="Rectangle 8"/>
          <p:cNvSpPr>
            <a:spLocks noChangeArrowheads="1"/>
          </p:cNvSpPr>
          <p:nvPr/>
        </p:nvSpPr>
        <p:spPr bwMode="auto">
          <a:xfrm>
            <a:off x="1828800" y="1524000"/>
            <a:ext cx="1828800" cy="10668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81" name="Rectangle 9"/>
          <p:cNvSpPr>
            <a:spLocks noChangeArrowheads="1"/>
          </p:cNvSpPr>
          <p:nvPr/>
        </p:nvSpPr>
        <p:spPr bwMode="auto">
          <a:xfrm>
            <a:off x="3657600" y="1524000"/>
            <a:ext cx="1828800" cy="10668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82" name="Rectangle 10"/>
          <p:cNvSpPr>
            <a:spLocks noChangeArrowheads="1"/>
          </p:cNvSpPr>
          <p:nvPr/>
        </p:nvSpPr>
        <p:spPr bwMode="auto">
          <a:xfrm>
            <a:off x="5486400" y="1524000"/>
            <a:ext cx="1828800" cy="10668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83" name="Rectangle 11"/>
          <p:cNvSpPr>
            <a:spLocks noChangeArrowheads="1"/>
          </p:cNvSpPr>
          <p:nvPr/>
        </p:nvSpPr>
        <p:spPr bwMode="auto">
          <a:xfrm>
            <a:off x="7315200" y="1524000"/>
            <a:ext cx="1828800" cy="10668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84" name="Rectangle 12"/>
          <p:cNvSpPr>
            <a:spLocks noChangeArrowheads="1"/>
          </p:cNvSpPr>
          <p:nvPr/>
        </p:nvSpPr>
        <p:spPr bwMode="auto">
          <a:xfrm>
            <a:off x="0" y="2590800"/>
            <a:ext cx="1828800" cy="10668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85" name="Rectangle 13"/>
          <p:cNvSpPr>
            <a:spLocks noChangeArrowheads="1"/>
          </p:cNvSpPr>
          <p:nvPr/>
        </p:nvSpPr>
        <p:spPr bwMode="auto">
          <a:xfrm>
            <a:off x="1828800" y="2590800"/>
            <a:ext cx="1828800" cy="10668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86" name="Rectangle 14"/>
          <p:cNvSpPr>
            <a:spLocks noChangeArrowheads="1"/>
          </p:cNvSpPr>
          <p:nvPr/>
        </p:nvSpPr>
        <p:spPr bwMode="auto">
          <a:xfrm>
            <a:off x="3657600" y="2590800"/>
            <a:ext cx="1828800" cy="10668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87" name="Rectangle 15"/>
          <p:cNvSpPr>
            <a:spLocks noChangeArrowheads="1"/>
          </p:cNvSpPr>
          <p:nvPr/>
        </p:nvSpPr>
        <p:spPr bwMode="auto">
          <a:xfrm>
            <a:off x="5486400" y="2590800"/>
            <a:ext cx="1828800" cy="10668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88" name="Rectangle 16"/>
          <p:cNvSpPr>
            <a:spLocks noChangeArrowheads="1"/>
          </p:cNvSpPr>
          <p:nvPr/>
        </p:nvSpPr>
        <p:spPr bwMode="auto">
          <a:xfrm>
            <a:off x="7315200" y="2590800"/>
            <a:ext cx="1828800" cy="10668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89" name="Rectangle 17"/>
          <p:cNvSpPr>
            <a:spLocks noChangeArrowheads="1"/>
          </p:cNvSpPr>
          <p:nvPr/>
        </p:nvSpPr>
        <p:spPr bwMode="auto">
          <a:xfrm>
            <a:off x="0" y="3657600"/>
            <a:ext cx="1828800" cy="10668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90" name="Rectangle 18"/>
          <p:cNvSpPr>
            <a:spLocks noChangeArrowheads="1"/>
          </p:cNvSpPr>
          <p:nvPr/>
        </p:nvSpPr>
        <p:spPr bwMode="auto">
          <a:xfrm>
            <a:off x="1828800" y="3657600"/>
            <a:ext cx="1828800" cy="10668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91" name="Rectangle 19"/>
          <p:cNvSpPr>
            <a:spLocks noChangeArrowheads="1"/>
          </p:cNvSpPr>
          <p:nvPr/>
        </p:nvSpPr>
        <p:spPr bwMode="auto">
          <a:xfrm>
            <a:off x="3657600" y="3657600"/>
            <a:ext cx="1828800" cy="10668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92" name="Rectangle 20"/>
          <p:cNvSpPr>
            <a:spLocks noChangeArrowheads="1"/>
          </p:cNvSpPr>
          <p:nvPr/>
        </p:nvSpPr>
        <p:spPr bwMode="auto">
          <a:xfrm>
            <a:off x="5486400" y="3657600"/>
            <a:ext cx="1828800" cy="10668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93" name="Rectangle 21"/>
          <p:cNvSpPr>
            <a:spLocks noChangeArrowheads="1"/>
          </p:cNvSpPr>
          <p:nvPr/>
        </p:nvSpPr>
        <p:spPr bwMode="auto">
          <a:xfrm>
            <a:off x="7315200" y="3657600"/>
            <a:ext cx="1828800" cy="10668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94" name="Rectangle 22"/>
          <p:cNvSpPr>
            <a:spLocks noChangeArrowheads="1"/>
          </p:cNvSpPr>
          <p:nvPr/>
        </p:nvSpPr>
        <p:spPr bwMode="auto">
          <a:xfrm>
            <a:off x="0" y="4724400"/>
            <a:ext cx="1828800" cy="10668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95" name="Rectangle 23"/>
          <p:cNvSpPr>
            <a:spLocks noChangeArrowheads="1"/>
          </p:cNvSpPr>
          <p:nvPr/>
        </p:nvSpPr>
        <p:spPr bwMode="auto">
          <a:xfrm>
            <a:off x="1828800" y="4724400"/>
            <a:ext cx="1828800" cy="10668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96" name="Rectangle 24"/>
          <p:cNvSpPr>
            <a:spLocks noChangeArrowheads="1"/>
          </p:cNvSpPr>
          <p:nvPr/>
        </p:nvSpPr>
        <p:spPr bwMode="auto">
          <a:xfrm>
            <a:off x="3657600" y="4724400"/>
            <a:ext cx="1828800" cy="10668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97" name="Rectangle 25"/>
          <p:cNvSpPr>
            <a:spLocks noChangeArrowheads="1"/>
          </p:cNvSpPr>
          <p:nvPr/>
        </p:nvSpPr>
        <p:spPr bwMode="auto">
          <a:xfrm>
            <a:off x="5486400" y="4724400"/>
            <a:ext cx="1828800" cy="10668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98" name="Rectangle 26"/>
          <p:cNvSpPr>
            <a:spLocks noChangeArrowheads="1"/>
          </p:cNvSpPr>
          <p:nvPr/>
        </p:nvSpPr>
        <p:spPr bwMode="auto">
          <a:xfrm>
            <a:off x="7315200" y="4724400"/>
            <a:ext cx="1828800" cy="10668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99" name="Rectangle 27"/>
          <p:cNvSpPr>
            <a:spLocks noChangeArrowheads="1"/>
          </p:cNvSpPr>
          <p:nvPr/>
        </p:nvSpPr>
        <p:spPr bwMode="auto">
          <a:xfrm>
            <a:off x="0" y="5791200"/>
            <a:ext cx="1828800" cy="10668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00" name="Rectangle 28"/>
          <p:cNvSpPr>
            <a:spLocks noChangeArrowheads="1"/>
          </p:cNvSpPr>
          <p:nvPr/>
        </p:nvSpPr>
        <p:spPr bwMode="auto">
          <a:xfrm>
            <a:off x="1828800" y="5791200"/>
            <a:ext cx="1828800" cy="10668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01" name="Rectangle 29"/>
          <p:cNvSpPr>
            <a:spLocks noChangeArrowheads="1"/>
          </p:cNvSpPr>
          <p:nvPr/>
        </p:nvSpPr>
        <p:spPr bwMode="auto">
          <a:xfrm>
            <a:off x="3657600" y="5791200"/>
            <a:ext cx="1828800" cy="10668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02" name="Rectangle 30"/>
          <p:cNvSpPr>
            <a:spLocks noChangeArrowheads="1"/>
          </p:cNvSpPr>
          <p:nvPr/>
        </p:nvSpPr>
        <p:spPr bwMode="auto">
          <a:xfrm>
            <a:off x="5486400" y="5791200"/>
            <a:ext cx="1828800" cy="10668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03" name="Rectangle 31"/>
          <p:cNvSpPr>
            <a:spLocks noChangeArrowheads="1"/>
          </p:cNvSpPr>
          <p:nvPr/>
        </p:nvSpPr>
        <p:spPr bwMode="auto">
          <a:xfrm>
            <a:off x="7315200" y="5791200"/>
            <a:ext cx="1828800" cy="10668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 useBgFill="1">
        <p:nvSpPr>
          <p:cNvPr id="3142" name="Rectangle 70"/>
          <p:cNvSpPr>
            <a:spLocks noChangeArrowheads="1"/>
          </p:cNvSpPr>
          <p:nvPr/>
        </p:nvSpPr>
        <p:spPr bwMode="auto">
          <a:xfrm>
            <a:off x="1828800" y="0"/>
            <a:ext cx="1828800" cy="1295400"/>
          </a:xfrm>
          <a:prstGeom prst="rect">
            <a:avLst/>
          </a:prstGeom>
          <a:ln w="9525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wrap="none" anchor="ctr"/>
          <a:lstStyle/>
          <a:p>
            <a:r>
              <a:rPr lang="en-US" altLang="en-US" sz="6600" i="1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2</a:t>
            </a:r>
          </a:p>
        </p:txBody>
      </p:sp>
      <p:sp useBgFill="1">
        <p:nvSpPr>
          <p:cNvPr id="3143" name="Rectangle 71"/>
          <p:cNvSpPr>
            <a:spLocks noChangeArrowheads="1"/>
          </p:cNvSpPr>
          <p:nvPr/>
        </p:nvSpPr>
        <p:spPr bwMode="auto">
          <a:xfrm>
            <a:off x="3657600" y="0"/>
            <a:ext cx="1828800" cy="1295400"/>
          </a:xfrm>
          <a:prstGeom prst="rect">
            <a:avLst/>
          </a:prstGeom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altLang="en-US" sz="6600" i="1">
                <a:solidFill>
                  <a:srgbClr val="00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3</a:t>
            </a:r>
            <a:endParaRPr lang="en-US" altLang="en-US" sz="6600" i="1">
              <a:solidFill>
                <a:srgbClr val="00FFFF"/>
              </a:solidFill>
              <a:latin typeface="Arial" charset="0"/>
            </a:endParaRPr>
          </a:p>
        </p:txBody>
      </p:sp>
      <p:sp useBgFill="1">
        <p:nvSpPr>
          <p:cNvPr id="3144" name="Rectangle 72"/>
          <p:cNvSpPr>
            <a:spLocks noChangeArrowheads="1"/>
          </p:cNvSpPr>
          <p:nvPr/>
        </p:nvSpPr>
        <p:spPr bwMode="auto">
          <a:xfrm>
            <a:off x="5486400" y="0"/>
            <a:ext cx="1828800" cy="1295400"/>
          </a:xfrm>
          <a:prstGeom prst="rect">
            <a:avLst/>
          </a:prstGeom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altLang="en-US" sz="6600" i="1">
                <a:solidFill>
                  <a:srgbClr val="99FF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4</a:t>
            </a:r>
            <a:endParaRPr lang="en-US" altLang="en-US" sz="6600" i="1">
              <a:solidFill>
                <a:srgbClr val="99FF66"/>
              </a:solidFill>
              <a:latin typeface="Arial" charset="0"/>
            </a:endParaRPr>
          </a:p>
        </p:txBody>
      </p:sp>
      <p:sp useBgFill="1">
        <p:nvSpPr>
          <p:cNvPr id="3145" name="Rectangle 73"/>
          <p:cNvSpPr>
            <a:spLocks noChangeArrowheads="1"/>
          </p:cNvSpPr>
          <p:nvPr/>
        </p:nvSpPr>
        <p:spPr bwMode="auto">
          <a:xfrm>
            <a:off x="7315200" y="0"/>
            <a:ext cx="1828800" cy="1295400"/>
          </a:xfrm>
          <a:prstGeom prst="rect">
            <a:avLst/>
          </a:prstGeom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altLang="en-US" sz="6600" i="1">
                <a:solidFill>
                  <a:srgbClr val="FFCC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5</a:t>
            </a:r>
            <a:r>
              <a:rPr lang="en-US" altLang="en-US" sz="6600" i="1">
                <a:solidFill>
                  <a:srgbClr val="99FF6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</a:p>
        </p:txBody>
      </p:sp>
      <p:sp>
        <p:nvSpPr>
          <p:cNvPr id="3146" name="Rectangle 74"/>
          <p:cNvSpPr>
            <a:spLocks noChangeArrowheads="1"/>
          </p:cNvSpPr>
          <p:nvPr/>
        </p:nvSpPr>
        <p:spPr bwMode="auto">
          <a:xfrm>
            <a:off x="0" y="1295400"/>
            <a:ext cx="9144000" cy="228600"/>
          </a:xfrm>
          <a:prstGeom prst="rect">
            <a:avLst/>
          </a:prstGeom>
          <a:solidFill>
            <a:srgbClr val="FFCC99"/>
          </a:solidFill>
          <a:ln w="38100" cmpd="dbl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 useBgFill="1">
        <p:nvSpPr>
          <p:cNvPr id="3147" name="Rectangle 75"/>
          <p:cNvSpPr>
            <a:spLocks noChangeArrowheads="1"/>
          </p:cNvSpPr>
          <p:nvPr/>
        </p:nvSpPr>
        <p:spPr bwMode="auto">
          <a:xfrm>
            <a:off x="0" y="1519238"/>
            <a:ext cx="1828800" cy="1066800"/>
          </a:xfrm>
          <a:prstGeom prst="rect">
            <a:avLst/>
          </a:prstGeom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altLang="en-US" sz="44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hlinkClick r:id="rId2" action="ppaction://hlinksldjump"/>
              </a:rPr>
              <a:t>100</a:t>
            </a:r>
            <a:endParaRPr lang="en-US" altLang="en-US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 useBgFill="1">
        <p:nvSpPr>
          <p:cNvPr id="3148" name="Rectangle 76"/>
          <p:cNvSpPr>
            <a:spLocks noChangeArrowheads="1"/>
          </p:cNvSpPr>
          <p:nvPr/>
        </p:nvSpPr>
        <p:spPr bwMode="auto">
          <a:xfrm>
            <a:off x="1828800" y="1519238"/>
            <a:ext cx="1828800" cy="1066800"/>
          </a:xfrm>
          <a:prstGeom prst="rect">
            <a:avLst/>
          </a:prstGeom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altLang="en-US" sz="44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hlinkClick r:id="rId3" action="ppaction://hlinksldjump"/>
              </a:rPr>
              <a:t>100</a:t>
            </a:r>
            <a:endParaRPr lang="en-US" altLang="en-US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 useBgFill="1">
        <p:nvSpPr>
          <p:cNvPr id="3149" name="Rectangle 77"/>
          <p:cNvSpPr>
            <a:spLocks noChangeArrowheads="1"/>
          </p:cNvSpPr>
          <p:nvPr/>
        </p:nvSpPr>
        <p:spPr bwMode="auto">
          <a:xfrm>
            <a:off x="3657600" y="1519238"/>
            <a:ext cx="1828800" cy="1066800"/>
          </a:xfrm>
          <a:prstGeom prst="rect">
            <a:avLst/>
          </a:prstGeom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altLang="en-US" sz="44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hlinkClick r:id="rId4" action="ppaction://hlinksldjump"/>
              </a:rPr>
              <a:t>100</a:t>
            </a:r>
            <a:endParaRPr lang="en-US" altLang="en-US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 useBgFill="1">
        <p:nvSpPr>
          <p:cNvPr id="3150" name="Rectangle 78"/>
          <p:cNvSpPr>
            <a:spLocks noChangeArrowheads="1"/>
          </p:cNvSpPr>
          <p:nvPr/>
        </p:nvSpPr>
        <p:spPr bwMode="auto">
          <a:xfrm>
            <a:off x="5486400" y="1519238"/>
            <a:ext cx="1828800" cy="1066800"/>
          </a:xfrm>
          <a:prstGeom prst="rect">
            <a:avLst/>
          </a:prstGeom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altLang="en-US" sz="44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hlinkClick r:id="rId5" action="ppaction://hlinksldjump"/>
              </a:rPr>
              <a:t>100</a:t>
            </a:r>
            <a:endParaRPr lang="en-US" altLang="en-US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 useBgFill="1">
        <p:nvSpPr>
          <p:cNvPr id="3151" name="Rectangle 79"/>
          <p:cNvSpPr>
            <a:spLocks noChangeArrowheads="1"/>
          </p:cNvSpPr>
          <p:nvPr/>
        </p:nvSpPr>
        <p:spPr bwMode="auto">
          <a:xfrm>
            <a:off x="7315200" y="1519238"/>
            <a:ext cx="1828800" cy="1066800"/>
          </a:xfrm>
          <a:prstGeom prst="rect">
            <a:avLst/>
          </a:prstGeom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altLang="en-US" sz="44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hlinkClick r:id="rId6" action="ppaction://hlinksldjump"/>
              </a:rPr>
              <a:t>100</a:t>
            </a:r>
            <a:endParaRPr lang="en-US" altLang="en-US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 useBgFill="1">
        <p:nvSpPr>
          <p:cNvPr id="3152" name="Rectangle 80"/>
          <p:cNvSpPr>
            <a:spLocks noChangeArrowheads="1"/>
          </p:cNvSpPr>
          <p:nvPr/>
        </p:nvSpPr>
        <p:spPr bwMode="auto">
          <a:xfrm>
            <a:off x="0" y="2586038"/>
            <a:ext cx="1828800" cy="1066800"/>
          </a:xfrm>
          <a:prstGeom prst="rect">
            <a:avLst/>
          </a:prstGeom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altLang="en-US" sz="44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hlinkClick r:id="rId7" action="ppaction://hlinksldjump"/>
              </a:rPr>
              <a:t>200</a:t>
            </a:r>
            <a:endParaRPr lang="en-US" altLang="en-US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 useBgFill="1">
        <p:nvSpPr>
          <p:cNvPr id="3153" name="Rectangle 81"/>
          <p:cNvSpPr>
            <a:spLocks noChangeArrowheads="1"/>
          </p:cNvSpPr>
          <p:nvPr/>
        </p:nvSpPr>
        <p:spPr bwMode="auto">
          <a:xfrm>
            <a:off x="1828800" y="2586038"/>
            <a:ext cx="1828800" cy="1066800"/>
          </a:xfrm>
          <a:prstGeom prst="rect">
            <a:avLst/>
          </a:prstGeom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altLang="en-US" sz="44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hlinkClick r:id="rId8" action="ppaction://hlinksldjump"/>
              </a:rPr>
              <a:t>200</a:t>
            </a:r>
            <a:endParaRPr lang="en-US" altLang="en-US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 useBgFill="1">
        <p:nvSpPr>
          <p:cNvPr id="3154" name="Rectangle 82"/>
          <p:cNvSpPr>
            <a:spLocks noChangeArrowheads="1"/>
          </p:cNvSpPr>
          <p:nvPr/>
        </p:nvSpPr>
        <p:spPr bwMode="auto">
          <a:xfrm>
            <a:off x="3657600" y="2586038"/>
            <a:ext cx="1828800" cy="1066800"/>
          </a:xfrm>
          <a:prstGeom prst="rect">
            <a:avLst/>
          </a:prstGeom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altLang="en-US" sz="44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hlinkClick r:id="rId9" action="ppaction://hlinksldjump"/>
              </a:rPr>
              <a:t>200</a:t>
            </a:r>
            <a:endParaRPr lang="en-US" altLang="en-US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 useBgFill="1">
        <p:nvSpPr>
          <p:cNvPr id="3155" name="Rectangle 83"/>
          <p:cNvSpPr>
            <a:spLocks noChangeArrowheads="1"/>
          </p:cNvSpPr>
          <p:nvPr/>
        </p:nvSpPr>
        <p:spPr bwMode="auto">
          <a:xfrm>
            <a:off x="5486400" y="2586038"/>
            <a:ext cx="1828800" cy="1066800"/>
          </a:xfrm>
          <a:prstGeom prst="rect">
            <a:avLst/>
          </a:prstGeom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altLang="en-US" sz="44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hlinkClick r:id="rId10" action="ppaction://hlinksldjump"/>
              </a:rPr>
              <a:t>200</a:t>
            </a:r>
            <a:endParaRPr lang="en-US" altLang="en-US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 useBgFill="1">
        <p:nvSpPr>
          <p:cNvPr id="3156" name="Rectangle 84"/>
          <p:cNvSpPr>
            <a:spLocks noChangeArrowheads="1"/>
          </p:cNvSpPr>
          <p:nvPr/>
        </p:nvSpPr>
        <p:spPr bwMode="auto">
          <a:xfrm>
            <a:off x="7315200" y="2586038"/>
            <a:ext cx="1828800" cy="1066800"/>
          </a:xfrm>
          <a:prstGeom prst="rect">
            <a:avLst/>
          </a:prstGeom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altLang="en-US" sz="44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hlinkClick r:id="rId11" action="ppaction://hlinksldjump"/>
              </a:rPr>
              <a:t>200</a:t>
            </a:r>
            <a:endParaRPr lang="en-US" altLang="en-US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 useBgFill="1">
        <p:nvSpPr>
          <p:cNvPr id="3157" name="Rectangle 85"/>
          <p:cNvSpPr>
            <a:spLocks noChangeArrowheads="1"/>
          </p:cNvSpPr>
          <p:nvPr/>
        </p:nvSpPr>
        <p:spPr bwMode="auto">
          <a:xfrm>
            <a:off x="0" y="3652838"/>
            <a:ext cx="1828800" cy="1066800"/>
          </a:xfrm>
          <a:prstGeom prst="rect">
            <a:avLst/>
          </a:prstGeom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altLang="en-US" sz="44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hlinkClick r:id="rId12" action="ppaction://hlinksldjump"/>
              </a:rPr>
              <a:t>300</a:t>
            </a:r>
            <a:endParaRPr lang="en-US" altLang="en-US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 useBgFill="1">
        <p:nvSpPr>
          <p:cNvPr id="3158" name="Rectangle 86"/>
          <p:cNvSpPr>
            <a:spLocks noChangeArrowheads="1"/>
          </p:cNvSpPr>
          <p:nvPr/>
        </p:nvSpPr>
        <p:spPr bwMode="auto">
          <a:xfrm>
            <a:off x="1828800" y="3652838"/>
            <a:ext cx="1828800" cy="1066800"/>
          </a:xfrm>
          <a:prstGeom prst="rect">
            <a:avLst/>
          </a:prstGeom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altLang="en-US" sz="44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hlinkClick r:id="rId13" action="ppaction://hlinksldjump"/>
              </a:rPr>
              <a:t>300</a:t>
            </a:r>
            <a:endParaRPr lang="en-US" altLang="en-US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 useBgFill="1">
        <p:nvSpPr>
          <p:cNvPr id="3159" name="Rectangle 87"/>
          <p:cNvSpPr>
            <a:spLocks noChangeArrowheads="1"/>
          </p:cNvSpPr>
          <p:nvPr/>
        </p:nvSpPr>
        <p:spPr bwMode="auto">
          <a:xfrm>
            <a:off x="3657600" y="3652838"/>
            <a:ext cx="1828800" cy="1066800"/>
          </a:xfrm>
          <a:prstGeom prst="rect">
            <a:avLst/>
          </a:prstGeom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altLang="en-US" sz="44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hlinkClick r:id="rId14" action="ppaction://hlinksldjump"/>
              </a:rPr>
              <a:t>300</a:t>
            </a:r>
            <a:endParaRPr lang="en-US" altLang="en-US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 useBgFill="1">
        <p:nvSpPr>
          <p:cNvPr id="3160" name="Rectangle 88"/>
          <p:cNvSpPr>
            <a:spLocks noChangeArrowheads="1"/>
          </p:cNvSpPr>
          <p:nvPr/>
        </p:nvSpPr>
        <p:spPr bwMode="auto">
          <a:xfrm>
            <a:off x="5486400" y="3652838"/>
            <a:ext cx="1828800" cy="1066800"/>
          </a:xfrm>
          <a:prstGeom prst="rect">
            <a:avLst/>
          </a:prstGeom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altLang="en-US" sz="44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hlinkClick r:id="rId15" action="ppaction://hlinksldjump"/>
              </a:rPr>
              <a:t>300</a:t>
            </a:r>
            <a:endParaRPr lang="en-US" altLang="en-US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 useBgFill="1">
        <p:nvSpPr>
          <p:cNvPr id="3161" name="Rectangle 89"/>
          <p:cNvSpPr>
            <a:spLocks noChangeArrowheads="1"/>
          </p:cNvSpPr>
          <p:nvPr/>
        </p:nvSpPr>
        <p:spPr bwMode="auto">
          <a:xfrm>
            <a:off x="7315200" y="3652838"/>
            <a:ext cx="1828800" cy="1066800"/>
          </a:xfrm>
          <a:prstGeom prst="rect">
            <a:avLst/>
          </a:prstGeom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altLang="en-US" sz="44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hlinkClick r:id="rId16" action="ppaction://hlinksldjump"/>
              </a:rPr>
              <a:t>300</a:t>
            </a:r>
            <a:endParaRPr lang="en-US" altLang="en-US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 useBgFill="1">
        <p:nvSpPr>
          <p:cNvPr id="3162" name="Rectangle 90"/>
          <p:cNvSpPr>
            <a:spLocks noChangeArrowheads="1"/>
          </p:cNvSpPr>
          <p:nvPr/>
        </p:nvSpPr>
        <p:spPr bwMode="auto">
          <a:xfrm>
            <a:off x="0" y="4719638"/>
            <a:ext cx="1828800" cy="1066800"/>
          </a:xfrm>
          <a:prstGeom prst="rect">
            <a:avLst/>
          </a:prstGeom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altLang="en-US" sz="44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hlinkClick r:id="rId17" action="ppaction://hlinksldjump"/>
              </a:rPr>
              <a:t>400</a:t>
            </a:r>
            <a:endParaRPr lang="en-US" altLang="en-US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 useBgFill="1">
        <p:nvSpPr>
          <p:cNvPr id="3163" name="Rectangle 91"/>
          <p:cNvSpPr>
            <a:spLocks noChangeArrowheads="1"/>
          </p:cNvSpPr>
          <p:nvPr/>
        </p:nvSpPr>
        <p:spPr bwMode="auto">
          <a:xfrm>
            <a:off x="1828800" y="4719638"/>
            <a:ext cx="1828800" cy="1066800"/>
          </a:xfrm>
          <a:prstGeom prst="rect">
            <a:avLst/>
          </a:prstGeom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altLang="en-US" sz="44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hlinkClick r:id="rId18" action="ppaction://hlinksldjump"/>
              </a:rPr>
              <a:t>400</a:t>
            </a:r>
            <a:endParaRPr lang="en-US" altLang="en-US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 useBgFill="1">
        <p:nvSpPr>
          <p:cNvPr id="3164" name="Rectangle 92"/>
          <p:cNvSpPr>
            <a:spLocks noChangeArrowheads="1"/>
          </p:cNvSpPr>
          <p:nvPr/>
        </p:nvSpPr>
        <p:spPr bwMode="auto">
          <a:xfrm>
            <a:off x="3657600" y="4719638"/>
            <a:ext cx="1828800" cy="1066800"/>
          </a:xfrm>
          <a:prstGeom prst="rect">
            <a:avLst/>
          </a:prstGeom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altLang="en-US" sz="44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hlinkClick r:id="rId19" action="ppaction://hlinksldjump"/>
              </a:rPr>
              <a:t>400</a:t>
            </a:r>
            <a:endParaRPr lang="en-US" altLang="en-US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 useBgFill="1">
        <p:nvSpPr>
          <p:cNvPr id="3165" name="Rectangle 93"/>
          <p:cNvSpPr>
            <a:spLocks noChangeArrowheads="1"/>
          </p:cNvSpPr>
          <p:nvPr/>
        </p:nvSpPr>
        <p:spPr bwMode="auto">
          <a:xfrm>
            <a:off x="5486400" y="4719638"/>
            <a:ext cx="1828800" cy="1066800"/>
          </a:xfrm>
          <a:prstGeom prst="rect">
            <a:avLst/>
          </a:prstGeom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altLang="en-US" sz="44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hlinkClick r:id="rId20" action="ppaction://hlinksldjump"/>
              </a:rPr>
              <a:t>400</a:t>
            </a:r>
            <a:endParaRPr lang="en-US" altLang="en-US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 useBgFill="1">
        <p:nvSpPr>
          <p:cNvPr id="3166" name="Rectangle 94"/>
          <p:cNvSpPr>
            <a:spLocks noChangeArrowheads="1"/>
          </p:cNvSpPr>
          <p:nvPr/>
        </p:nvSpPr>
        <p:spPr bwMode="auto">
          <a:xfrm>
            <a:off x="7315200" y="4719638"/>
            <a:ext cx="1828800" cy="1066800"/>
          </a:xfrm>
          <a:prstGeom prst="rect">
            <a:avLst/>
          </a:prstGeom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altLang="en-US" sz="44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hlinkClick r:id="rId21" action="ppaction://hlinksldjump"/>
              </a:rPr>
              <a:t>400</a:t>
            </a:r>
            <a:endParaRPr lang="en-US" altLang="en-US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 useBgFill="1">
        <p:nvSpPr>
          <p:cNvPr id="3167" name="Rectangle 95"/>
          <p:cNvSpPr>
            <a:spLocks noChangeArrowheads="1"/>
          </p:cNvSpPr>
          <p:nvPr/>
        </p:nvSpPr>
        <p:spPr bwMode="auto">
          <a:xfrm>
            <a:off x="0" y="5786438"/>
            <a:ext cx="1828800" cy="1066800"/>
          </a:xfrm>
          <a:prstGeom prst="rect">
            <a:avLst/>
          </a:prstGeom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altLang="en-US" sz="44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hlinkClick r:id="rId22" action="ppaction://hlinksldjump"/>
              </a:rPr>
              <a:t>500</a:t>
            </a:r>
            <a:endParaRPr lang="en-US" altLang="en-US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 useBgFill="1">
        <p:nvSpPr>
          <p:cNvPr id="3168" name="Rectangle 96"/>
          <p:cNvSpPr>
            <a:spLocks noChangeArrowheads="1"/>
          </p:cNvSpPr>
          <p:nvPr/>
        </p:nvSpPr>
        <p:spPr bwMode="auto">
          <a:xfrm>
            <a:off x="1828800" y="5786438"/>
            <a:ext cx="1828800" cy="1066800"/>
          </a:xfrm>
          <a:prstGeom prst="rect">
            <a:avLst/>
          </a:prstGeom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altLang="en-US" sz="44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hlinkClick r:id="rId23" action="ppaction://hlinksldjump"/>
              </a:rPr>
              <a:t>500</a:t>
            </a:r>
            <a:endParaRPr lang="en-US" altLang="en-US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 useBgFill="1">
        <p:nvSpPr>
          <p:cNvPr id="3169" name="Rectangle 97"/>
          <p:cNvSpPr>
            <a:spLocks noChangeArrowheads="1"/>
          </p:cNvSpPr>
          <p:nvPr/>
        </p:nvSpPr>
        <p:spPr bwMode="auto">
          <a:xfrm>
            <a:off x="3657600" y="5786438"/>
            <a:ext cx="1828800" cy="1066800"/>
          </a:xfrm>
          <a:prstGeom prst="rect">
            <a:avLst/>
          </a:prstGeom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altLang="en-US" sz="44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hlinkClick r:id="rId24" action="ppaction://hlinksldjump"/>
              </a:rPr>
              <a:t>500</a:t>
            </a:r>
            <a:endParaRPr lang="en-US" altLang="en-US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 useBgFill="1">
        <p:nvSpPr>
          <p:cNvPr id="3170" name="Rectangle 98"/>
          <p:cNvSpPr>
            <a:spLocks noChangeArrowheads="1"/>
          </p:cNvSpPr>
          <p:nvPr/>
        </p:nvSpPr>
        <p:spPr bwMode="auto">
          <a:xfrm>
            <a:off x="5486400" y="5786438"/>
            <a:ext cx="1828800" cy="1066800"/>
          </a:xfrm>
          <a:prstGeom prst="rect">
            <a:avLst/>
          </a:prstGeom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altLang="en-US" sz="44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hlinkClick r:id="rId25" action="ppaction://hlinksldjump"/>
              </a:rPr>
              <a:t>500</a:t>
            </a:r>
            <a:endParaRPr lang="en-US" altLang="en-US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 useBgFill="1">
        <p:nvSpPr>
          <p:cNvPr id="3171" name="Rectangle 99">
            <a:hlinkClick r:id="rId26" action="ppaction://hlinksldjump">
              <a:snd r:embed="rId27" name="WHOOSH.WAV"/>
            </a:hlinkClick>
          </p:cNvPr>
          <p:cNvSpPr>
            <a:spLocks noChangeArrowheads="1"/>
          </p:cNvSpPr>
          <p:nvPr/>
        </p:nvSpPr>
        <p:spPr bwMode="auto">
          <a:xfrm>
            <a:off x="7315200" y="5786438"/>
            <a:ext cx="1828800" cy="1066800"/>
          </a:xfrm>
          <a:prstGeom prst="rect">
            <a:avLst/>
          </a:prstGeom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altLang="en-US" sz="44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hlinkClick r:id="rId26" action="ppaction://hlinksldjump"/>
              </a:rPr>
              <a:t>500</a:t>
            </a:r>
            <a:endParaRPr lang="en-US" altLang="en-US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</p:spTree>
  </p:cSld>
  <p:clrMapOvr>
    <a:masterClrMapping/>
  </p:clrMapOvr>
  <p:transition>
    <p:sndAc>
      <p:endSnd/>
    </p:sndAc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2057400" y="381000"/>
            <a:ext cx="5029200" cy="533400"/>
          </a:xfrm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tx1"/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en-US" altLang="en-US" sz="2000" i="1" dirty="0">
                <a:solidFill>
                  <a:srgbClr val="FFCC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4 for 300</a:t>
            </a:r>
          </a:p>
        </p:txBody>
      </p:sp>
      <p:sp>
        <p:nvSpPr>
          <p:cNvPr id="23556" name="Text Box 4"/>
          <p:cNvSpPr txBox="1">
            <a:spLocks noChangeArrowheads="1"/>
          </p:cNvSpPr>
          <p:nvPr/>
        </p:nvSpPr>
        <p:spPr bwMode="auto">
          <a:xfrm>
            <a:off x="496886" y="3035965"/>
            <a:ext cx="8455025" cy="2554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tx1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457200" indent="-4572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914400" indent="-4572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371600" indent="-4572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828800" indent="-4572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286000" indent="-4572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7432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32004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6576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41148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3200" i="1" dirty="0" smtClean="0">
                <a:solidFill>
                  <a:srgbClr val="FFCC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What is  </a:t>
            </a:r>
            <a:r>
              <a:rPr lang="en-US" altLang="en-US" sz="3200" i="1" dirty="0">
                <a:solidFill>
                  <a:srgbClr val="66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humanistic </a:t>
            </a:r>
            <a:r>
              <a:rPr lang="en-US" altLang="en-US" sz="1800" i="1" dirty="0">
                <a:solidFill>
                  <a:srgbClr val="F8F8F8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(</a:t>
            </a:r>
            <a:r>
              <a:rPr lang="en-US" altLang="en-US" i="1" dirty="0">
                <a:solidFill>
                  <a:srgbClr val="F8F8F8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Carl Rogers introduced the concept of incongruence to psychology in the 1950s. Although general use of the word has come to mean inconsistent or incompatible, Rogers had a more specific definition in mind. He defined congruence as the matching of experience and </a:t>
            </a:r>
            <a:r>
              <a:rPr lang="en-US" altLang="en-US" i="1" dirty="0" smtClean="0">
                <a:solidFill>
                  <a:srgbClr val="F8F8F8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awareness)</a:t>
            </a:r>
            <a:r>
              <a:rPr lang="en-US" altLang="en-US" sz="3200" i="1" dirty="0" smtClean="0">
                <a:solidFill>
                  <a:srgbClr val="FFCC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?</a:t>
            </a:r>
            <a:endParaRPr lang="en-US" altLang="en-US" sz="3200" i="1" dirty="0">
              <a:solidFill>
                <a:srgbClr val="FFCC9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</p:txBody>
      </p:sp>
      <p:sp>
        <p:nvSpPr>
          <p:cNvPr id="23561" name="Text Box 9"/>
          <p:cNvSpPr txBox="1">
            <a:spLocks noChangeArrowheads="1"/>
          </p:cNvSpPr>
          <p:nvPr/>
        </p:nvSpPr>
        <p:spPr bwMode="auto">
          <a:xfrm>
            <a:off x="534987" y="1219200"/>
            <a:ext cx="8074026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tx1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3200" i="1" dirty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A therapist who tries to decrease incongruence in the client is likely to have </a:t>
            </a:r>
            <a:r>
              <a:rPr lang="en-US" altLang="en-US" sz="3200" i="1" dirty="0" smtClean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a/an __________ </a:t>
            </a:r>
            <a:r>
              <a:rPr lang="en-US" altLang="en-US" sz="3200" i="1" dirty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approach</a:t>
            </a:r>
          </a:p>
        </p:txBody>
      </p:sp>
      <p:sp>
        <p:nvSpPr>
          <p:cNvPr id="23555" name="AutoShape 3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380413" y="6243638"/>
            <a:ext cx="762000" cy="609600"/>
          </a:xfrm>
          <a:prstGeom prst="actionButtonReturn">
            <a:avLst/>
          </a:prstGeom>
          <a:solidFill>
            <a:srgbClr val="FFCC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35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Abs val="4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Abs val="4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20001"/>
                            </p:stCondLst>
                            <p:childTnLst>
                              <p:par>
                                <p:cTn id="16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235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235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800" decel="100000" fill="hold"/>
                                        <p:tgtEl>
                                          <p:spTgt spid="235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235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4" grpId="0"/>
      <p:bldP spid="23556" grpId="0" autoUpdateAnimBg="0"/>
      <p:bldP spid="23561" grpId="0"/>
      <p:bldP spid="23555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-24891" y="2415948"/>
            <a:ext cx="2344057" cy="367166"/>
          </a:xfrm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tx1"/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en-US" altLang="en-US" sz="2000" i="1" dirty="0">
                <a:solidFill>
                  <a:srgbClr val="FFCC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4 for 400</a:t>
            </a:r>
          </a:p>
        </p:txBody>
      </p:sp>
      <p:sp>
        <p:nvSpPr>
          <p:cNvPr id="24579" name="AutoShape 3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380413" y="6243638"/>
            <a:ext cx="762000" cy="609600"/>
          </a:xfrm>
          <a:prstGeom prst="actionButtonReturn">
            <a:avLst/>
          </a:prstGeom>
          <a:solidFill>
            <a:srgbClr val="FFCC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580" name="Text Box 4"/>
          <p:cNvSpPr txBox="1">
            <a:spLocks noChangeArrowheads="1"/>
          </p:cNvSpPr>
          <p:nvPr/>
        </p:nvSpPr>
        <p:spPr bwMode="auto">
          <a:xfrm>
            <a:off x="914796" y="5658863"/>
            <a:ext cx="7314407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tx1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3200" i="1" dirty="0">
                <a:solidFill>
                  <a:srgbClr val="FFCC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What are </a:t>
            </a:r>
            <a:r>
              <a:rPr lang="en-US" altLang="en-US" sz="3200" i="1" dirty="0" smtClean="0">
                <a:solidFill>
                  <a:srgbClr val="66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typical antipsychotic </a:t>
            </a:r>
            <a:r>
              <a:rPr lang="en-US" altLang="en-US" sz="3200" i="1" dirty="0">
                <a:solidFill>
                  <a:srgbClr val="66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drugs</a:t>
            </a:r>
            <a:r>
              <a:rPr lang="en-US" altLang="en-US" sz="3200" i="1" dirty="0" smtClean="0">
                <a:solidFill>
                  <a:srgbClr val="FFCC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?</a:t>
            </a:r>
            <a:r>
              <a:rPr lang="en-US" altLang="en-US" sz="3200" dirty="0" smtClean="0">
                <a:solidFill>
                  <a:srgbClr val="FFCC99"/>
                </a:solidFill>
                <a:latin typeface="Arial" charset="0"/>
              </a:rPr>
              <a:t> </a:t>
            </a:r>
            <a:endParaRPr lang="en-US" altLang="en-US" sz="3200" dirty="0">
              <a:solidFill>
                <a:srgbClr val="FFCC99"/>
              </a:solidFill>
              <a:latin typeface="Arial" charset="0"/>
            </a:endParaRPr>
          </a:p>
        </p:txBody>
      </p:sp>
      <p:sp>
        <p:nvSpPr>
          <p:cNvPr id="24606" name="Text Box 30"/>
          <p:cNvSpPr txBox="1">
            <a:spLocks noChangeArrowheads="1"/>
          </p:cNvSpPr>
          <p:nvPr/>
        </p:nvSpPr>
        <p:spPr bwMode="auto">
          <a:xfrm>
            <a:off x="610393" y="4581645"/>
            <a:ext cx="7923213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tx1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3200" i="1" dirty="0" smtClean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This treatment </a:t>
            </a:r>
            <a:r>
              <a:rPr lang="en-US" altLang="en-US" sz="3200" i="1" dirty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produces the serious side effect known as tardive </a:t>
            </a:r>
            <a:r>
              <a:rPr lang="en-US" altLang="en-US" sz="3200" i="1" dirty="0" smtClean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dyskinesia.</a:t>
            </a:r>
            <a:endParaRPr lang="en-US" altLang="en-US" sz="3200" i="1" dirty="0">
              <a:solidFill>
                <a:schemeClr val="hlink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</p:txBody>
      </p:sp>
      <p:pic>
        <p:nvPicPr>
          <p:cNvPr id="3074" name="Picture 2" descr="http://gazettereview.com/wp-content/uploads/2015/08/tardive-dys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546"/>
          <a:stretch/>
        </p:blipFill>
        <p:spPr bwMode="auto">
          <a:xfrm>
            <a:off x="2420370" y="457200"/>
            <a:ext cx="6076950" cy="3990069"/>
          </a:xfrm>
          <a:prstGeom prst="rect">
            <a:avLst/>
          </a:prstGeom>
          <a:noFill/>
          <a:ln>
            <a:solidFill>
              <a:schemeClr val="accent4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45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Abs val="4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Abs val="4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2001"/>
                            </p:stCondLst>
                            <p:childTnLst>
                              <p:par>
                                <p:cTn id="16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2457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245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800" decel="100000" fill="hold"/>
                                        <p:tgtEl>
                                          <p:spTgt spid="245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245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78" grpId="0"/>
      <p:bldP spid="24579" grpId="0" animBg="1"/>
      <p:bldP spid="24580" grpId="0" autoUpdateAnimBg="0"/>
      <p:bldP spid="24606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3581400" y="1524000"/>
            <a:ext cx="1943100" cy="304800"/>
          </a:xfrm>
          <a:effectLst>
            <a:outerShdw dist="35921" dir="2700000" algn="ctr" rotWithShape="0">
              <a:schemeClr val="tx1"/>
            </a:outerShdw>
          </a:effectLst>
        </p:spPr>
        <p:txBody>
          <a:bodyPr/>
          <a:lstStyle/>
          <a:p>
            <a:r>
              <a:rPr lang="en-US" altLang="en-US" sz="2000" i="1" dirty="0">
                <a:solidFill>
                  <a:srgbClr val="FFCC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4 for 500</a:t>
            </a:r>
          </a:p>
        </p:txBody>
      </p:sp>
      <p:sp>
        <p:nvSpPr>
          <p:cNvPr id="25604" name="Text Box 4"/>
          <p:cNvSpPr txBox="1">
            <a:spLocks noChangeArrowheads="1"/>
          </p:cNvSpPr>
          <p:nvPr/>
        </p:nvSpPr>
        <p:spPr bwMode="auto">
          <a:xfrm>
            <a:off x="496094" y="2704208"/>
            <a:ext cx="8151812" cy="35394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tx1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3200" i="1" dirty="0">
                <a:solidFill>
                  <a:srgbClr val="FFCC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What are </a:t>
            </a:r>
            <a:r>
              <a:rPr lang="en-US" altLang="en-US" sz="3200" i="1" dirty="0">
                <a:solidFill>
                  <a:srgbClr val="66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arbitrary </a:t>
            </a:r>
            <a:r>
              <a:rPr lang="en-US" altLang="en-US" sz="3200" i="1" dirty="0" smtClean="0">
                <a:solidFill>
                  <a:srgbClr val="66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inference</a:t>
            </a:r>
          </a:p>
          <a:p>
            <a:pPr>
              <a:spcBef>
                <a:spcPct val="50000"/>
              </a:spcBef>
            </a:pPr>
            <a:r>
              <a:rPr lang="en-US" altLang="en-US" sz="3200" i="1" dirty="0">
                <a:solidFill>
                  <a:srgbClr val="66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selective </a:t>
            </a:r>
            <a:r>
              <a:rPr lang="en-US" altLang="en-US" sz="3200" i="1" dirty="0" smtClean="0">
                <a:solidFill>
                  <a:srgbClr val="66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thinking</a:t>
            </a:r>
          </a:p>
          <a:p>
            <a:pPr>
              <a:spcBef>
                <a:spcPct val="50000"/>
              </a:spcBef>
            </a:pPr>
            <a:r>
              <a:rPr lang="en-US" altLang="en-US" sz="3200" i="1" dirty="0">
                <a:solidFill>
                  <a:srgbClr val="66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o</a:t>
            </a:r>
            <a:r>
              <a:rPr lang="en-US" altLang="en-US" sz="3200" i="1" dirty="0" smtClean="0">
                <a:solidFill>
                  <a:srgbClr val="66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vergeneralization</a:t>
            </a:r>
            <a:endParaRPr lang="en-US" altLang="en-US" sz="3200" i="1" dirty="0" smtClean="0">
              <a:solidFill>
                <a:srgbClr val="66FF9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  <a:p>
            <a:pPr>
              <a:spcBef>
                <a:spcPct val="50000"/>
              </a:spcBef>
            </a:pPr>
            <a:r>
              <a:rPr lang="en-US" altLang="en-US" sz="3200" i="1" dirty="0">
                <a:solidFill>
                  <a:srgbClr val="66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magnification and </a:t>
            </a:r>
            <a:r>
              <a:rPr lang="en-US" altLang="en-US" sz="3200" i="1" dirty="0" smtClean="0">
                <a:solidFill>
                  <a:srgbClr val="66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minimization</a:t>
            </a:r>
          </a:p>
          <a:p>
            <a:pPr>
              <a:spcBef>
                <a:spcPct val="50000"/>
              </a:spcBef>
            </a:pPr>
            <a:r>
              <a:rPr lang="en-US" altLang="en-US" sz="3200" i="1" dirty="0">
                <a:solidFill>
                  <a:srgbClr val="66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personalization</a:t>
            </a:r>
            <a:r>
              <a:rPr lang="en-US" altLang="en-US" sz="3200" i="1" dirty="0">
                <a:solidFill>
                  <a:srgbClr val="FFCC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?</a:t>
            </a:r>
          </a:p>
        </p:txBody>
      </p:sp>
      <p:sp>
        <p:nvSpPr>
          <p:cNvPr id="25608" name="Text Box 8"/>
          <p:cNvSpPr txBox="1">
            <a:spLocks noChangeArrowheads="1"/>
          </p:cNvSpPr>
          <p:nvPr/>
        </p:nvSpPr>
        <p:spPr bwMode="auto">
          <a:xfrm>
            <a:off x="114300" y="1981200"/>
            <a:ext cx="891540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tx1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3200" i="1" dirty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Five Cognitive </a:t>
            </a:r>
            <a:r>
              <a:rPr lang="en-US" altLang="en-US" sz="3200" i="1" dirty="0" smtClean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distortions.</a:t>
            </a:r>
            <a:endParaRPr lang="en-US" altLang="en-US" sz="3200" i="1" dirty="0">
              <a:solidFill>
                <a:schemeClr val="hlink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</p:txBody>
      </p:sp>
      <p:sp>
        <p:nvSpPr>
          <p:cNvPr id="25603" name="AutoShape 3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380413" y="6243638"/>
            <a:ext cx="762000" cy="609600"/>
          </a:xfrm>
          <a:prstGeom prst="actionButtonReturn">
            <a:avLst/>
          </a:prstGeom>
          <a:solidFill>
            <a:srgbClr val="FFCC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56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56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56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400"/>
                                  </p:stCondLst>
                                  <p:iterate type="wd">
                                    <p:tmAbs val="4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256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256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256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1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2560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256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800" decel="100000" fill="hold"/>
                                        <p:tgtEl>
                                          <p:spTgt spid="256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256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2" grpId="0"/>
      <p:bldP spid="25604" grpId="0" autoUpdateAnimBg="0"/>
      <p:bldP spid="25608" grpId="0"/>
      <p:bldP spid="25603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3943350" y="1524000"/>
            <a:ext cx="1600200" cy="304800"/>
          </a:xfrm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tx1"/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en-US" altLang="en-US" sz="2000" i="1" dirty="0">
                <a:solidFill>
                  <a:srgbClr val="FFCC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5 for 100</a:t>
            </a:r>
          </a:p>
        </p:txBody>
      </p:sp>
      <p:sp>
        <p:nvSpPr>
          <p:cNvPr id="26627" name="AutoShape 3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382000" y="6248400"/>
            <a:ext cx="762000" cy="609600"/>
          </a:xfrm>
          <a:prstGeom prst="actionButtonReturn">
            <a:avLst/>
          </a:prstGeom>
          <a:solidFill>
            <a:srgbClr val="FFCC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628" name="Text Box 4"/>
          <p:cNvSpPr txBox="1">
            <a:spLocks noChangeArrowheads="1"/>
          </p:cNvSpPr>
          <p:nvPr/>
        </p:nvSpPr>
        <p:spPr bwMode="auto">
          <a:xfrm>
            <a:off x="3048000" y="4495800"/>
            <a:ext cx="33909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tx1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3200" i="1" dirty="0">
                <a:solidFill>
                  <a:srgbClr val="FFCC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What is </a:t>
            </a:r>
            <a:r>
              <a:rPr lang="en-US" altLang="en-US" sz="3200" i="1" dirty="0" smtClean="0">
                <a:solidFill>
                  <a:srgbClr val="66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true</a:t>
            </a:r>
            <a:r>
              <a:rPr lang="en-US" altLang="en-US" sz="3200" i="1" dirty="0" smtClean="0">
                <a:solidFill>
                  <a:srgbClr val="FFCC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?</a:t>
            </a:r>
            <a:endParaRPr lang="en-US" altLang="en-US" sz="3200" i="1" dirty="0">
              <a:solidFill>
                <a:srgbClr val="FFCC9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</p:txBody>
      </p:sp>
      <p:sp>
        <p:nvSpPr>
          <p:cNvPr id="26629" name="Text Box 5"/>
          <p:cNvSpPr txBox="1">
            <a:spLocks noChangeArrowheads="1"/>
          </p:cNvSpPr>
          <p:nvPr/>
        </p:nvSpPr>
        <p:spPr bwMode="auto">
          <a:xfrm>
            <a:off x="342900" y="2286000"/>
            <a:ext cx="8458200" cy="20621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tx1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altLang="en-US" sz="3200" i="1" dirty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Group therapy is most useful to persons who cannot afford individual therapy and/or </a:t>
            </a:r>
            <a:r>
              <a:rPr lang="en-US" altLang="en-US" sz="3200" i="1" dirty="0" smtClean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those that may </a:t>
            </a:r>
            <a:r>
              <a:rPr lang="en-US" altLang="en-US" sz="3200" i="1" dirty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obtain a great deal of social and emotional support from other group </a:t>
            </a:r>
            <a:r>
              <a:rPr lang="en-US" altLang="en-US" sz="3200" i="1" dirty="0" smtClean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members.</a:t>
            </a:r>
            <a:endParaRPr lang="en-US" altLang="en-US" sz="3200" i="1" dirty="0">
              <a:solidFill>
                <a:schemeClr val="hlink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66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Abs val="4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Abs val="4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1201"/>
                            </p:stCondLst>
                            <p:childTnLst>
                              <p:par>
                                <p:cTn id="16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266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266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800" decel="100000" fill="hold"/>
                                        <p:tgtEl>
                                          <p:spTgt spid="266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266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6" grpId="0"/>
      <p:bldP spid="26627" grpId="0" animBg="1"/>
      <p:bldP spid="26628" grpId="0" autoUpdateAnimBg="0"/>
      <p:bldP spid="26629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6602829" y="1856145"/>
            <a:ext cx="2133600" cy="381000"/>
          </a:xfrm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tx1"/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en-US" altLang="en-US" sz="2000" i="1" dirty="0">
                <a:solidFill>
                  <a:srgbClr val="FFCC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5 for 200</a:t>
            </a:r>
          </a:p>
        </p:txBody>
      </p:sp>
      <p:sp>
        <p:nvSpPr>
          <p:cNvPr id="27651" name="AutoShape 3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380413" y="6243638"/>
            <a:ext cx="762000" cy="609600"/>
          </a:xfrm>
          <a:prstGeom prst="actionButtonReturn">
            <a:avLst/>
          </a:prstGeom>
          <a:solidFill>
            <a:srgbClr val="FFCC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7652" name="Text Box 4"/>
          <p:cNvSpPr txBox="1">
            <a:spLocks noChangeArrowheads="1"/>
          </p:cNvSpPr>
          <p:nvPr/>
        </p:nvSpPr>
        <p:spPr bwMode="auto">
          <a:xfrm>
            <a:off x="836613" y="5664200"/>
            <a:ext cx="75438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tx1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3200" i="1" dirty="0">
                <a:solidFill>
                  <a:srgbClr val="FFCC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What is </a:t>
            </a:r>
            <a:r>
              <a:rPr lang="en-US" altLang="en-US" sz="3200" i="1" dirty="0">
                <a:solidFill>
                  <a:srgbClr val="66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Eclectic</a:t>
            </a:r>
            <a:r>
              <a:rPr lang="en-US" altLang="en-US" sz="3200" i="1" dirty="0">
                <a:solidFill>
                  <a:srgbClr val="FFCC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?</a:t>
            </a:r>
          </a:p>
        </p:txBody>
      </p:sp>
      <p:sp>
        <p:nvSpPr>
          <p:cNvPr id="27658" name="Text Box 10"/>
          <p:cNvSpPr txBox="1">
            <a:spLocks noChangeArrowheads="1"/>
          </p:cNvSpPr>
          <p:nvPr/>
        </p:nvSpPr>
        <p:spPr bwMode="auto">
          <a:xfrm>
            <a:off x="380206" y="4094540"/>
            <a:ext cx="8456613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tx1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3200" i="1" dirty="0" smtClean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______ therapies are a type of </a:t>
            </a:r>
            <a:r>
              <a:rPr lang="en-US" altLang="en-US" sz="3200" i="1" dirty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therapy </a:t>
            </a:r>
            <a:r>
              <a:rPr lang="en-US" altLang="en-US" sz="3200" i="1" dirty="0" smtClean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that </a:t>
            </a:r>
            <a:r>
              <a:rPr lang="en-US" altLang="en-US" sz="3200" i="1" dirty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results from combining elements of several different therapy </a:t>
            </a:r>
            <a:r>
              <a:rPr lang="en-US" altLang="en-US" sz="3200" i="1" dirty="0" smtClean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techniques.</a:t>
            </a:r>
            <a:endParaRPr lang="en-US" altLang="en-US" sz="3200" i="1" dirty="0">
              <a:solidFill>
                <a:schemeClr val="hlink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</p:txBody>
      </p:sp>
      <p:pic>
        <p:nvPicPr>
          <p:cNvPr id="4098" name="Picture 2" descr="http://www.compuhigh.com/demo/psychology/lesson03_files/perspectives.gif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24"/>
          <a:stretch/>
        </p:blipFill>
        <p:spPr bwMode="auto">
          <a:xfrm>
            <a:off x="505918" y="0"/>
            <a:ext cx="5715000" cy="40932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76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Abs val="4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Abs val="4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1700"/>
                            </p:stCondLst>
                            <p:childTnLst>
                              <p:par>
                                <p:cTn id="16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276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276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800" decel="100000" fill="hold"/>
                                        <p:tgtEl>
                                          <p:spTgt spid="276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276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0" grpId="0"/>
      <p:bldP spid="27651" grpId="0" animBg="1"/>
      <p:bldP spid="27652" grpId="0" autoUpdateAnimBg="0"/>
      <p:bldP spid="27658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xfrm>
            <a:off x="3467099" y="1295400"/>
            <a:ext cx="2209800" cy="304800"/>
          </a:xfrm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tx1"/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en-US" altLang="en-US" sz="2000" i="1" dirty="0">
                <a:solidFill>
                  <a:srgbClr val="FFCC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5 for 300</a:t>
            </a:r>
          </a:p>
        </p:txBody>
      </p:sp>
      <p:sp>
        <p:nvSpPr>
          <p:cNvPr id="28675" name="AutoShape 3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380413" y="6243638"/>
            <a:ext cx="762000" cy="609600"/>
          </a:xfrm>
          <a:prstGeom prst="actionButtonReturn">
            <a:avLst/>
          </a:prstGeom>
          <a:solidFill>
            <a:srgbClr val="FFCC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8676" name="Text Box 4"/>
          <p:cNvSpPr txBox="1">
            <a:spLocks noChangeArrowheads="1"/>
          </p:cNvSpPr>
          <p:nvPr/>
        </p:nvSpPr>
        <p:spPr bwMode="auto">
          <a:xfrm>
            <a:off x="1295400" y="2398335"/>
            <a:ext cx="6934200" cy="35394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tx1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3200" i="1" dirty="0">
                <a:solidFill>
                  <a:srgbClr val="FFCC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What </a:t>
            </a:r>
            <a:r>
              <a:rPr lang="en-US" altLang="en-US" sz="3200" i="1" dirty="0" smtClean="0">
                <a:solidFill>
                  <a:srgbClr val="FFCC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are </a:t>
            </a:r>
            <a:r>
              <a:rPr lang="en-US" altLang="en-US" sz="3200" i="1" dirty="0" smtClean="0">
                <a:solidFill>
                  <a:srgbClr val="66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Relieve </a:t>
            </a:r>
            <a:r>
              <a:rPr lang="en-US" altLang="en-US" sz="3200" i="1" dirty="0">
                <a:solidFill>
                  <a:srgbClr val="66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the symptoms and solve the </a:t>
            </a:r>
            <a:r>
              <a:rPr lang="en-US" altLang="en-US" sz="3200" i="1" dirty="0" smtClean="0">
                <a:solidFill>
                  <a:srgbClr val="66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problems</a:t>
            </a:r>
            <a:r>
              <a:rPr lang="en-US" altLang="en-US" sz="3200" i="1" dirty="0">
                <a:solidFill>
                  <a:srgbClr val="FFCC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,</a:t>
            </a:r>
          </a:p>
          <a:p>
            <a:pPr>
              <a:spcBef>
                <a:spcPct val="50000"/>
              </a:spcBef>
            </a:pPr>
            <a:r>
              <a:rPr lang="en-US" altLang="en-US" sz="3200" i="1" dirty="0">
                <a:solidFill>
                  <a:srgbClr val="66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Help develop strategies for solving future </a:t>
            </a:r>
            <a:r>
              <a:rPr lang="en-US" altLang="en-US" sz="3200" i="1" dirty="0" smtClean="0">
                <a:solidFill>
                  <a:srgbClr val="66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problems</a:t>
            </a:r>
            <a:r>
              <a:rPr lang="en-US" altLang="en-US" sz="3200" i="1" dirty="0">
                <a:solidFill>
                  <a:srgbClr val="FFCC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,</a:t>
            </a:r>
          </a:p>
          <a:p>
            <a:pPr>
              <a:spcBef>
                <a:spcPct val="50000"/>
              </a:spcBef>
            </a:pPr>
            <a:r>
              <a:rPr lang="en-US" altLang="en-US" sz="3200" i="1" dirty="0">
                <a:solidFill>
                  <a:srgbClr val="66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Help change irrational, distorted </a:t>
            </a:r>
            <a:r>
              <a:rPr lang="en-US" altLang="en-US" sz="3200" i="1" dirty="0" smtClean="0">
                <a:solidFill>
                  <a:srgbClr val="66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thinking</a:t>
            </a:r>
            <a:r>
              <a:rPr lang="en-US" altLang="en-US" sz="3200" i="1" dirty="0" smtClean="0">
                <a:solidFill>
                  <a:srgbClr val="FFCC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?</a:t>
            </a:r>
            <a:endParaRPr lang="en-US" altLang="en-US" sz="3200" i="1" dirty="0">
              <a:solidFill>
                <a:srgbClr val="FFCC9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</p:txBody>
      </p:sp>
      <p:sp>
        <p:nvSpPr>
          <p:cNvPr id="28677" name="Text Box 5"/>
          <p:cNvSpPr txBox="1">
            <a:spLocks noChangeArrowheads="1"/>
          </p:cNvSpPr>
          <p:nvPr/>
        </p:nvSpPr>
        <p:spPr bwMode="auto">
          <a:xfrm>
            <a:off x="199231" y="1752600"/>
            <a:ext cx="8745537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tx1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3200" i="1" dirty="0" smtClean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Three </a:t>
            </a:r>
            <a:r>
              <a:rPr lang="en-US" altLang="en-US" sz="3200" i="1" dirty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goals of Cognitive-Behavioral Therapies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86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Abs val="4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Abs val="4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9601"/>
                            </p:stCondLst>
                            <p:childTnLst>
                              <p:par>
                                <p:cTn id="16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286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286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800" decel="100000" fill="hold"/>
                                        <p:tgtEl>
                                          <p:spTgt spid="286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286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4" grpId="0"/>
      <p:bldP spid="28675" grpId="0" animBg="1"/>
      <p:bldP spid="28676" grpId="0" autoUpdateAnimBg="0"/>
      <p:bldP spid="28677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3771900" y="533400"/>
            <a:ext cx="1600200" cy="457200"/>
          </a:xfrm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tx1"/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en-US" altLang="en-US" sz="2000" i="1" dirty="0">
                <a:solidFill>
                  <a:srgbClr val="FFCC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5 for 400</a:t>
            </a:r>
          </a:p>
        </p:txBody>
      </p:sp>
      <p:sp>
        <p:nvSpPr>
          <p:cNvPr id="29699" name="AutoShape 3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380413" y="6243638"/>
            <a:ext cx="762000" cy="609600"/>
          </a:xfrm>
          <a:prstGeom prst="actionButtonReturn">
            <a:avLst/>
          </a:prstGeom>
          <a:solidFill>
            <a:srgbClr val="FFCC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701" name="Text Box 5"/>
          <p:cNvSpPr txBox="1">
            <a:spLocks noChangeArrowheads="1"/>
          </p:cNvSpPr>
          <p:nvPr/>
        </p:nvSpPr>
        <p:spPr bwMode="auto">
          <a:xfrm>
            <a:off x="417513" y="2397502"/>
            <a:ext cx="8458200" cy="24314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tx1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3200" i="1" dirty="0">
                <a:solidFill>
                  <a:srgbClr val="FFCC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What are </a:t>
            </a:r>
            <a:r>
              <a:rPr lang="en-US" altLang="en-US" sz="3200" i="1" dirty="0" smtClean="0">
                <a:solidFill>
                  <a:srgbClr val="66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the </a:t>
            </a:r>
            <a:r>
              <a:rPr lang="en-US" altLang="en-US" sz="3200" i="1" dirty="0">
                <a:solidFill>
                  <a:srgbClr val="66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SSRIs (selective serotonin reuptake inhibitors</a:t>
            </a:r>
            <a:r>
              <a:rPr lang="en-US" altLang="en-US" sz="3200" i="1" dirty="0" smtClean="0">
                <a:solidFill>
                  <a:srgbClr val="66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)</a:t>
            </a:r>
            <a:r>
              <a:rPr lang="en-US" altLang="en-US" sz="3200" i="1" dirty="0" smtClean="0">
                <a:solidFill>
                  <a:srgbClr val="FFCC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?  </a:t>
            </a:r>
            <a:r>
              <a:rPr lang="en-US" altLang="en-US" sz="2800" i="1" dirty="0" smtClean="0">
                <a:solidFill>
                  <a:srgbClr val="EAEAEA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They </a:t>
            </a:r>
            <a:r>
              <a:rPr lang="en-US" altLang="en-US" sz="2800" i="1" dirty="0">
                <a:solidFill>
                  <a:srgbClr val="EAEAEA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act on a chemical in the brain called serotonin. The SSRIs include drugs such as Prozac, Zoloft, and Paxil. SSRIs are </a:t>
            </a:r>
            <a:r>
              <a:rPr lang="en-US" altLang="en-US" sz="2800" i="1" dirty="0">
                <a:solidFill>
                  <a:srgbClr val="00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not</a:t>
            </a:r>
            <a:r>
              <a:rPr lang="en-US" altLang="en-US" sz="2800" i="1" dirty="0">
                <a:solidFill>
                  <a:srgbClr val="EAEAEA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atypical antidepressants</a:t>
            </a:r>
            <a:r>
              <a:rPr lang="en-US" altLang="en-US" sz="3200" i="1" dirty="0" smtClean="0">
                <a:solidFill>
                  <a:srgbClr val="FFCC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.</a:t>
            </a:r>
            <a:endParaRPr lang="en-US" altLang="en-US" sz="3200" i="1" dirty="0">
              <a:solidFill>
                <a:srgbClr val="FFCC9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</p:txBody>
      </p:sp>
      <p:sp>
        <p:nvSpPr>
          <p:cNvPr id="29702" name="Text Box 6"/>
          <p:cNvSpPr txBox="1">
            <a:spLocks noChangeArrowheads="1"/>
          </p:cNvSpPr>
          <p:nvPr/>
        </p:nvSpPr>
        <p:spPr bwMode="auto">
          <a:xfrm>
            <a:off x="531813" y="1143000"/>
            <a:ext cx="8229600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tx1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3200" i="1" dirty="0" smtClean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The </a:t>
            </a:r>
            <a:r>
              <a:rPr lang="en-US" altLang="en-US" sz="3200" i="1" dirty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most commonly prescribed </a:t>
            </a:r>
            <a:r>
              <a:rPr lang="en-US" altLang="en-US" sz="3200" i="1" dirty="0">
                <a:solidFill>
                  <a:srgbClr val="00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class</a:t>
            </a:r>
            <a:r>
              <a:rPr lang="en-US" altLang="en-US" sz="3200" i="1" dirty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of antidepressants.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96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Abs val="4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Abs val="4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15601"/>
                            </p:stCondLst>
                            <p:childTnLst>
                              <p:par>
                                <p:cTn id="16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296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296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800" decel="100000" fill="hold"/>
                                        <p:tgtEl>
                                          <p:spTgt spid="296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296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698" grpId="0"/>
      <p:bldP spid="29699" grpId="0" animBg="1"/>
      <p:bldP spid="29701" grpId="0" autoUpdateAnimBg="0"/>
      <p:bldP spid="29702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xfrm>
            <a:off x="3428999" y="1752600"/>
            <a:ext cx="2286000" cy="457200"/>
          </a:xfrm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tx1"/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en-US" altLang="en-US" sz="2000" i="1" dirty="0">
                <a:solidFill>
                  <a:srgbClr val="FFCC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5 for 500</a:t>
            </a:r>
          </a:p>
        </p:txBody>
      </p:sp>
      <p:sp>
        <p:nvSpPr>
          <p:cNvPr id="30723" name="AutoShape 3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380413" y="6243638"/>
            <a:ext cx="762000" cy="609600"/>
          </a:xfrm>
          <a:prstGeom prst="actionButtonReturn">
            <a:avLst/>
          </a:prstGeom>
          <a:solidFill>
            <a:srgbClr val="FFCC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724" name="Text Box 4"/>
          <p:cNvSpPr txBox="1">
            <a:spLocks noChangeArrowheads="1"/>
          </p:cNvSpPr>
          <p:nvPr/>
        </p:nvSpPr>
        <p:spPr bwMode="auto">
          <a:xfrm>
            <a:off x="1524000" y="4419600"/>
            <a:ext cx="58674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tx1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3200" i="1" dirty="0">
                <a:solidFill>
                  <a:srgbClr val="FFCC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What is </a:t>
            </a:r>
            <a:r>
              <a:rPr lang="en-US" altLang="en-US" sz="3200" i="1" dirty="0">
                <a:solidFill>
                  <a:srgbClr val="66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cognitive-behavioral</a:t>
            </a:r>
            <a:r>
              <a:rPr lang="en-US" altLang="en-US" sz="3200" i="1" dirty="0">
                <a:solidFill>
                  <a:srgbClr val="FFCC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?</a:t>
            </a:r>
          </a:p>
        </p:txBody>
      </p:sp>
      <p:sp>
        <p:nvSpPr>
          <p:cNvPr id="30725" name="Text Box 5"/>
          <p:cNvSpPr txBox="1">
            <a:spLocks noChangeArrowheads="1"/>
          </p:cNvSpPr>
          <p:nvPr/>
        </p:nvSpPr>
        <p:spPr bwMode="auto">
          <a:xfrm>
            <a:off x="228996" y="2357497"/>
            <a:ext cx="8686007" cy="20621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tx1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altLang="en-US" sz="3200" i="1" dirty="0" smtClean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________-________ therapy is a therapy in </a:t>
            </a:r>
            <a:r>
              <a:rPr lang="en-US" altLang="en-US" sz="3200" i="1" dirty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which clients are directly challenged in their irrational beliefs and helped to restructure their thinking into more rational belief statements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07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Abs val="4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Abs val="4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1201"/>
                            </p:stCondLst>
                            <p:childTnLst>
                              <p:par>
                                <p:cTn id="16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307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307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800" decel="100000" fill="hold"/>
                                        <p:tgtEl>
                                          <p:spTgt spid="307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307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2" grpId="0"/>
      <p:bldP spid="30723" grpId="0" animBg="1"/>
      <p:bldP spid="30724" grpId="0" autoUpdateAnimBg="0"/>
      <p:bldP spid="30725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8" name="AutoShape 4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380413" y="6243638"/>
            <a:ext cx="762000" cy="609600"/>
          </a:xfrm>
          <a:prstGeom prst="actionButtonReturn">
            <a:avLst/>
          </a:prstGeom>
          <a:solidFill>
            <a:srgbClr val="FFCC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2050" name="Picture 2" descr="https://thementalimage.files.wordpress.com/2012/08/cognitive-perspectiv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2000" y="661987"/>
            <a:ext cx="4524375" cy="5534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29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829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800" decel="100000" fill="hold"/>
                                        <p:tgtEl>
                                          <p:spTgt spid="829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829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948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Text Box 2"/>
          <p:cNvSpPr txBox="1">
            <a:spLocks noChangeArrowheads="1"/>
          </p:cNvSpPr>
          <p:nvPr/>
        </p:nvSpPr>
        <p:spPr bwMode="auto">
          <a:xfrm>
            <a:off x="2095500" y="2590800"/>
            <a:ext cx="4953000" cy="155575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9600">
                <a:solidFill>
                  <a:schemeClr val="hlink"/>
                </a:solidFill>
                <a:latin typeface="Arial" charset="0"/>
              </a:rPr>
              <a:t>The End</a:t>
            </a:r>
            <a:r>
              <a:rPr lang="en-US" altLang="en-US" sz="3200">
                <a:solidFill>
                  <a:schemeClr val="hlink"/>
                </a:solidFill>
                <a:latin typeface="Arial" charset="0"/>
              </a:rPr>
              <a:t> </a:t>
            </a:r>
          </a:p>
        </p:txBody>
      </p:sp>
      <p:sp>
        <p:nvSpPr>
          <p:cNvPr id="84995" name="AutoShape 3">
            <a:hlinkClick r:id="" action="ppaction://hlinkshowjump?jump=firstslide" highlightClick="1"/>
          </p:cNvPr>
          <p:cNvSpPr>
            <a:spLocks noChangeArrowheads="1"/>
          </p:cNvSpPr>
          <p:nvPr/>
        </p:nvSpPr>
        <p:spPr bwMode="auto">
          <a:xfrm>
            <a:off x="6934200" y="6248400"/>
            <a:ext cx="762000" cy="609600"/>
          </a:xfrm>
          <a:prstGeom prst="actionButtonHome">
            <a:avLst/>
          </a:prstGeom>
          <a:solidFill>
            <a:srgbClr val="FFCC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4997" name="AutoShape 5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696200" y="6248400"/>
            <a:ext cx="685800" cy="609600"/>
          </a:xfrm>
          <a:prstGeom prst="actionButtonInformation">
            <a:avLst/>
          </a:prstGeom>
          <a:solidFill>
            <a:srgbClr val="FFCC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folHlink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85002" name="Picture 10" descr="s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4500" y="1600200"/>
            <a:ext cx="635000" cy="889000"/>
          </a:xfrm>
          <a:prstGeom prst="rect">
            <a:avLst/>
          </a:prstGeom>
          <a:noFill/>
          <a:effectLst>
            <a:outerShdw dist="45791" dir="3378596" algn="ctr" rotWithShape="0">
              <a:schemeClr val="folHlink">
                <a:alpha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5004" name="Picture 12" descr="gp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1600200"/>
            <a:ext cx="609600" cy="914400"/>
          </a:xfrm>
          <a:prstGeom prst="rect">
            <a:avLst/>
          </a:prstGeom>
          <a:noFill/>
          <a:effectLst>
            <a:outerShdw dist="53882" dir="2700000" algn="ctr" rotWithShape="0">
              <a:schemeClr val="folHlink">
                <a:alpha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5005" name="Picture 13" descr="lifespan_s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1600200"/>
            <a:ext cx="635000" cy="889000"/>
          </a:xfrm>
          <a:prstGeom prst="rect">
            <a:avLst/>
          </a:prstGeom>
          <a:noFill/>
          <a:effectLst>
            <a:outerShdw dist="53882" dir="2700000" algn="ctr" rotWithShape="0">
              <a:schemeClr val="folHlink">
                <a:alpha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5006" name="Picture 14" descr="2mickeymouse1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4648200"/>
            <a:ext cx="904875" cy="1152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5008" name="Picture 16" descr="2mickeymouse0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4610100"/>
            <a:ext cx="895350" cy="1257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5009" name="Picture 17" descr="2mickeymouse3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5750" y="4648200"/>
            <a:ext cx="952500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5010" name="Picture 18" descr="2mickeymouse2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4648200"/>
            <a:ext cx="952500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5011" name="Picture 19" descr="2mickeymouse4"/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7650" y="4648200"/>
            <a:ext cx="742950" cy="1085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5012" name="AutoShape 20">
            <a:hlinkClick r:id="rId11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380413" y="6243638"/>
            <a:ext cx="762000" cy="609600"/>
          </a:xfrm>
          <a:prstGeom prst="actionButtonReturn">
            <a:avLst/>
          </a:prstGeom>
          <a:solidFill>
            <a:srgbClr val="FFCC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849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849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1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850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850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850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110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850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130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850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1500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850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17000"/>
                            </p:stCondLst>
                            <p:childTnLst>
                              <p:par>
                                <p:cTn id="3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850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19000"/>
                            </p:stCondLst>
                            <p:childTnLst>
                              <p:par>
                                <p:cTn id="3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850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 nodeType="afterGroup">
                            <p:stCondLst>
                              <p:cond delay="21000"/>
                            </p:stCondLst>
                            <p:childTnLst>
                              <p:par>
                                <p:cTn id="42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850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850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800" decel="100000" fill="hold"/>
                                        <p:tgtEl>
                                          <p:spTgt spid="850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850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2000"/>
                                        <p:tgtEl>
                                          <p:spTgt spid="8499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2000" fill="hold"/>
                                        <p:tgtEl>
                                          <p:spTgt spid="849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800" decel="100000" fill="hold"/>
                                        <p:tgtEl>
                                          <p:spTgt spid="849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849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2000"/>
                                        <p:tgtEl>
                                          <p:spTgt spid="8499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2000" fill="hold"/>
                                        <p:tgtEl>
                                          <p:spTgt spid="849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800" decel="100000" fill="hold"/>
                                        <p:tgtEl>
                                          <p:spTgt spid="849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849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4994" grpId="0"/>
      <p:bldP spid="84995" grpId="0" animBg="1"/>
      <p:bldP spid="84997" grpId="0" animBg="1"/>
      <p:bldP spid="8501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3395662" y="1219200"/>
            <a:ext cx="2286000" cy="609600"/>
          </a:xfrm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tx1"/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en-US" altLang="en-US" sz="2000" i="1" dirty="0">
                <a:solidFill>
                  <a:srgbClr val="FFCC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1 for 100</a:t>
            </a:r>
          </a:p>
        </p:txBody>
      </p:sp>
      <p:sp>
        <p:nvSpPr>
          <p:cNvPr id="4104" name="Text Box 8"/>
          <p:cNvSpPr txBox="1">
            <a:spLocks noChangeArrowheads="1"/>
          </p:cNvSpPr>
          <p:nvPr/>
        </p:nvSpPr>
        <p:spPr bwMode="auto">
          <a:xfrm>
            <a:off x="876299" y="2057399"/>
            <a:ext cx="73914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tx1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3200" i="1" dirty="0" smtClean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The two broad categories of </a:t>
            </a:r>
            <a:r>
              <a:rPr lang="en-US" altLang="en-US" sz="3200" i="1" dirty="0" smtClean="0">
                <a:solidFill>
                  <a:srgbClr val="00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therapy</a:t>
            </a:r>
            <a:r>
              <a:rPr lang="en-US" altLang="en-US" sz="3200" i="1" dirty="0" smtClean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.</a:t>
            </a:r>
            <a:endParaRPr lang="en-US" altLang="en-US" sz="3200" i="1" dirty="0">
              <a:solidFill>
                <a:schemeClr val="hlink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</p:txBody>
      </p:sp>
      <p:sp>
        <p:nvSpPr>
          <p:cNvPr id="4105" name="Text Box 9"/>
          <p:cNvSpPr txBox="1">
            <a:spLocks noChangeArrowheads="1"/>
          </p:cNvSpPr>
          <p:nvPr/>
        </p:nvSpPr>
        <p:spPr bwMode="auto">
          <a:xfrm>
            <a:off x="472440" y="2819400"/>
            <a:ext cx="8458200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tx1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3200" i="1" dirty="0">
                <a:solidFill>
                  <a:srgbClr val="FFCC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What are </a:t>
            </a:r>
            <a:r>
              <a:rPr lang="en-US" altLang="en-US" sz="3200" i="1" dirty="0" smtClean="0">
                <a:solidFill>
                  <a:srgbClr val="66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(1) psychological </a:t>
            </a:r>
            <a:r>
              <a:rPr lang="en-US" altLang="en-US" sz="3200" i="1" dirty="0">
                <a:solidFill>
                  <a:srgbClr val="66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theory / techniques (</a:t>
            </a:r>
            <a:r>
              <a:rPr lang="en-US" altLang="en-US" sz="3200" i="1" dirty="0" smtClean="0">
                <a:solidFill>
                  <a:srgbClr val="66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Psychotherapy) </a:t>
            </a:r>
            <a:r>
              <a:rPr lang="en-US" altLang="en-US" sz="3200" i="1" dirty="0">
                <a:solidFill>
                  <a:srgbClr val="FFCC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and</a:t>
            </a:r>
            <a:r>
              <a:rPr lang="en-US" altLang="en-US" sz="3200" i="1" dirty="0">
                <a:solidFill>
                  <a:srgbClr val="66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(2) medical </a:t>
            </a:r>
            <a:r>
              <a:rPr lang="en-US" altLang="en-US" sz="3200" i="1" dirty="0" smtClean="0">
                <a:solidFill>
                  <a:srgbClr val="66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intervention (</a:t>
            </a:r>
            <a:r>
              <a:rPr lang="en-US" altLang="en-US" sz="3200" i="1" dirty="0">
                <a:solidFill>
                  <a:srgbClr val="66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Biomedical </a:t>
            </a:r>
            <a:r>
              <a:rPr lang="en-US" altLang="en-US" sz="3200" i="1" dirty="0" smtClean="0">
                <a:solidFill>
                  <a:srgbClr val="66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)</a:t>
            </a:r>
            <a:r>
              <a:rPr lang="en-US" altLang="en-US" sz="3200" i="1" dirty="0" smtClean="0">
                <a:solidFill>
                  <a:srgbClr val="FFCC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? </a:t>
            </a:r>
            <a:endParaRPr lang="en-US" altLang="en-US" sz="3200" i="1" dirty="0">
              <a:solidFill>
                <a:srgbClr val="FFCC9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</p:txBody>
      </p:sp>
      <p:sp>
        <p:nvSpPr>
          <p:cNvPr id="4099" name="AutoShape 3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382000" y="6248400"/>
            <a:ext cx="762000" cy="609600"/>
          </a:xfrm>
          <a:prstGeom prst="actionButtonReturn">
            <a:avLst/>
          </a:prstGeom>
          <a:solidFill>
            <a:srgbClr val="FFCC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5662" y="4624614"/>
            <a:ext cx="2352675" cy="19431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Abs val="4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Abs val="4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8001"/>
                            </p:stCondLst>
                            <p:childTnLst>
                              <p:par>
                                <p:cTn id="16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800" decel="100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8" grpId="0"/>
      <p:bldP spid="4104" grpId="0"/>
      <p:bldP spid="4105" grpId="0"/>
      <p:bldP spid="409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373744" y="1257300"/>
            <a:ext cx="1981200" cy="381000"/>
          </a:xfrm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tx1"/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en-US" altLang="en-US" sz="2000" i="1" dirty="0">
                <a:solidFill>
                  <a:srgbClr val="FFCC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1 for 200</a:t>
            </a:r>
          </a:p>
        </p:txBody>
      </p:sp>
      <p:sp>
        <p:nvSpPr>
          <p:cNvPr id="5123" name="AutoShape 3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380413" y="6243638"/>
            <a:ext cx="762000" cy="609600"/>
          </a:xfrm>
          <a:prstGeom prst="actionButtonReturn">
            <a:avLst/>
          </a:prstGeom>
          <a:solidFill>
            <a:srgbClr val="FFCC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124" name="Text Box 4"/>
          <p:cNvSpPr txBox="1">
            <a:spLocks noChangeArrowheads="1"/>
          </p:cNvSpPr>
          <p:nvPr/>
        </p:nvSpPr>
        <p:spPr bwMode="auto">
          <a:xfrm>
            <a:off x="373744" y="3565982"/>
            <a:ext cx="8686799" cy="26776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tx1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3200" i="1" dirty="0">
                <a:solidFill>
                  <a:srgbClr val="FFCC99"/>
                </a:solidFill>
                <a:latin typeface="Arial" charset="0"/>
              </a:rPr>
              <a:t>What are </a:t>
            </a:r>
            <a:r>
              <a:rPr lang="en-US" altLang="en-US" sz="3200" i="1" dirty="0" smtClean="0">
                <a:solidFill>
                  <a:srgbClr val="66FF99"/>
                </a:solidFill>
                <a:latin typeface="Arial" charset="0"/>
              </a:rPr>
              <a:t>insight</a:t>
            </a:r>
            <a:r>
              <a:rPr lang="en-US" altLang="en-US" sz="3200" i="1" dirty="0" smtClean="0">
                <a:solidFill>
                  <a:srgbClr val="FFCC99"/>
                </a:solidFill>
                <a:latin typeface="Arial" charset="0"/>
              </a:rPr>
              <a:t> </a:t>
            </a:r>
            <a:r>
              <a:rPr lang="en-US" altLang="en-US" sz="2800" i="1" dirty="0">
                <a:solidFill>
                  <a:srgbClr val="F8F8F8"/>
                </a:solidFill>
                <a:latin typeface="Arial" charset="0"/>
              </a:rPr>
              <a:t>(therapies involved in understanding </a:t>
            </a:r>
            <a:r>
              <a:rPr lang="en-US" altLang="en-US" sz="2800" i="1" dirty="0" smtClean="0">
                <a:solidFill>
                  <a:srgbClr val="F8F8F8"/>
                </a:solidFill>
                <a:latin typeface="Arial" charset="0"/>
              </a:rPr>
              <a:t>ones' motives)</a:t>
            </a:r>
          </a:p>
          <a:p>
            <a:pPr>
              <a:spcBef>
                <a:spcPct val="50000"/>
              </a:spcBef>
            </a:pPr>
            <a:r>
              <a:rPr lang="en-US" altLang="en-US" sz="3200" i="1" dirty="0" smtClean="0">
                <a:solidFill>
                  <a:srgbClr val="FFCC99"/>
                </a:solidFill>
                <a:latin typeface="Arial" charset="0"/>
              </a:rPr>
              <a:t>and </a:t>
            </a:r>
            <a:r>
              <a:rPr lang="en-US" altLang="en-US" sz="3200" i="1" dirty="0">
                <a:solidFill>
                  <a:srgbClr val="66FF99"/>
                </a:solidFill>
                <a:latin typeface="Arial" charset="0"/>
              </a:rPr>
              <a:t>a</a:t>
            </a:r>
            <a:r>
              <a:rPr lang="en-US" altLang="en-US" sz="3200" i="1" dirty="0" smtClean="0">
                <a:solidFill>
                  <a:srgbClr val="66FF99"/>
                </a:solidFill>
                <a:latin typeface="Arial" charset="0"/>
              </a:rPr>
              <a:t>ction</a:t>
            </a:r>
            <a:r>
              <a:rPr lang="en-US" altLang="en-US" sz="3200" i="1" dirty="0" smtClean="0">
                <a:solidFill>
                  <a:srgbClr val="FFCC99"/>
                </a:solidFill>
                <a:latin typeface="Arial" charset="0"/>
              </a:rPr>
              <a:t> </a:t>
            </a:r>
            <a:r>
              <a:rPr lang="en-US" altLang="en-US" sz="2800" i="1" dirty="0">
                <a:solidFill>
                  <a:srgbClr val="F8F8F8"/>
                </a:solidFill>
                <a:latin typeface="Arial" charset="0"/>
              </a:rPr>
              <a:t>(a therapy that is directed more at changing behavior than providing insights into reasons for that </a:t>
            </a:r>
            <a:r>
              <a:rPr lang="en-US" altLang="en-US" sz="2800" i="1" dirty="0" smtClean="0">
                <a:solidFill>
                  <a:srgbClr val="F8F8F8"/>
                </a:solidFill>
                <a:latin typeface="Arial" charset="0"/>
              </a:rPr>
              <a:t>behavior) </a:t>
            </a:r>
            <a:r>
              <a:rPr lang="en-US" altLang="en-US" sz="3200" i="1" dirty="0" smtClean="0">
                <a:solidFill>
                  <a:srgbClr val="FFCC99"/>
                </a:solidFill>
                <a:latin typeface="Arial" charset="0"/>
              </a:rPr>
              <a:t>therapies?</a:t>
            </a:r>
            <a:endParaRPr lang="en-US" altLang="en-US" sz="3200" i="1" dirty="0">
              <a:solidFill>
                <a:srgbClr val="FFCC99"/>
              </a:solidFill>
              <a:latin typeface="Arial" charset="0"/>
            </a:endParaRPr>
          </a:p>
        </p:txBody>
      </p:sp>
      <p:sp>
        <p:nvSpPr>
          <p:cNvPr id="81924" name="Text Box 4"/>
          <p:cNvSpPr txBox="1">
            <a:spLocks noChangeArrowheads="1"/>
          </p:cNvSpPr>
          <p:nvPr/>
        </p:nvSpPr>
        <p:spPr bwMode="auto">
          <a:xfrm>
            <a:off x="348344" y="2807939"/>
            <a:ext cx="8380412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CC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3200" i="1" dirty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The two broad categories of </a:t>
            </a:r>
            <a:r>
              <a:rPr lang="en-US" altLang="en-US" sz="3200" i="1" dirty="0" smtClean="0">
                <a:solidFill>
                  <a:srgbClr val="00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Psychotherapy</a:t>
            </a:r>
            <a:r>
              <a:rPr lang="en-US" altLang="en-US" sz="3200" i="1" dirty="0" smtClean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.</a:t>
            </a:r>
            <a:endParaRPr lang="en-US" altLang="en-US" sz="3200" i="1" dirty="0">
              <a:solidFill>
                <a:schemeClr val="hlink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3562" y="228600"/>
            <a:ext cx="4318475" cy="2438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Abs val="4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Abs val="4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13601"/>
                            </p:stCondLst>
                            <p:childTnLst>
                              <p:par>
                                <p:cTn id="16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800" decel="100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2" grpId="0"/>
      <p:bldP spid="5123" grpId="0" animBg="1"/>
      <p:bldP spid="5124" grpId="0" autoUpdateAnimBg="0"/>
      <p:bldP spid="8192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3601357" y="381000"/>
            <a:ext cx="1828800" cy="304800"/>
          </a:xfrm>
          <a:effectLst>
            <a:outerShdw dist="35921" dir="2700000" algn="ctr" rotWithShape="0">
              <a:schemeClr val="tx1"/>
            </a:outerShdw>
          </a:effectLst>
        </p:spPr>
        <p:txBody>
          <a:bodyPr/>
          <a:lstStyle/>
          <a:p>
            <a:r>
              <a:rPr lang="en-US" altLang="en-US" sz="2000" i="1" dirty="0">
                <a:solidFill>
                  <a:srgbClr val="FFCC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1 for 300</a:t>
            </a:r>
          </a:p>
        </p:txBody>
      </p:sp>
      <p:sp>
        <p:nvSpPr>
          <p:cNvPr id="6147" name="AutoShape 3">
            <a:hlinkClick r:id="" action="ppaction://hlinkshowjump?jump=lastslideviewed" highlightClick="1"/>
          </p:cNvPr>
          <p:cNvSpPr>
            <a:spLocks noChangeArrowheads="1"/>
          </p:cNvSpPr>
          <p:nvPr/>
        </p:nvSpPr>
        <p:spPr bwMode="auto">
          <a:xfrm>
            <a:off x="8380413" y="6243638"/>
            <a:ext cx="762000" cy="609600"/>
          </a:xfrm>
          <a:prstGeom prst="actionButtonReturn">
            <a:avLst/>
          </a:prstGeom>
          <a:solidFill>
            <a:srgbClr val="FFCC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148" name="Text Box 4"/>
          <p:cNvSpPr txBox="1">
            <a:spLocks noChangeArrowheads="1"/>
          </p:cNvSpPr>
          <p:nvPr/>
        </p:nvSpPr>
        <p:spPr bwMode="auto">
          <a:xfrm>
            <a:off x="2572657" y="5953919"/>
            <a:ext cx="38862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tx1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3200" i="1" dirty="0">
                <a:solidFill>
                  <a:srgbClr val="FFCC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What is </a:t>
            </a:r>
            <a:r>
              <a:rPr lang="en-US" altLang="en-US" sz="3200" i="1" dirty="0" smtClean="0">
                <a:solidFill>
                  <a:srgbClr val="66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biomedical</a:t>
            </a:r>
            <a:r>
              <a:rPr lang="en-US" altLang="en-US" sz="3200" i="1" dirty="0" smtClean="0">
                <a:solidFill>
                  <a:srgbClr val="FFCC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?</a:t>
            </a:r>
            <a:endParaRPr lang="en-US" altLang="en-US" sz="3200" i="1" dirty="0">
              <a:solidFill>
                <a:srgbClr val="FFCC9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</p:txBody>
      </p:sp>
      <p:sp>
        <p:nvSpPr>
          <p:cNvPr id="6149" name="Text Box 5"/>
          <p:cNvSpPr txBox="1">
            <a:spLocks noChangeArrowheads="1"/>
          </p:cNvSpPr>
          <p:nvPr/>
        </p:nvSpPr>
        <p:spPr bwMode="auto">
          <a:xfrm>
            <a:off x="134257" y="3891816"/>
            <a:ext cx="8763000" cy="20621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tx1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3200" i="1" dirty="0" smtClean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Medical </a:t>
            </a:r>
            <a:r>
              <a:rPr lang="en-US" altLang="en-US" sz="3200" i="1" dirty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treatments such as drug therapy, electroconvulsive therapy (electroshock), or surgery (</a:t>
            </a:r>
            <a:r>
              <a:rPr lang="en-US" altLang="en-US" sz="3200" i="1" dirty="0" smtClean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i.e. </a:t>
            </a:r>
            <a:r>
              <a:rPr lang="en-US" altLang="en-US" sz="3200" i="1" dirty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lobotomy</a:t>
            </a:r>
            <a:r>
              <a:rPr lang="en-US" altLang="en-US" sz="3200" i="1" dirty="0" smtClean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) are examples of ___________ therapy.</a:t>
            </a:r>
            <a:endParaRPr lang="en-US" altLang="en-US" sz="3200" i="1" dirty="0">
              <a:solidFill>
                <a:schemeClr val="hlink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4900" y="1210567"/>
            <a:ext cx="6934200" cy="246467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Abs val="4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9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800" decel="1000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6" grpId="0"/>
      <p:bldP spid="6147" grpId="0" animBg="1"/>
      <p:bldP spid="6148" grpId="0" autoUpdateAnimBg="0"/>
      <p:bldP spid="614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279814" y="6116222"/>
            <a:ext cx="1866900" cy="457200"/>
          </a:xfrm>
          <a:effectLst>
            <a:outerShdw dist="35921" dir="2700000" algn="ctr" rotWithShape="0">
              <a:schemeClr val="tx1"/>
            </a:outerShdw>
          </a:effectLst>
        </p:spPr>
        <p:txBody>
          <a:bodyPr/>
          <a:lstStyle/>
          <a:p>
            <a:r>
              <a:rPr lang="en-US" altLang="en-US" sz="2000" i="1" dirty="0">
                <a:solidFill>
                  <a:srgbClr val="FFCC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1 for 400</a:t>
            </a:r>
          </a:p>
        </p:txBody>
      </p:sp>
      <p:sp>
        <p:nvSpPr>
          <p:cNvPr id="7171" name="AutoShape 3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380413" y="6243638"/>
            <a:ext cx="762000" cy="609600"/>
          </a:xfrm>
          <a:prstGeom prst="actionButtonReturn">
            <a:avLst/>
          </a:prstGeom>
          <a:solidFill>
            <a:srgbClr val="FFCC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175" name="Text Box 7"/>
          <p:cNvSpPr txBox="1">
            <a:spLocks noChangeArrowheads="1"/>
          </p:cNvSpPr>
          <p:nvPr/>
        </p:nvSpPr>
        <p:spPr bwMode="auto">
          <a:xfrm>
            <a:off x="304798" y="4131537"/>
            <a:ext cx="8456613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tx1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3200" i="1" dirty="0" smtClean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Psychoanalysis is _______therapy </a:t>
            </a:r>
            <a:r>
              <a:rPr lang="en-US" altLang="en-US" sz="3200" i="1" dirty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based on the theory of Freud, emphasizing the revealing of unconscious </a:t>
            </a:r>
            <a:r>
              <a:rPr lang="en-US" altLang="en-US" sz="3200" i="1" dirty="0" smtClean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conflicts.</a:t>
            </a:r>
            <a:endParaRPr lang="en-US" altLang="en-US" sz="3200" i="1" dirty="0">
              <a:solidFill>
                <a:schemeClr val="hlink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</p:txBody>
      </p:sp>
      <p:sp>
        <p:nvSpPr>
          <p:cNvPr id="7176" name="Text Box 8"/>
          <p:cNvSpPr txBox="1">
            <a:spLocks noChangeArrowheads="1"/>
          </p:cNvSpPr>
          <p:nvPr/>
        </p:nvSpPr>
        <p:spPr bwMode="auto">
          <a:xfrm>
            <a:off x="1836420" y="5671695"/>
            <a:ext cx="54102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3200" i="1" dirty="0">
                <a:solidFill>
                  <a:srgbClr val="FFCC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What </a:t>
            </a:r>
            <a:r>
              <a:rPr lang="en-US" altLang="en-US" sz="3200" i="1" dirty="0" smtClean="0">
                <a:solidFill>
                  <a:srgbClr val="FFCC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is </a:t>
            </a:r>
            <a:r>
              <a:rPr lang="en-US" altLang="en-US" sz="3200" i="1" dirty="0" smtClean="0">
                <a:solidFill>
                  <a:srgbClr val="66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insight</a:t>
            </a:r>
            <a:r>
              <a:rPr lang="en-US" altLang="en-US" sz="3200" i="1" dirty="0" smtClean="0">
                <a:solidFill>
                  <a:srgbClr val="FFCC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?</a:t>
            </a:r>
            <a:endParaRPr lang="en-US" altLang="en-US" sz="3200" i="1" dirty="0">
              <a:solidFill>
                <a:srgbClr val="FFCC9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</p:txBody>
      </p:sp>
      <p:pic>
        <p:nvPicPr>
          <p:cNvPr id="2050" name="Picture 2" descr="http://static1.squarespace.com/static/53dec649e4b002263fcc25c5/t/545b14c5e4b0f1f9150c03ba/1415255239308/insight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143"/>
          <a:stretch/>
        </p:blipFill>
        <p:spPr bwMode="auto">
          <a:xfrm>
            <a:off x="1638300" y="265339"/>
            <a:ext cx="5867400" cy="3866198"/>
          </a:xfrm>
          <a:prstGeom prst="rect">
            <a:avLst/>
          </a:prstGeom>
          <a:noFill/>
          <a:ln>
            <a:solidFill>
              <a:schemeClr val="accent4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Abs val="4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Abs val="4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1201"/>
                            </p:stCondLst>
                            <p:childTnLst>
                              <p:par>
                                <p:cTn id="16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800" decel="1000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0" grpId="0"/>
      <p:bldP spid="7171" grpId="0" animBg="1"/>
      <p:bldP spid="7175" grpId="0"/>
      <p:bldP spid="7176" grpId="0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AutoShape 3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380413" y="6243638"/>
            <a:ext cx="762000" cy="609600"/>
          </a:xfrm>
          <a:prstGeom prst="actionButtonReturn">
            <a:avLst/>
          </a:prstGeom>
          <a:solidFill>
            <a:srgbClr val="FFCC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>
              <a:solidFill>
                <a:srgbClr val="FFCC99"/>
              </a:solidFill>
            </a:endParaRPr>
          </a:p>
        </p:txBody>
      </p:sp>
      <p:sp>
        <p:nvSpPr>
          <p:cNvPr id="8201" name="Text Box 9"/>
          <p:cNvSpPr txBox="1">
            <a:spLocks noChangeArrowheads="1"/>
          </p:cNvSpPr>
          <p:nvPr/>
        </p:nvSpPr>
        <p:spPr bwMode="auto">
          <a:xfrm>
            <a:off x="1433286" y="5969000"/>
            <a:ext cx="62484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hlink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3200" i="1" dirty="0">
                <a:solidFill>
                  <a:srgbClr val="FFCC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What are </a:t>
            </a:r>
            <a:r>
              <a:rPr lang="en-US" altLang="en-US" sz="3200" i="1" dirty="0">
                <a:solidFill>
                  <a:srgbClr val="66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M</a:t>
            </a:r>
            <a:r>
              <a:rPr lang="en-US" altLang="en-US" sz="3200" i="1" dirty="0" smtClean="0">
                <a:solidFill>
                  <a:srgbClr val="66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anifest</a:t>
            </a:r>
            <a:r>
              <a:rPr lang="en-US" altLang="en-US" sz="3200" i="1" dirty="0">
                <a:solidFill>
                  <a:srgbClr val="66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; latent</a:t>
            </a:r>
            <a:r>
              <a:rPr lang="en-US" altLang="en-US" sz="3200" i="1" dirty="0" smtClean="0">
                <a:solidFill>
                  <a:srgbClr val="FFCC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?</a:t>
            </a:r>
            <a:r>
              <a:rPr lang="en-US" altLang="en-US" sz="3200" dirty="0" smtClean="0">
                <a:solidFill>
                  <a:srgbClr val="FFCC99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 </a:t>
            </a:r>
            <a:endParaRPr lang="en-US" altLang="en-US" sz="3200" dirty="0">
              <a:solidFill>
                <a:srgbClr val="FFCC99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Arial" charset="0"/>
            </a:endParaRPr>
          </a:p>
        </p:txBody>
      </p:sp>
      <p:sp>
        <p:nvSpPr>
          <p:cNvPr id="8202" name="Text Box 10"/>
          <p:cNvSpPr txBox="1">
            <a:spLocks noChangeArrowheads="1"/>
          </p:cNvSpPr>
          <p:nvPr/>
        </p:nvSpPr>
        <p:spPr bwMode="auto">
          <a:xfrm>
            <a:off x="495300" y="4399340"/>
            <a:ext cx="8153400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hlink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altLang="en-US" sz="3200" i="1" dirty="0" smtClean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________content is the </a:t>
            </a:r>
            <a:r>
              <a:rPr lang="en-US" altLang="en-US" sz="3200" i="1" dirty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actual content of one’s </a:t>
            </a:r>
            <a:r>
              <a:rPr lang="en-US" altLang="en-US" sz="3200" i="1" dirty="0" smtClean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dream; while, ________ content is the </a:t>
            </a:r>
            <a:r>
              <a:rPr lang="en-US" altLang="en-US" sz="3200" i="1" dirty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symbolic or hidden meaning of </a:t>
            </a:r>
            <a:r>
              <a:rPr lang="en-US" altLang="en-US" sz="3200" i="1" dirty="0" smtClean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dreams.</a:t>
            </a:r>
            <a:endParaRPr lang="en-US" altLang="en-US" sz="3200" i="1" dirty="0">
              <a:solidFill>
                <a:schemeClr val="hlink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</p:txBody>
      </p:sp>
      <p:pic>
        <p:nvPicPr>
          <p:cNvPr id="3074" name="Picture 2" descr="http://lonemind.com/wp-content/uploads/2015/04/dream-diary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670"/>
          <a:stretch/>
        </p:blipFill>
        <p:spPr bwMode="auto">
          <a:xfrm>
            <a:off x="795089" y="533400"/>
            <a:ext cx="7585324" cy="3683507"/>
          </a:xfrm>
          <a:prstGeom prst="rect">
            <a:avLst/>
          </a:prstGeom>
          <a:noFill/>
          <a:ln>
            <a:solidFill>
              <a:schemeClr val="accent4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7239000" y="32657"/>
            <a:ext cx="1714500" cy="434181"/>
          </a:xfrm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tx1"/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en-US" altLang="en-US" sz="2000" i="1" dirty="0">
                <a:solidFill>
                  <a:srgbClr val="FFCC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1 for 500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Abs val="4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Abs val="4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2001"/>
                            </p:stCondLst>
                            <p:childTnLst>
                              <p:par>
                                <p:cTn id="16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800" decel="1000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5" grpId="0" animBg="1"/>
      <p:bldP spid="8201" grpId="0"/>
      <p:bldP spid="8202" grpId="0"/>
      <p:bldP spid="819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4800600" y="1523999"/>
            <a:ext cx="1676400" cy="381000"/>
          </a:xfrm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tx1"/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en-US" altLang="en-US" sz="2000" i="1" dirty="0">
                <a:solidFill>
                  <a:srgbClr val="FFCC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2 for 100</a:t>
            </a:r>
          </a:p>
        </p:txBody>
      </p:sp>
      <p:sp>
        <p:nvSpPr>
          <p:cNvPr id="11267" name="AutoShape 3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382000" y="6248400"/>
            <a:ext cx="762000" cy="609600"/>
          </a:xfrm>
          <a:prstGeom prst="actionButtonReturn">
            <a:avLst/>
          </a:prstGeom>
          <a:solidFill>
            <a:srgbClr val="FFCC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268" name="Text Box 4"/>
          <p:cNvSpPr txBox="1">
            <a:spLocks noChangeArrowheads="1"/>
          </p:cNvSpPr>
          <p:nvPr/>
        </p:nvSpPr>
        <p:spPr bwMode="auto">
          <a:xfrm>
            <a:off x="2080079" y="5334000"/>
            <a:ext cx="49911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tx1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3200" i="1" dirty="0">
                <a:solidFill>
                  <a:srgbClr val="FFCC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What is </a:t>
            </a:r>
            <a:r>
              <a:rPr lang="en-US" altLang="en-US" sz="3200" i="1" dirty="0">
                <a:solidFill>
                  <a:srgbClr val="66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directive</a:t>
            </a:r>
            <a:r>
              <a:rPr lang="en-US" altLang="en-US" sz="3200" i="1" dirty="0">
                <a:solidFill>
                  <a:srgbClr val="FFCC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?</a:t>
            </a:r>
          </a:p>
        </p:txBody>
      </p:sp>
      <p:sp>
        <p:nvSpPr>
          <p:cNvPr id="11272" name="Rectangle 8"/>
          <p:cNvSpPr>
            <a:spLocks noChangeArrowheads="1"/>
          </p:cNvSpPr>
          <p:nvPr/>
        </p:nvSpPr>
        <p:spPr bwMode="auto">
          <a:xfrm>
            <a:off x="266700" y="3295846"/>
            <a:ext cx="8610600" cy="20621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tx1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altLang="en-US" sz="3200" i="1" dirty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Psychoanalysis </a:t>
            </a:r>
            <a:r>
              <a:rPr lang="en-US" altLang="en-US" sz="3200" i="1" dirty="0" smtClean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today </a:t>
            </a:r>
            <a:r>
              <a:rPr lang="en-US" altLang="en-US" sz="3200" i="1" dirty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is generally </a:t>
            </a:r>
            <a:r>
              <a:rPr lang="en-US" altLang="en-US" sz="3200" i="1" dirty="0" smtClean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________ as </a:t>
            </a:r>
            <a:r>
              <a:rPr lang="en-US" altLang="en-US" sz="3200" i="1" dirty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it actively </a:t>
            </a:r>
            <a:r>
              <a:rPr lang="en-US" altLang="en-US" sz="3200" i="1" dirty="0" smtClean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gives </a:t>
            </a:r>
            <a:r>
              <a:rPr lang="en-US" altLang="en-US" sz="3200" i="1" dirty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interpretations of a client’s statements in therapy, even suggesting certain behavior or </a:t>
            </a:r>
            <a:r>
              <a:rPr lang="en-US" altLang="en-US" sz="3200" i="1" dirty="0" smtClean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actions.</a:t>
            </a:r>
            <a:endParaRPr lang="en-US" altLang="en-US" sz="3200" i="1" dirty="0">
              <a:solidFill>
                <a:schemeClr val="hlink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</p:txBody>
      </p:sp>
      <p:pic>
        <p:nvPicPr>
          <p:cNvPr id="4098" name="Picture 2" descr="https://tse2.mm.bing.net/th?id=OIP.Fsj8dojtPbcugJw13OXgPgEsEs&amp;pid=15.1&amp;H=160&amp;W=16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152398"/>
            <a:ext cx="3124200" cy="3124203"/>
          </a:xfrm>
          <a:prstGeom prst="rect">
            <a:avLst/>
          </a:prstGeom>
          <a:noFill/>
          <a:ln>
            <a:solidFill>
              <a:schemeClr val="accent4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Abs val="4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Abs val="4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1700"/>
                            </p:stCondLst>
                            <p:childTnLst>
                              <p:par>
                                <p:cTn id="16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112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112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800" decel="100000" fill="hold"/>
                                        <p:tgtEl>
                                          <p:spTgt spid="112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6" grpId="0"/>
      <p:bldP spid="11267" grpId="0" animBg="1"/>
      <p:bldP spid="11268" grpId="0" autoUpdateAnimBg="0"/>
      <p:bldP spid="1127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3733800" y="1295400"/>
            <a:ext cx="1676400" cy="304800"/>
          </a:xfrm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tx1"/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en-US" altLang="en-US" sz="2000" i="1" dirty="0">
                <a:solidFill>
                  <a:srgbClr val="FFCC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2 for 200</a:t>
            </a:r>
          </a:p>
        </p:txBody>
      </p:sp>
      <p:sp>
        <p:nvSpPr>
          <p:cNvPr id="12291" name="AutoShape 3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380413" y="6243638"/>
            <a:ext cx="762000" cy="609600"/>
          </a:xfrm>
          <a:prstGeom prst="actionButtonReturn">
            <a:avLst/>
          </a:prstGeom>
          <a:solidFill>
            <a:srgbClr val="FFCC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292" name="Text Box 4"/>
          <p:cNvSpPr txBox="1">
            <a:spLocks noChangeArrowheads="1"/>
          </p:cNvSpPr>
          <p:nvPr/>
        </p:nvSpPr>
        <p:spPr bwMode="auto">
          <a:xfrm>
            <a:off x="573087" y="3124200"/>
            <a:ext cx="8075613" cy="2308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tx1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3200" i="1" dirty="0">
                <a:solidFill>
                  <a:srgbClr val="FFCC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What is </a:t>
            </a:r>
            <a:r>
              <a:rPr lang="en-US" altLang="en-US" sz="3200" i="1" dirty="0">
                <a:solidFill>
                  <a:srgbClr val="66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Interpersonal therapy?</a:t>
            </a:r>
          </a:p>
          <a:p>
            <a:pPr>
              <a:spcBef>
                <a:spcPct val="50000"/>
              </a:spcBef>
            </a:pPr>
            <a:r>
              <a:rPr lang="en-US" altLang="en-US" sz="3200" i="1" dirty="0" smtClean="0">
                <a:solidFill>
                  <a:srgbClr val="FFCC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IPT is a form </a:t>
            </a:r>
            <a:r>
              <a:rPr lang="en-US" altLang="en-US" sz="3200" i="1" dirty="0">
                <a:solidFill>
                  <a:srgbClr val="FFCC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of therapy for depression which incorporates multiple approaches and focuses on interpersonal </a:t>
            </a:r>
            <a:r>
              <a:rPr lang="en-US" altLang="en-US" sz="3200" i="1" dirty="0" smtClean="0">
                <a:solidFill>
                  <a:srgbClr val="FFCC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problems.</a:t>
            </a:r>
            <a:endParaRPr lang="en-US" altLang="en-US" sz="3200" i="1" dirty="0">
              <a:solidFill>
                <a:srgbClr val="FFCC9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</p:txBody>
      </p:sp>
      <p:sp>
        <p:nvSpPr>
          <p:cNvPr id="12293" name="Text Box 5"/>
          <p:cNvSpPr txBox="1">
            <a:spLocks noChangeArrowheads="1"/>
          </p:cNvSpPr>
          <p:nvPr/>
        </p:nvSpPr>
        <p:spPr bwMode="auto">
          <a:xfrm>
            <a:off x="495300" y="1799659"/>
            <a:ext cx="8153400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tx1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6000" i="1" dirty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IPT</a:t>
            </a:r>
          </a:p>
        </p:txBody>
      </p:sp>
      <p:pic>
        <p:nvPicPr>
          <p:cNvPr id="5122" name="Picture 2" descr="https://s-media-cache-ak0.pinimg.com/736x/cd/d2/9c/cdd29c86589396cf687bf3a2d10533e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567421"/>
            <a:ext cx="2381250" cy="2247901"/>
          </a:xfrm>
          <a:prstGeom prst="rect">
            <a:avLst/>
          </a:prstGeom>
          <a:noFill/>
          <a:ln>
            <a:solidFill>
              <a:schemeClr val="accent5">
                <a:lumMod val="20000"/>
                <a:lumOff val="8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Abs val="4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Abs val="4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9700"/>
                            </p:stCondLst>
                            <p:childTnLst>
                              <p:par>
                                <p:cTn id="16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1229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122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800" decel="100000" fill="hold"/>
                                        <p:tgtEl>
                                          <p:spTgt spid="122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0" grpId="0"/>
      <p:bldP spid="12291" grpId="0" animBg="1"/>
      <p:bldP spid="12292" grpId="0" autoUpdateAnimBg="0"/>
      <p:bldP spid="12293" grpId="0"/>
    </p:bldLst>
  </p:timing>
</p:sld>
</file>

<file path=ppt/theme/theme1.xml><?xml version="1.0" encoding="utf-8"?>
<a:theme xmlns:a="http://schemas.openxmlformats.org/drawingml/2006/main" name="Blank Presentation">
  <a:themeElements>
    <a:clrScheme name="">
      <a:dk1>
        <a:srgbClr val="000000"/>
      </a:dk1>
      <a:lt1>
        <a:srgbClr val="006600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AAB8AA"/>
      </a:accent3>
      <a:accent4>
        <a:srgbClr val="000000"/>
      </a:accent4>
      <a:accent5>
        <a:srgbClr val="AAE2CA"/>
      </a:accent5>
      <a:accent6>
        <a:srgbClr val="2D2DB9"/>
      </a:accent6>
      <a:hlink>
        <a:srgbClr val="FFFFFF"/>
      </a:hlink>
      <a:folHlink>
        <a:srgbClr val="000000"/>
      </a:folHlink>
    </a:clrScheme>
    <a:fontScheme name="Blank Presentatio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CC99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CC99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C:\Program Files\Microsoft Office\Templates\Blank Presentation.pot</Template>
  <TotalTime>2090</TotalTime>
  <Words>995</Words>
  <Application>Microsoft Office PowerPoint</Application>
  <PresentationFormat>On-screen Show (4:3)</PresentationFormat>
  <Paragraphs>123</Paragraphs>
  <Slides>29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0" baseType="lpstr">
      <vt:lpstr>Blank Presentation</vt:lpstr>
      <vt:lpstr> </vt:lpstr>
      <vt:lpstr>PowerPoint Presentation</vt:lpstr>
      <vt:lpstr>1 for 100</vt:lpstr>
      <vt:lpstr>1 for 200</vt:lpstr>
      <vt:lpstr>1 for 300</vt:lpstr>
      <vt:lpstr>1 for 400</vt:lpstr>
      <vt:lpstr>1 for 500</vt:lpstr>
      <vt:lpstr>2 for 100</vt:lpstr>
      <vt:lpstr>2 for 200</vt:lpstr>
      <vt:lpstr>2 for 300</vt:lpstr>
      <vt:lpstr>2 for 400 </vt:lpstr>
      <vt:lpstr>2 for 500</vt:lpstr>
      <vt:lpstr>3 for 100</vt:lpstr>
      <vt:lpstr>3 for 200</vt:lpstr>
      <vt:lpstr>3 for 300</vt:lpstr>
      <vt:lpstr>3 for 400 </vt:lpstr>
      <vt:lpstr>3 for 500</vt:lpstr>
      <vt:lpstr>4 for 100</vt:lpstr>
      <vt:lpstr>4 for 200</vt:lpstr>
      <vt:lpstr>4 for 300</vt:lpstr>
      <vt:lpstr>4 for 400</vt:lpstr>
      <vt:lpstr>4 for 500</vt:lpstr>
      <vt:lpstr>5 for 100</vt:lpstr>
      <vt:lpstr>5 for 200</vt:lpstr>
      <vt:lpstr>5 for 300</vt:lpstr>
      <vt:lpstr>5 for 400</vt:lpstr>
      <vt:lpstr>5 for 500</vt:lpstr>
      <vt:lpstr>PowerPoint Presentation</vt:lpstr>
      <vt:lpstr>PowerPoint Presentation</vt:lpstr>
    </vt:vector>
  </TitlesOfParts>
  <Company>CJC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CCNA Jeopardy Template</dc:title>
  <dc:subject>Review and Quiz</dc:subject>
  <dc:creator>Robert C. Gates</dc:creator>
  <cp:lastModifiedBy>Robert Gates</cp:lastModifiedBy>
  <cp:revision>419</cp:revision>
  <dcterms:created xsi:type="dcterms:W3CDTF">2000-06-26T17:56:44Z</dcterms:created>
  <dcterms:modified xsi:type="dcterms:W3CDTF">2017-05-01T01:00:10Z</dcterms:modified>
</cp:coreProperties>
</file>