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7" r:id="rId3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8F8F8"/>
    <a:srgbClr val="EAEAEA"/>
    <a:srgbClr val="FFCC99"/>
    <a:srgbClr val="FFCC66"/>
    <a:srgbClr val="FFFFCC"/>
    <a:srgbClr val="00FFFF"/>
    <a:srgbClr val="FF5050"/>
    <a:srgbClr val="33CC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5" autoAdjust="0"/>
    <p:restoredTop sz="94714" autoAdjust="0"/>
  </p:normalViewPr>
  <p:slideViewPr>
    <p:cSldViewPr showGuides="1">
      <p:cViewPr varScale="1">
        <p:scale>
          <a:sx n="66" d="100"/>
          <a:sy n="66" d="100"/>
        </p:scale>
        <p:origin x="-5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5707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109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78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938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4014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574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0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176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13532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982124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177580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6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2.xml"/><Relationship Id="rId2" Type="http://schemas.openxmlformats.org/officeDocument/2006/relationships/slide" Target="slide3.xml"/><Relationship Id="rId16" Type="http://schemas.openxmlformats.org/officeDocument/2006/relationships/slide" Target="slide25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2.xml"/><Relationship Id="rId10" Type="http://schemas.openxmlformats.org/officeDocument/2006/relationships/slide" Target="slide19.xml"/><Relationship Id="rId19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Relationship Id="rId27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slide" Target="slide2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gif"/><Relationship Id="rId11" Type="http://schemas.openxmlformats.org/officeDocument/2006/relationships/slide" Target="slide2.xml"/><Relationship Id="rId5" Type="http://schemas.openxmlformats.org/officeDocument/2006/relationships/image" Target="../media/image5.jpeg"/><Relationship Id="rId10" Type="http://schemas.openxmlformats.org/officeDocument/2006/relationships/image" Target="../media/image2.gif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314700" y="3230562"/>
            <a:ext cx="2514600" cy="28654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200" b="1" dirty="0">
                <a:solidFill>
                  <a:srgbClr val="FFFFCC"/>
                </a:solidFill>
              </a:rPr>
              <a:t>?</a:t>
            </a:r>
            <a:endParaRPr lang="en-US" altLang="en-US" sz="1800" dirty="0">
              <a:solidFill>
                <a:srgbClr val="FFFFCC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609600"/>
            <a:ext cx="2590800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60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685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3600"/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77000" y="55626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hlink"/>
                </a:solidFill>
                <a:latin typeface="Arial" charset="0"/>
              </a:defRPr>
            </a:lvl1pPr>
            <a:lvl2pPr>
              <a:defRPr sz="4400">
                <a:solidFill>
                  <a:schemeClr val="hlink"/>
                </a:solidFill>
                <a:latin typeface="Arial" charset="0"/>
              </a:defRPr>
            </a:lvl2pPr>
            <a:lvl3pPr>
              <a:defRPr sz="4400">
                <a:solidFill>
                  <a:schemeClr val="hlink"/>
                </a:solidFill>
                <a:latin typeface="Arial" charset="0"/>
              </a:defRPr>
            </a:lvl3pPr>
            <a:lvl4pPr>
              <a:defRPr sz="4400">
                <a:solidFill>
                  <a:schemeClr val="hlink"/>
                </a:solidFill>
                <a:latin typeface="Arial" charset="0"/>
              </a:defRPr>
            </a:lvl4pPr>
            <a:lvl5pPr>
              <a:defRPr sz="4400">
                <a:solidFill>
                  <a:schemeClr val="hlink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8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Interactive Topic Test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62000" y="920175"/>
            <a:ext cx="7620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Psychological </a:t>
            </a:r>
            <a:r>
              <a:rPr lang="en-US" altLang="en-US" sz="8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Disorders</a:t>
            </a:r>
            <a:endParaRPr lang="en-US" altLang="en-US" sz="80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489950" y="6491288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rcg</a:t>
            </a:r>
          </a:p>
        </p:txBody>
      </p:sp>
      <p:pic>
        <p:nvPicPr>
          <p:cNvPr id="8" name="Picture 19" descr="2mickeymouse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795" y="4425315"/>
            <a:ext cx="7429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ndAc>
      <p:stSnd>
        <p:snd r:embed="rId2" name="miss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2" grpId="0"/>
      <p:bldP spid="2056" grpId="0"/>
      <p:bldP spid="20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2057400"/>
            <a:ext cx="19812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300</a:t>
            </a:r>
          </a:p>
        </p:txBody>
      </p:sp>
      <p:sp>
        <p:nvSpPr>
          <p:cNvPr id="1331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84860" y="4028569"/>
            <a:ext cx="7543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the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Diagnostic and Statistical Manual, Fifth Edition, (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DSM-5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)?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0" y="2890391"/>
            <a:ext cx="8382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U.S. manual of psychological disorders and their symptoms.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animBg="1"/>
      <p:bldP spid="13316" grpId="0" autoUpdateAnimBg="0"/>
      <p:bldP spid="133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2260" y="990600"/>
            <a:ext cx="3429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400 </a:t>
            </a:r>
          </a:p>
        </p:txBody>
      </p:sp>
      <p:sp>
        <p:nvSpPr>
          <p:cNvPr id="1433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2514600"/>
            <a:ext cx="91440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is the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International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Classification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of Diseases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an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international resource published by the World Health Organization (WHO)</a:t>
            </a:r>
          </a:p>
          <a:p>
            <a:pPr>
              <a:spcBef>
                <a:spcPct val="50000"/>
              </a:spcBef>
            </a:pPr>
            <a:r>
              <a:rPr lang="en-US" altLang="en-US" sz="28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Currently </a:t>
            </a:r>
            <a:r>
              <a:rPr lang="en-US" altLang="en-US" sz="28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 its tenth edition (ICD-10)  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912813" y="1526827"/>
            <a:ext cx="74676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ICD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animBg="1"/>
      <p:bldP spid="14340" grpId="0" autoUpdateAnimBg="0"/>
      <p:bldP spid="143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350" y="1981200"/>
            <a:ext cx="19050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500</a:t>
            </a:r>
          </a:p>
        </p:txBody>
      </p:sp>
      <p:sp>
        <p:nvSpPr>
          <p:cNvPr id="1536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2050"/>
            <a:ext cx="758825" cy="612775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5800" y="41910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are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Anxiety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disorders?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52400" y="2911059"/>
            <a:ext cx="8763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main symptom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this type of disorder is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excessive or unrealistic worry and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fearfulness.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4" grpId="0" autoUpdateAnimBg="0"/>
      <p:bldP spid="153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71900" y="2057400"/>
            <a:ext cx="16002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100</a:t>
            </a:r>
          </a:p>
        </p:txBody>
      </p:sp>
      <p:sp>
        <p:nvSpPr>
          <p:cNvPr id="1638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3400" y="2890391"/>
            <a:ext cx="8229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 </a:t>
            </a:r>
            <a:r>
              <a:rPr lang="en-US" altLang="en-US" sz="3200" i="1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irrational, persistent fear of an object, situation, or social </a:t>
            </a:r>
            <a:r>
              <a:rPr lang="en-US" altLang="en-US" sz="3200" i="1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activity.</a:t>
            </a:r>
            <a:endParaRPr lang="en-US" altLang="en-US" sz="3200" i="1" dirty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81200" y="4099719"/>
            <a:ext cx="518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a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Phobia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601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animBg="1"/>
      <p:bldP spid="16388" grpId="0" autoUpdateAnimBg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14750" y="2133600"/>
            <a:ext cx="17145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200</a:t>
            </a:r>
          </a:p>
        </p:txBody>
      </p:sp>
      <p:sp>
        <p:nvSpPr>
          <p:cNvPr id="1741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81200" y="3982849"/>
            <a:ext cx="518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Panic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4611" name="Text Box 1059"/>
          <p:cNvSpPr txBox="1">
            <a:spLocks noChangeArrowheads="1"/>
          </p:cNvSpPr>
          <p:nvPr/>
        </p:nvSpPr>
        <p:spPr bwMode="auto">
          <a:xfrm>
            <a:off x="152400" y="2890391"/>
            <a:ext cx="883919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_____attacks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occur frequently enough to cause the person difficulty in adjusting to daily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life.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animBg="1"/>
      <p:bldP spid="17412" grpId="0"/>
      <p:bldP spid="246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0" y="2057400"/>
            <a:ext cx="19050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300</a:t>
            </a:r>
          </a:p>
        </p:txBody>
      </p:sp>
      <p:sp>
        <p:nvSpPr>
          <p:cNvPr id="1843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69423" y="3886200"/>
            <a:ext cx="820515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eneralized </a:t>
            </a:r>
            <a:r>
              <a:rPr lang="en-US" altLang="en-US" sz="3200" i="1" dirty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nxiety </a:t>
            </a:r>
            <a:r>
              <a:rPr lang="en-US" altLang="en-US" sz="3200" i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isorder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excessive anxieties and worries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that occur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more days than not for at least 6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months?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71499" y="2819400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8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8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animBg="1"/>
      <p:bldP spid="18436" grpId="0" autoUpdateAnimBg="0"/>
      <p:bldP spid="184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695700" y="1066800"/>
            <a:ext cx="17526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400 </a:t>
            </a:r>
          </a:p>
        </p:txBody>
      </p:sp>
      <p:sp>
        <p:nvSpPr>
          <p:cNvPr id="194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4800" y="2430006"/>
            <a:ext cx="85344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Obsessive-compulsive disorder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intruding, recurring thoughts or obsessions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that create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anxiety that is relieved by performing a repetitive, ritualistic behavior (compulsion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71550" y="1676400"/>
            <a:ext cx="72009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OCD</a:t>
            </a:r>
            <a:endParaRPr lang="en-US" altLang="en-US" sz="40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animBg="1"/>
      <p:bldP spid="19460" grpId="0"/>
      <p:bldP spid="194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390900" y="2057400"/>
            <a:ext cx="2362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500</a:t>
            </a:r>
          </a:p>
        </p:txBody>
      </p:sp>
      <p:sp>
        <p:nvSpPr>
          <p:cNvPr id="2048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70853" y="3649950"/>
            <a:ext cx="8305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Acute stress disorder (ASD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disorder resulting from exposure to a major, traumatic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stressor?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70853" y="2782074"/>
            <a:ext cx="8153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8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animBg="1"/>
      <p:bldP spid="20484" grpId="0" autoUpdateAnimBg="0"/>
      <p:bldP spid="204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1752600"/>
            <a:ext cx="3048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100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57200" y="4191000"/>
            <a:ext cx="822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Posttraumatic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stress disorder (PTSD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52400" y="2351782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When the symptoms associated </a:t>
            </a:r>
            <a:r>
              <a:rPr lang="en-US" altLang="en-US" sz="32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with </a:t>
            </a:r>
            <a:r>
              <a:rPr lang="en-US" altLang="en-US" sz="3200" i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acute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stress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disorder last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more than one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month its called ________.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8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9" grpId="0" autoUpdateAnimBg="0"/>
      <p:bldP spid="21507" grpId="0" animBg="1"/>
      <p:bldP spid="215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1828800"/>
            <a:ext cx="3200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200</a:t>
            </a:r>
          </a:p>
        </p:txBody>
      </p:sp>
      <p:sp>
        <p:nvSpPr>
          <p:cNvPr id="2253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75653" y="4602162"/>
            <a:ext cx="7620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seasonal affective disorder (SAD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775653" y="2773740"/>
            <a:ext cx="7620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 is a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mood disorder caused by the body’s reaction to low levels of sunlight in the winter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months.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8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animBg="1"/>
      <p:bldP spid="22533" grpId="0"/>
      <p:bldP spid="225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r>
              <a:rPr lang="en-US" altLang="en-US" sz="6600" i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8288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6576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4864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3152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8288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6576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4864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73152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18288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6576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54864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73152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18288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36576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4864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73152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18288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36576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54864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73152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18288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36576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54864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73152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3142" name="Rectangle 70"/>
          <p:cNvSpPr>
            <a:spLocks noChangeArrowheads="1"/>
          </p:cNvSpPr>
          <p:nvPr/>
        </p:nvSpPr>
        <p:spPr bwMode="auto">
          <a:xfrm>
            <a:off x="18288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r>
              <a:rPr lang="en-US" altLang="en-US" sz="66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 useBgFill="1">
        <p:nvSpPr>
          <p:cNvPr id="3143" name="Rectangle 71"/>
          <p:cNvSpPr>
            <a:spLocks noChangeArrowheads="1"/>
          </p:cNvSpPr>
          <p:nvPr/>
        </p:nvSpPr>
        <p:spPr bwMode="auto">
          <a:xfrm>
            <a:off x="36576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altLang="en-US" sz="6600" i="1">
              <a:solidFill>
                <a:srgbClr val="00FFFF"/>
              </a:solidFill>
              <a:latin typeface="Arial" charset="0"/>
            </a:endParaRPr>
          </a:p>
        </p:txBody>
      </p:sp>
      <p:sp useBgFill="1">
        <p:nvSpPr>
          <p:cNvPr id="3144" name="Rectangle 72"/>
          <p:cNvSpPr>
            <a:spLocks noChangeArrowheads="1"/>
          </p:cNvSpPr>
          <p:nvPr/>
        </p:nvSpPr>
        <p:spPr bwMode="auto">
          <a:xfrm>
            <a:off x="54864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endParaRPr lang="en-US" altLang="en-US" sz="6600" i="1">
              <a:solidFill>
                <a:srgbClr val="99FF66"/>
              </a:solidFill>
              <a:latin typeface="Arial" charset="0"/>
            </a:endParaRPr>
          </a:p>
        </p:txBody>
      </p:sp>
      <p:sp useBgFill="1">
        <p:nvSpPr>
          <p:cNvPr id="3145" name="Rectangle 73"/>
          <p:cNvSpPr>
            <a:spLocks noChangeArrowheads="1"/>
          </p:cNvSpPr>
          <p:nvPr/>
        </p:nvSpPr>
        <p:spPr bwMode="auto">
          <a:xfrm>
            <a:off x="73152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  <a:r>
              <a:rPr lang="en-US" altLang="en-US" sz="6600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auto">
          <a:xfrm>
            <a:off x="0" y="1295400"/>
            <a:ext cx="9144000" cy="228600"/>
          </a:xfrm>
          <a:prstGeom prst="rect">
            <a:avLst/>
          </a:prstGeom>
          <a:solidFill>
            <a:srgbClr val="FFCC99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3147" name="Rectangle 75"/>
          <p:cNvSpPr>
            <a:spLocks noChangeArrowheads="1"/>
          </p:cNvSpPr>
          <p:nvPr/>
        </p:nvSpPr>
        <p:spPr bwMode="auto">
          <a:xfrm>
            <a:off x="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48" name="Rectangle 76"/>
          <p:cNvSpPr>
            <a:spLocks noChangeArrowheads="1"/>
          </p:cNvSpPr>
          <p:nvPr/>
        </p:nvSpPr>
        <p:spPr bwMode="auto">
          <a:xfrm>
            <a:off x="18288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3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49" name="Rectangle 77"/>
          <p:cNvSpPr>
            <a:spLocks noChangeArrowheads="1"/>
          </p:cNvSpPr>
          <p:nvPr/>
        </p:nvSpPr>
        <p:spPr bwMode="auto">
          <a:xfrm>
            <a:off x="36576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4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0" name="Rectangle 78"/>
          <p:cNvSpPr>
            <a:spLocks noChangeArrowheads="1"/>
          </p:cNvSpPr>
          <p:nvPr/>
        </p:nvSpPr>
        <p:spPr bwMode="auto">
          <a:xfrm>
            <a:off x="54864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5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1" name="Rectangle 79"/>
          <p:cNvSpPr>
            <a:spLocks noChangeArrowheads="1"/>
          </p:cNvSpPr>
          <p:nvPr/>
        </p:nvSpPr>
        <p:spPr bwMode="auto">
          <a:xfrm>
            <a:off x="73152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6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2" name="Rectangle 80"/>
          <p:cNvSpPr>
            <a:spLocks noChangeArrowheads="1"/>
          </p:cNvSpPr>
          <p:nvPr/>
        </p:nvSpPr>
        <p:spPr bwMode="auto">
          <a:xfrm>
            <a:off x="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7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3" name="Rectangle 81"/>
          <p:cNvSpPr>
            <a:spLocks noChangeArrowheads="1"/>
          </p:cNvSpPr>
          <p:nvPr/>
        </p:nvSpPr>
        <p:spPr bwMode="auto">
          <a:xfrm>
            <a:off x="18288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8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4" name="Rectangle 82"/>
          <p:cNvSpPr>
            <a:spLocks noChangeArrowheads="1"/>
          </p:cNvSpPr>
          <p:nvPr/>
        </p:nvSpPr>
        <p:spPr bwMode="auto">
          <a:xfrm>
            <a:off x="36576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9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5" name="Rectangle 83"/>
          <p:cNvSpPr>
            <a:spLocks noChangeArrowheads="1"/>
          </p:cNvSpPr>
          <p:nvPr/>
        </p:nvSpPr>
        <p:spPr bwMode="auto">
          <a:xfrm>
            <a:off x="54864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0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6" name="Rectangle 84"/>
          <p:cNvSpPr>
            <a:spLocks noChangeArrowheads="1"/>
          </p:cNvSpPr>
          <p:nvPr/>
        </p:nvSpPr>
        <p:spPr bwMode="auto">
          <a:xfrm>
            <a:off x="73152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1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7" name="Rectangle 85"/>
          <p:cNvSpPr>
            <a:spLocks noChangeArrowheads="1"/>
          </p:cNvSpPr>
          <p:nvPr/>
        </p:nvSpPr>
        <p:spPr bwMode="auto">
          <a:xfrm>
            <a:off x="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2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8" name="Rectangle 86"/>
          <p:cNvSpPr>
            <a:spLocks noChangeArrowheads="1"/>
          </p:cNvSpPr>
          <p:nvPr/>
        </p:nvSpPr>
        <p:spPr bwMode="auto">
          <a:xfrm>
            <a:off x="18288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3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9" name="Rectangle 87"/>
          <p:cNvSpPr>
            <a:spLocks noChangeArrowheads="1"/>
          </p:cNvSpPr>
          <p:nvPr/>
        </p:nvSpPr>
        <p:spPr bwMode="auto">
          <a:xfrm>
            <a:off x="36576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4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0" name="Rectangle 88"/>
          <p:cNvSpPr>
            <a:spLocks noChangeArrowheads="1"/>
          </p:cNvSpPr>
          <p:nvPr/>
        </p:nvSpPr>
        <p:spPr bwMode="auto">
          <a:xfrm>
            <a:off x="54864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5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1" name="Rectangle 89"/>
          <p:cNvSpPr>
            <a:spLocks noChangeArrowheads="1"/>
          </p:cNvSpPr>
          <p:nvPr/>
        </p:nvSpPr>
        <p:spPr bwMode="auto">
          <a:xfrm>
            <a:off x="73152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6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2" name="Rectangle 90"/>
          <p:cNvSpPr>
            <a:spLocks noChangeArrowheads="1"/>
          </p:cNvSpPr>
          <p:nvPr/>
        </p:nvSpPr>
        <p:spPr bwMode="auto">
          <a:xfrm>
            <a:off x="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7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3" name="Rectangle 91"/>
          <p:cNvSpPr>
            <a:spLocks noChangeArrowheads="1"/>
          </p:cNvSpPr>
          <p:nvPr/>
        </p:nvSpPr>
        <p:spPr bwMode="auto">
          <a:xfrm>
            <a:off x="18288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8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4" name="Rectangle 92"/>
          <p:cNvSpPr>
            <a:spLocks noChangeArrowheads="1"/>
          </p:cNvSpPr>
          <p:nvPr/>
        </p:nvSpPr>
        <p:spPr bwMode="auto">
          <a:xfrm>
            <a:off x="36576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9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5" name="Rectangle 93"/>
          <p:cNvSpPr>
            <a:spLocks noChangeArrowheads="1"/>
          </p:cNvSpPr>
          <p:nvPr/>
        </p:nvSpPr>
        <p:spPr bwMode="auto">
          <a:xfrm>
            <a:off x="54864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0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6" name="Rectangle 94"/>
          <p:cNvSpPr>
            <a:spLocks noChangeArrowheads="1"/>
          </p:cNvSpPr>
          <p:nvPr/>
        </p:nvSpPr>
        <p:spPr bwMode="auto">
          <a:xfrm>
            <a:off x="73152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1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7" name="Rectangle 95"/>
          <p:cNvSpPr>
            <a:spLocks noChangeArrowheads="1"/>
          </p:cNvSpPr>
          <p:nvPr/>
        </p:nvSpPr>
        <p:spPr bwMode="auto">
          <a:xfrm>
            <a:off x="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2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8" name="Rectangle 96"/>
          <p:cNvSpPr>
            <a:spLocks noChangeArrowheads="1"/>
          </p:cNvSpPr>
          <p:nvPr/>
        </p:nvSpPr>
        <p:spPr bwMode="auto">
          <a:xfrm>
            <a:off x="18288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3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9" name="Rectangle 97"/>
          <p:cNvSpPr>
            <a:spLocks noChangeArrowheads="1"/>
          </p:cNvSpPr>
          <p:nvPr/>
        </p:nvSpPr>
        <p:spPr bwMode="auto">
          <a:xfrm>
            <a:off x="36576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4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70" name="Rectangle 98"/>
          <p:cNvSpPr>
            <a:spLocks noChangeArrowheads="1"/>
          </p:cNvSpPr>
          <p:nvPr/>
        </p:nvSpPr>
        <p:spPr bwMode="auto">
          <a:xfrm>
            <a:off x="54864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5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71" name="Rectangle 99">
            <a:hlinkClick r:id="rId26" action="ppaction://hlinksldjump">
              <a:snd r:embed="rId27" name="WHOOSH.WAV"/>
            </a:hlinkClick>
          </p:cNvPr>
          <p:cNvSpPr>
            <a:spLocks noChangeArrowheads="1"/>
          </p:cNvSpPr>
          <p:nvPr/>
        </p:nvSpPr>
        <p:spPr bwMode="auto">
          <a:xfrm>
            <a:off x="73152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6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057400"/>
            <a:ext cx="5029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300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019300" y="3886200"/>
            <a:ext cx="510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bipolar disorder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19100" y="2655630"/>
            <a:ext cx="8305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mental disorder marked by alternating periods of elation and depression.</a:t>
            </a:r>
          </a:p>
        </p:txBody>
      </p:sp>
      <p:sp>
        <p:nvSpPr>
          <p:cNvPr id="2355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6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 autoUpdateAnimBg="0"/>
      <p:bldP spid="23561" grpId="0"/>
      <p:bldP spid="235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390900" y="2057400"/>
            <a:ext cx="23622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400</a:t>
            </a:r>
          </a:p>
        </p:txBody>
      </p:sp>
      <p:sp>
        <p:nvSpPr>
          <p:cNvPr id="2457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81000" y="4343400"/>
            <a:ext cx="79994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Anorexia nervosa (anorexia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121921" y="2644170"/>
            <a:ext cx="87614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condition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which a person reduces eating to the point that their body weight is significantly low, or less than minimally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expected.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animBg="1"/>
      <p:bldP spid="24580" grpId="0" autoUpdateAnimBg="0"/>
      <p:bldP spid="2460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450" y="762000"/>
            <a:ext cx="1943100" cy="30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500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019300" y="2743200"/>
            <a:ext cx="51816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are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agnification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ll-or-nothing thinking</a:t>
            </a:r>
            <a:endParaRPr lang="en-US" altLang="en-US" sz="3200" i="1" dirty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Overgeneralization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inimization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43840" y="1295400"/>
            <a:ext cx="8915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Four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irrational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thinking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auses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anxiety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isorders. 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4" grpId="0" autoUpdateAnimBg="0"/>
      <p:bldP spid="25608" grpId="0"/>
      <p:bldP spid="2560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771900" y="1981200"/>
            <a:ext cx="16002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100</a:t>
            </a:r>
          </a:p>
        </p:txBody>
      </p:sp>
      <p:sp>
        <p:nvSpPr>
          <p:cNvPr id="2662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4324893"/>
            <a:ext cx="701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Anorexia nervosa (anorexia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95300" y="2885182"/>
            <a:ext cx="8153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 is likely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associated with a BMI less than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18.5.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animBg="1"/>
      <p:bldP spid="26628" grpId="0" autoUpdateAnimBg="0"/>
      <p:bldP spid="266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1447800"/>
            <a:ext cx="21336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200</a:t>
            </a:r>
          </a:p>
        </p:txBody>
      </p:sp>
      <p:sp>
        <p:nvSpPr>
          <p:cNvPr id="2765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36613" y="4465638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dissociative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disorders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333500" y="3200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05593" y="2415570"/>
            <a:ext cx="853281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Disorders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which there is a break in conscious awareness, memory, the sense of identity, or some combination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thereof.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animBg="1"/>
      <p:bldP spid="27652" grpId="0" autoUpdateAnimBg="0"/>
      <p:bldP spid="2765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48050" y="1600200"/>
            <a:ext cx="22098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300</a:t>
            </a:r>
          </a:p>
        </p:txBody>
      </p:sp>
      <p:sp>
        <p:nvSpPr>
          <p:cNvPr id="2867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89560" y="40386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depersonalization / derealization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disorder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59080" y="2209800"/>
            <a:ext cx="86487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Dissociative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disorder in which sufferers feel detached and disconnected from themselves, their bodies, and their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surroundings.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animBg="1"/>
      <p:bldP spid="28676" grpId="0" autoUpdateAnimBg="0"/>
      <p:bldP spid="2867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71900" y="609600"/>
            <a:ext cx="16002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400</a:t>
            </a:r>
          </a:p>
        </p:txBody>
      </p:sp>
      <p:sp>
        <p:nvSpPr>
          <p:cNvPr id="2969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-1" y="2916495"/>
            <a:ext cx="8991601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are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delusions of persecution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delusions of reference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delusions of influence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delusions of grandeur (or grandiose delusions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333500" y="1447799"/>
            <a:ext cx="647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Four delusions of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Schizophrenia.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animBg="1"/>
      <p:bldP spid="29701" grpId="0" autoUpdateAnimBg="0"/>
      <p:bldP spid="2970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1219200"/>
            <a:ext cx="2286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500</a:t>
            </a:r>
          </a:p>
        </p:txBody>
      </p:sp>
      <p:sp>
        <p:nvSpPr>
          <p:cNvPr id="3072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697480" y="4876800"/>
            <a:ext cx="381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borderline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81793" y="1859340"/>
            <a:ext cx="815260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maladaptive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personality pattern in which the person is moody and unstable, lacks a clear sense of identity, and often clings to others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is labeled as having a _________ personality disorder.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animBg="1"/>
      <p:bldP spid="30724" grpId="0" autoUpdateAnimBg="0"/>
      <p:bldP spid="307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2095500" y="2590800"/>
            <a:ext cx="49530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9600">
                <a:solidFill>
                  <a:schemeClr val="hlink"/>
                </a:solidFill>
                <a:latin typeface="Arial" charset="0"/>
              </a:rPr>
              <a:t>The End</a:t>
            </a:r>
            <a:r>
              <a:rPr lang="en-US" altLang="en-US" sz="3200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84995" name="AutoShape 3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934200" y="6248400"/>
            <a:ext cx="762000" cy="609600"/>
          </a:xfrm>
          <a:prstGeom prst="actionButtonHome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6248400"/>
            <a:ext cx="685800" cy="609600"/>
          </a:xfrm>
          <a:prstGeom prst="actionButtonInformatio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5002" name="Picture 10" descr="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1600200"/>
            <a:ext cx="635000" cy="889000"/>
          </a:xfrm>
          <a:prstGeom prst="rect">
            <a:avLst/>
          </a:prstGeom>
          <a:noFill/>
          <a:effectLst>
            <a:outerShdw dist="45791" dir="3378596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4" name="Picture 12" descr="g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600200"/>
            <a:ext cx="609600" cy="914400"/>
          </a:xfrm>
          <a:prstGeom prst="rect">
            <a:avLst/>
          </a:prstGeom>
          <a:noFill/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5" name="Picture 13" descr="lifespan_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00200"/>
            <a:ext cx="635000" cy="889000"/>
          </a:xfrm>
          <a:prstGeom prst="rect">
            <a:avLst/>
          </a:prstGeom>
          <a:noFill/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6" name="Picture 14" descr="2mickeymouse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8200"/>
            <a:ext cx="9048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8" name="Picture 16" descr="2mickeymouse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610100"/>
            <a:ext cx="89535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9" name="Picture 17" descr="2mickeymouse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464820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10" name="Picture 18" descr="2mickeymouse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11" name="Picture 19" descr="2mickeymouse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648200"/>
            <a:ext cx="7429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012" name="AutoShape 20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800" decel="100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0" decel="100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animBg="1"/>
      <p:bldP spid="84997" grpId="0" animBg="1"/>
      <p:bldP spid="850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1905000"/>
            <a:ext cx="2286000" cy="60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100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28600" y="264417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ancient times holes were cut in an ill person’s head to let out evil spirits in a process called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667000" y="4508212"/>
            <a:ext cx="381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trephining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 </a:t>
            </a:r>
          </a:p>
        </p:txBody>
      </p:sp>
      <p:sp>
        <p:nvSpPr>
          <p:cNvPr id="409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4" grpId="0"/>
      <p:bldP spid="4105" grpId="0"/>
      <p:bldP spid="40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2286000"/>
            <a:ext cx="19812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200</a:t>
            </a:r>
          </a:p>
        </p:txBody>
      </p:sp>
      <p:sp>
        <p:nvSpPr>
          <p:cNvPr id="512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90600" y="4156274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latin typeface="Arial" charset="0"/>
              </a:rPr>
              <a:t>are </a:t>
            </a:r>
            <a:r>
              <a:rPr lang="en-US" altLang="en-US" sz="3200" i="1" dirty="0" smtClean="0">
                <a:solidFill>
                  <a:srgbClr val="66FF99"/>
                </a:solidFill>
                <a:latin typeface="Arial" charset="0"/>
              </a:rPr>
              <a:t>rare</a:t>
            </a:r>
            <a:r>
              <a:rPr lang="en-US" altLang="en-US" sz="3200" i="1" dirty="0">
                <a:solidFill>
                  <a:srgbClr val="FFCC99"/>
                </a:solidFill>
                <a:latin typeface="Arial" charset="0"/>
              </a:rPr>
              <a:t>; </a:t>
            </a:r>
            <a:r>
              <a:rPr lang="en-US" altLang="en-US" sz="3200" i="1" dirty="0" smtClean="0">
                <a:solidFill>
                  <a:srgbClr val="66FF99"/>
                </a:solidFill>
                <a:latin typeface="Arial" charset="0"/>
              </a:rPr>
              <a:t>deviant</a:t>
            </a:r>
            <a:r>
              <a:rPr lang="en-US" altLang="en-US" sz="3200" i="1" dirty="0" smtClean="0">
                <a:solidFill>
                  <a:srgbClr val="FFCC99"/>
                </a:solidFill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19100" y="2824609"/>
            <a:ext cx="8305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Abnormal behaviors may be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statistically ____ and/or ______from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social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norms.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animBg="1"/>
      <p:bldP spid="5124" grpId="0" autoUpdateAnimBg="0"/>
      <p:bldP spid="819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95700" y="1752600"/>
            <a:ext cx="1828800" cy="30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300</a:t>
            </a:r>
          </a:p>
        </p:txBody>
      </p:sp>
      <p:sp>
        <p:nvSpPr>
          <p:cNvPr id="6147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33500" y="4678361"/>
            <a:ext cx="647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a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Psychological disorder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79413" y="2397948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Any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pattern of behavior that causes people significant distress, causes them to harm themselves or others, or harms their ability to function in daily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life is called a ____________.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animBg="1"/>
      <p:bldP spid="6148" grpId="0" autoUpdateAnimBg="0"/>
      <p:bldP spid="6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8550" y="1143000"/>
            <a:ext cx="1866900" cy="457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400</a:t>
            </a:r>
          </a:p>
        </p:txBody>
      </p:sp>
      <p:sp>
        <p:nvSpPr>
          <p:cNvPr id="717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891540" y="2362517"/>
            <a:ext cx="7391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Four factors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involved in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Abnormality.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04800" y="3276600"/>
            <a:ext cx="8456613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Statistical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 social norm deviance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Situational context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Subjective discomfort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Inability to function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normally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animBg="1"/>
      <p:bldP spid="7175" grpId="0"/>
      <p:bldP spid="71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990600"/>
            <a:ext cx="2514600" cy="838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500</a:t>
            </a:r>
          </a:p>
        </p:txBody>
      </p:sp>
      <p:sp>
        <p:nvSpPr>
          <p:cNvPr id="819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solidFill>
                <a:srgbClr val="FFCC99"/>
              </a:solidFill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417320" y="4587558"/>
            <a:ext cx="624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Psychodynamic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93370" y="2133600"/>
            <a:ext cx="84963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Psychological v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iewpoint of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sychopathology that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contents that abnormal behavior stems from repressed conflicts and urges that are fighting to become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conscious.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animBg="1"/>
      <p:bldP spid="8201" grpId="0"/>
      <p:bldP spid="82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1752600"/>
            <a:ext cx="16764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100</a:t>
            </a:r>
          </a:p>
        </p:txBody>
      </p:sp>
      <p:sp>
        <p:nvSpPr>
          <p:cNvPr id="1126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076450" y="3886200"/>
            <a:ext cx="4991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Behaviorist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52400" y="2351782"/>
            <a:ext cx="8839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Psychological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viewpoint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psychopathology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that contents that abnormal behavior is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learned. 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animBg="1"/>
      <p:bldP spid="11268" grpId="0" autoUpdateAnimBg="0"/>
      <p:bldP spid="112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1295400"/>
            <a:ext cx="16764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200</a:t>
            </a:r>
          </a:p>
        </p:txBody>
      </p:sp>
      <p:sp>
        <p:nvSpPr>
          <p:cNvPr id="1229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08760" y="4023519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Cognitive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theorist?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08013" y="1828800"/>
            <a:ext cx="8153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Psychological viewpoint of psychopathology that contents that abnormal behavior comes from irrational beliefs and illogical patterns of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thought.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animBg="1"/>
      <p:bldP spid="12292" grpId="0" autoUpdateAnimBg="0"/>
      <p:bldP spid="12293" grpId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0066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B8AA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0000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1924</TotalTime>
  <Words>723</Words>
  <Application>Microsoft Office PowerPoint</Application>
  <PresentationFormat>On-screen Show (4:3)</PresentationFormat>
  <Paragraphs>123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Blank Presentation</vt:lpstr>
      <vt:lpstr> </vt:lpstr>
      <vt:lpstr>PowerPoint Presentation</vt:lpstr>
      <vt:lpstr>1 for 100</vt:lpstr>
      <vt:lpstr>1 for 200</vt:lpstr>
      <vt:lpstr>1 for 300</vt:lpstr>
      <vt:lpstr>1 for 400</vt:lpstr>
      <vt:lpstr>1 for 500</vt:lpstr>
      <vt:lpstr>2 for 100</vt:lpstr>
      <vt:lpstr>2 for 200</vt:lpstr>
      <vt:lpstr>2 for 300</vt:lpstr>
      <vt:lpstr>2 for 400 </vt:lpstr>
      <vt:lpstr>2 for 500</vt:lpstr>
      <vt:lpstr>3 for 100</vt:lpstr>
      <vt:lpstr>3 for 200</vt:lpstr>
      <vt:lpstr>3 for 300</vt:lpstr>
      <vt:lpstr>3 for 400 </vt:lpstr>
      <vt:lpstr>3 for 500</vt:lpstr>
      <vt:lpstr>4 for 100</vt:lpstr>
      <vt:lpstr>4 for 200</vt:lpstr>
      <vt:lpstr>4 for 300</vt:lpstr>
      <vt:lpstr>4 for 400</vt:lpstr>
      <vt:lpstr>4 for 500</vt:lpstr>
      <vt:lpstr>5 for 100</vt:lpstr>
      <vt:lpstr>5 for 200</vt:lpstr>
      <vt:lpstr>5 for 300</vt:lpstr>
      <vt:lpstr>5 for 400</vt:lpstr>
      <vt:lpstr>5 for 500</vt:lpstr>
      <vt:lpstr>PowerPoint Presentation</vt:lpstr>
      <vt:lpstr>PowerPoint Presentation</vt:lpstr>
    </vt:vector>
  </TitlesOfParts>
  <Company>CJC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CCNA Jeopardy Template</dc:title>
  <dc:subject>Review and Quiz</dc:subject>
  <dc:creator>Robert C. Gates</dc:creator>
  <cp:lastModifiedBy>Robert Gates</cp:lastModifiedBy>
  <cp:revision>389</cp:revision>
  <dcterms:created xsi:type="dcterms:W3CDTF">2000-06-26T17:56:44Z</dcterms:created>
  <dcterms:modified xsi:type="dcterms:W3CDTF">2017-04-27T16:05:13Z</dcterms:modified>
</cp:coreProperties>
</file>