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5" r:id="rId29"/>
    <p:sldId id="287" r:id="rId30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FFCC99"/>
    <a:srgbClr val="F8F8F8"/>
    <a:srgbClr val="FFFFCC"/>
    <a:srgbClr val="00FFFF"/>
    <a:srgbClr val="FF5050"/>
    <a:srgbClr val="33CC33"/>
    <a:srgbClr val="99FF66"/>
    <a:srgbClr val="FFFF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2" autoAdjust="0"/>
    <p:restoredTop sz="94714" autoAdjust="0"/>
  </p:normalViewPr>
  <p:slideViewPr>
    <p:cSldViewPr showGuides="1">
      <p:cViewPr varScale="1">
        <p:scale>
          <a:sx n="61" d="100"/>
          <a:sy n="61" d="100"/>
        </p:scale>
        <p:origin x="-9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5707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109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8781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9384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14014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574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086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1766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13532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8212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7758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chemeClr val="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chemeClr val="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hlink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hlink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hlink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hlink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7.xml"/><Relationship Id="rId3" Type="http://schemas.openxmlformats.org/officeDocument/2006/relationships/slide" Target="slide8.xml"/><Relationship Id="rId21" Type="http://schemas.openxmlformats.org/officeDocument/2006/relationships/slide" Target="slide26.xml"/><Relationship Id="rId7" Type="http://schemas.openxmlformats.org/officeDocument/2006/relationships/slide" Target="slide4.xml"/><Relationship Id="rId12" Type="http://schemas.openxmlformats.org/officeDocument/2006/relationships/slide" Target="slide5.xml"/><Relationship Id="rId17" Type="http://schemas.openxmlformats.org/officeDocument/2006/relationships/slide" Target="slide6.xml"/><Relationship Id="rId25" Type="http://schemas.openxmlformats.org/officeDocument/2006/relationships/slide" Target="slide22.xml"/><Relationship Id="rId2" Type="http://schemas.openxmlformats.org/officeDocument/2006/relationships/slide" Target="slide3.xml"/><Relationship Id="rId16" Type="http://schemas.openxmlformats.org/officeDocument/2006/relationships/slide" Target="slide25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11" Type="http://schemas.openxmlformats.org/officeDocument/2006/relationships/slide" Target="slide24.xml"/><Relationship Id="rId24" Type="http://schemas.openxmlformats.org/officeDocument/2006/relationships/slide" Target="slide17.xml"/><Relationship Id="rId5" Type="http://schemas.openxmlformats.org/officeDocument/2006/relationships/slide" Target="slide18.xml"/><Relationship Id="rId15" Type="http://schemas.openxmlformats.org/officeDocument/2006/relationships/slide" Target="slide20.xml"/><Relationship Id="rId23" Type="http://schemas.openxmlformats.org/officeDocument/2006/relationships/slide" Target="slide12.xml"/><Relationship Id="rId10" Type="http://schemas.openxmlformats.org/officeDocument/2006/relationships/slide" Target="slide19.xml"/><Relationship Id="rId19" Type="http://schemas.openxmlformats.org/officeDocument/2006/relationships/slide" Target="slide16.xml"/><Relationship Id="rId4" Type="http://schemas.openxmlformats.org/officeDocument/2006/relationships/slide" Target="slide13.xml"/><Relationship Id="rId9" Type="http://schemas.openxmlformats.org/officeDocument/2006/relationships/slide" Target="slide14.xml"/><Relationship Id="rId14" Type="http://schemas.openxmlformats.org/officeDocument/2006/relationships/slide" Target="slide15.xml"/><Relationship Id="rId22" Type="http://schemas.openxmlformats.org/officeDocument/2006/relationships/slide" Target="slide7.xml"/><Relationship Id="rId27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5.jpeg"/><Relationship Id="rId7" Type="http://schemas.openxmlformats.org/officeDocument/2006/relationships/image" Target="../media/image2.gif"/><Relationship Id="rId2" Type="http://schemas.openxmlformats.org/officeDocument/2006/relationships/slide" Target="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11" Type="http://schemas.openxmlformats.org/officeDocument/2006/relationships/slide" Target="slide2.xml"/><Relationship Id="rId5" Type="http://schemas.openxmlformats.org/officeDocument/2006/relationships/image" Target="../media/image7.jpeg"/><Relationship Id="rId10" Type="http://schemas.openxmlformats.org/officeDocument/2006/relationships/image" Target="../media/image11.gif"/><Relationship Id="rId4" Type="http://schemas.openxmlformats.org/officeDocument/2006/relationships/image" Target="../media/image6.jpeg"/><Relationship Id="rId9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276600" y="3341176"/>
            <a:ext cx="2514600" cy="28654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200" b="1" dirty="0">
                <a:solidFill>
                  <a:srgbClr val="FFFFCC"/>
                </a:solidFill>
              </a:rPr>
              <a:t>?</a:t>
            </a:r>
            <a:endParaRPr lang="en-US" altLang="en-US" sz="1800" dirty="0">
              <a:solidFill>
                <a:srgbClr val="FFFFCC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6600" y="609600"/>
            <a:ext cx="25908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altLang="en-US" sz="600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altLang="en-US" sz="3600"/>
              <a:t> 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77000" y="5562600"/>
            <a:ext cx="152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hlink"/>
                </a:solidFill>
                <a:latin typeface="Arial" charset="0"/>
              </a:defRPr>
            </a:lvl1pPr>
            <a:lvl2pPr>
              <a:defRPr sz="4400">
                <a:solidFill>
                  <a:schemeClr val="hlink"/>
                </a:solidFill>
                <a:latin typeface="Arial" charset="0"/>
              </a:defRPr>
            </a:lvl2pPr>
            <a:lvl3pPr>
              <a:defRPr sz="4400">
                <a:solidFill>
                  <a:schemeClr val="hlink"/>
                </a:solidFill>
                <a:latin typeface="Arial" charset="0"/>
              </a:defRPr>
            </a:lvl3pPr>
            <a:lvl4pPr>
              <a:defRPr sz="4400">
                <a:solidFill>
                  <a:schemeClr val="hlink"/>
                </a:solidFill>
                <a:latin typeface="Arial" charset="0"/>
              </a:defRPr>
            </a:lvl4pPr>
            <a:lvl5pPr>
              <a:defRPr sz="4400">
                <a:solidFill>
                  <a:schemeClr val="hlink"/>
                </a:solidFill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9pPr>
          </a:lstStyle>
          <a:p>
            <a:r>
              <a:rPr lang="en-US" altLang="en-US" sz="1800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Interactive Topic Test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76200" y="1066800"/>
            <a:ext cx="89916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Theories of </a:t>
            </a:r>
            <a:r>
              <a:rPr lang="en-US" sz="8000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Personality</a:t>
            </a:r>
            <a:endParaRPr lang="en-US" sz="8000" i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8489950" y="6491288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rcg</a:t>
            </a:r>
          </a:p>
        </p:txBody>
      </p:sp>
      <p:pic>
        <p:nvPicPr>
          <p:cNvPr id="9" name="Picture 16" descr="2mickeymouse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4276886"/>
            <a:ext cx="8953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stSnd>
        <p:snd r:embed="rId2" name="happyday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2" grpId="0"/>
      <p:bldP spid="2056" grpId="0"/>
      <p:bldP spid="205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399" y="1524000"/>
            <a:ext cx="1981200" cy="381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for 300</a:t>
            </a:r>
          </a:p>
        </p:txBody>
      </p:sp>
      <p:sp>
        <p:nvSpPr>
          <p:cNvPr id="1331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09600" y="4906962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eaction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formation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33400" y="2169855"/>
            <a:ext cx="8077199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When a person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forms an emotional or behavioral reaction opposite to the way he or she really feels in order to keep those true feelings hidden from self and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others it’s called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________________.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animBg="1"/>
      <p:bldP spid="13316" grpId="0" autoUpdateAnimBg="0"/>
      <p:bldP spid="133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0" y="2057400"/>
            <a:ext cx="34290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for 400 </a:t>
            </a:r>
          </a:p>
        </p:txBody>
      </p:sp>
      <p:sp>
        <p:nvSpPr>
          <p:cNvPr id="1433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828800" y="4334149"/>
            <a:ext cx="5486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sublimation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6200" y="2621340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When a person is channeling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socially unacceptable impulses and urges into socially acceptable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behavior it’s called ________.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animBg="1"/>
      <p:bldP spid="14340" grpId="0" autoUpdateAnimBg="0"/>
      <p:bldP spid="143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0" y="1676400"/>
            <a:ext cx="19050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for 500</a:t>
            </a:r>
          </a:p>
        </p:txBody>
      </p:sp>
      <p:sp>
        <p:nvSpPr>
          <p:cNvPr id="1536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242050"/>
            <a:ext cx="758825" cy="612775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09448" y="4343400"/>
            <a:ext cx="7772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are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oral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anal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phallic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latency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and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genital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stages?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90500" y="23622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five stages of Freud's psychosexual theory of development include the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____, ____, ______, _______,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and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_______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stages.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animBg="1"/>
      <p:bldP spid="15364" grpId="0" autoUpdateAnimBg="0"/>
      <p:bldP spid="153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771900" y="2286000"/>
            <a:ext cx="16002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for 100</a:t>
            </a:r>
          </a:p>
        </p:txBody>
      </p:sp>
      <p:sp>
        <p:nvSpPr>
          <p:cNvPr id="1638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943100" y="4114800"/>
            <a:ext cx="525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Who is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Jung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r>
              <a:rPr lang="en-US" altLang="en-US" sz="3200" dirty="0" smtClean="0">
                <a:solidFill>
                  <a:srgbClr val="FFCC99"/>
                </a:solidFill>
                <a:latin typeface="Arial" charset="0"/>
              </a:rPr>
              <a:t> </a:t>
            </a:r>
            <a:endParaRPr lang="en-US" altLang="en-US" sz="3200" dirty="0">
              <a:solidFill>
                <a:srgbClr val="FFCC99"/>
              </a:solidFill>
              <a:latin typeface="Arial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685800" y="2890391"/>
            <a:ext cx="7772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 developed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theory including both a personal and a collective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unconscious.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animBg="1"/>
      <p:bldP spid="16388" grpId="0" autoUpdateAnimBg="0"/>
      <p:bldP spid="163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0" y="1905000"/>
            <a:ext cx="1714500" cy="381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for 200</a:t>
            </a:r>
          </a:p>
        </p:txBody>
      </p:sp>
      <p:sp>
        <p:nvSpPr>
          <p:cNvPr id="1741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409700" y="4673025"/>
            <a:ext cx="6324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Who is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Erikson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4611" name="Text Box 1059"/>
          <p:cNvSpPr txBox="1">
            <a:spLocks noChangeArrowheads="1"/>
          </p:cNvSpPr>
          <p:nvPr/>
        </p:nvSpPr>
        <p:spPr bwMode="auto">
          <a:xfrm>
            <a:off x="675172" y="2773740"/>
            <a:ext cx="8077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folHlink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_______ developed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theory based on social rather than sexual relationships, covering the entire life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span.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animBg="1"/>
      <p:bldP spid="17412" grpId="0"/>
      <p:bldP spid="246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0" y="685800"/>
            <a:ext cx="1905000" cy="381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for 300</a:t>
            </a:r>
          </a:p>
        </p:txBody>
      </p:sp>
      <p:sp>
        <p:nvSpPr>
          <p:cNvPr id="1843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295400" y="4724400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social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cognitive 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view?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73328" y="2397948"/>
            <a:ext cx="8001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learning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theory that includes cognitive processes such as anticipating, judging, memory, and imitation of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models is called _____________.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4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animBg="1"/>
      <p:bldP spid="18436" grpId="0" autoUpdateAnimBg="0"/>
      <p:bldP spid="184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695700" y="1295400"/>
            <a:ext cx="17526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for 400 </a:t>
            </a:r>
          </a:p>
        </p:txBody>
      </p:sp>
      <p:sp>
        <p:nvSpPr>
          <p:cNvPr id="1945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524000" y="4391186"/>
            <a:ext cx="6096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reciprocal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determinism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53325" y="2057400"/>
            <a:ext cx="853281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Bandura’s explanation of how the factors of environment, personal characteristics, and behavior can interact to determine future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behavior is called ______________.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6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animBg="1"/>
      <p:bldP spid="19460" grpId="0"/>
      <p:bldP spid="194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390900" y="838200"/>
            <a:ext cx="23622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for 500</a:t>
            </a:r>
          </a:p>
        </p:txBody>
      </p:sp>
      <p:sp>
        <p:nvSpPr>
          <p:cNvPr id="2048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365429" y="4876800"/>
            <a:ext cx="434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self-efficacy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53216" y="2397948"/>
            <a:ext cx="774269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individual’s perception of how effective a behavior will be in any particular circumstance (not the same as self-esteem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 is called _________.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animBg="1"/>
      <p:bldP spid="20484" grpId="0" autoUpdateAnimBg="0"/>
      <p:bldP spid="204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1600200"/>
            <a:ext cx="30480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for 100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85800" y="4648200"/>
            <a:ext cx="7848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the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Humanistic perspec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tive?</a:t>
            </a:r>
          </a:p>
        </p:txBody>
      </p:sp>
      <p:sp>
        <p:nvSpPr>
          <p:cNvPr id="2150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52400" y="2397948"/>
            <a:ext cx="89916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“third force” in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psychology that focuses on those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aspects of personality that make people uniquely human, such as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subjective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feelings and freedom of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choice is called ________________.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9" grpId="0" autoUpdateAnimBg="0"/>
      <p:bldP spid="21507" grpId="0" animBg="1"/>
      <p:bldP spid="215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1752600"/>
            <a:ext cx="3200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for 200</a:t>
            </a:r>
          </a:p>
        </p:txBody>
      </p:sp>
      <p:sp>
        <p:nvSpPr>
          <p:cNvPr id="2253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877093" y="4110228"/>
            <a:ext cx="73898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folHlink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 the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Self-actualizing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tendency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609600" y="2781229"/>
            <a:ext cx="8534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folHlink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striving to fulfill one’s innate capacities and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capabilities is called _________.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animBg="1"/>
      <p:bldP spid="22533" grpId="0"/>
      <p:bldP spid="225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1828800" cy="12954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r>
              <a:rPr lang="en-US" altLang="en-US" sz="6600" i="1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828800" y="0"/>
            <a:ext cx="1828800" cy="1295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657600" y="0"/>
            <a:ext cx="1828800" cy="1295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486400" y="0"/>
            <a:ext cx="1828800" cy="1295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7315200" y="0"/>
            <a:ext cx="1828800" cy="1295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828800" y="15240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3657600" y="15240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5486400" y="15240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7315200" y="15240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25908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1828800" y="25908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657600" y="25908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5486400" y="25908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7315200" y="25908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0" y="36576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1828800" y="36576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3657600" y="36576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5486400" y="36576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7315200" y="36576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0" y="47244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1828800" y="47244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3657600" y="47244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5486400" y="47244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7315200" y="47244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0" y="57912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1828800" y="57912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3657600" y="57912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5486400" y="57912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7315200" y="57912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3142" name="Rectangle 70"/>
          <p:cNvSpPr>
            <a:spLocks noChangeArrowheads="1"/>
          </p:cNvSpPr>
          <p:nvPr/>
        </p:nvSpPr>
        <p:spPr bwMode="auto">
          <a:xfrm>
            <a:off x="1828800" y="0"/>
            <a:ext cx="1828800" cy="12954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r>
              <a:rPr lang="en-US" altLang="en-US" sz="66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</a:p>
        </p:txBody>
      </p:sp>
      <p:sp useBgFill="1">
        <p:nvSpPr>
          <p:cNvPr id="3143" name="Rectangle 71"/>
          <p:cNvSpPr>
            <a:spLocks noChangeArrowheads="1"/>
          </p:cNvSpPr>
          <p:nvPr/>
        </p:nvSpPr>
        <p:spPr bwMode="auto">
          <a:xfrm>
            <a:off x="3657600" y="0"/>
            <a:ext cx="1828800" cy="12954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6600" i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endParaRPr lang="en-US" altLang="en-US" sz="6600" i="1">
              <a:solidFill>
                <a:srgbClr val="00FFFF"/>
              </a:solidFill>
              <a:latin typeface="Arial" charset="0"/>
            </a:endParaRPr>
          </a:p>
        </p:txBody>
      </p:sp>
      <p:sp useBgFill="1">
        <p:nvSpPr>
          <p:cNvPr id="3144" name="Rectangle 72"/>
          <p:cNvSpPr>
            <a:spLocks noChangeArrowheads="1"/>
          </p:cNvSpPr>
          <p:nvPr/>
        </p:nvSpPr>
        <p:spPr bwMode="auto">
          <a:xfrm>
            <a:off x="5486400" y="0"/>
            <a:ext cx="1828800" cy="12954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6600" i="1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endParaRPr lang="en-US" altLang="en-US" sz="6600" i="1">
              <a:solidFill>
                <a:srgbClr val="99FF66"/>
              </a:solidFill>
              <a:latin typeface="Arial" charset="0"/>
            </a:endParaRPr>
          </a:p>
        </p:txBody>
      </p:sp>
      <p:sp useBgFill="1">
        <p:nvSpPr>
          <p:cNvPr id="3145" name="Rectangle 73"/>
          <p:cNvSpPr>
            <a:spLocks noChangeArrowheads="1"/>
          </p:cNvSpPr>
          <p:nvPr/>
        </p:nvSpPr>
        <p:spPr bwMode="auto">
          <a:xfrm>
            <a:off x="7315200" y="0"/>
            <a:ext cx="1828800" cy="12954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6600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</a:t>
            </a:r>
            <a:r>
              <a:rPr lang="en-US" altLang="en-US" sz="6600" i="1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146" name="Rectangle 74"/>
          <p:cNvSpPr>
            <a:spLocks noChangeArrowheads="1"/>
          </p:cNvSpPr>
          <p:nvPr/>
        </p:nvSpPr>
        <p:spPr bwMode="auto">
          <a:xfrm>
            <a:off x="0" y="1295400"/>
            <a:ext cx="9144000" cy="228600"/>
          </a:xfrm>
          <a:prstGeom prst="rect">
            <a:avLst/>
          </a:prstGeom>
          <a:solidFill>
            <a:srgbClr val="FFCC99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3147" name="Rectangle 75"/>
          <p:cNvSpPr>
            <a:spLocks noChangeArrowheads="1"/>
          </p:cNvSpPr>
          <p:nvPr/>
        </p:nvSpPr>
        <p:spPr bwMode="auto">
          <a:xfrm>
            <a:off x="0" y="15192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2" action="ppaction://hlinksldjump"/>
              </a:rPr>
              <a:t>100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48" name="Rectangle 76"/>
          <p:cNvSpPr>
            <a:spLocks noChangeArrowheads="1"/>
          </p:cNvSpPr>
          <p:nvPr/>
        </p:nvSpPr>
        <p:spPr bwMode="auto">
          <a:xfrm>
            <a:off x="1828800" y="15192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3" action="ppaction://hlinksldjump"/>
              </a:rPr>
              <a:t>100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49" name="Rectangle 77"/>
          <p:cNvSpPr>
            <a:spLocks noChangeArrowheads="1"/>
          </p:cNvSpPr>
          <p:nvPr/>
        </p:nvSpPr>
        <p:spPr bwMode="auto">
          <a:xfrm>
            <a:off x="3657600" y="15192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4" action="ppaction://hlinksldjump"/>
              </a:rPr>
              <a:t>100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50" name="Rectangle 78"/>
          <p:cNvSpPr>
            <a:spLocks noChangeArrowheads="1"/>
          </p:cNvSpPr>
          <p:nvPr/>
        </p:nvSpPr>
        <p:spPr bwMode="auto">
          <a:xfrm>
            <a:off x="5486400" y="15192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5" action="ppaction://hlinksldjump"/>
              </a:rPr>
              <a:t>100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51" name="Rectangle 79"/>
          <p:cNvSpPr>
            <a:spLocks noChangeArrowheads="1"/>
          </p:cNvSpPr>
          <p:nvPr/>
        </p:nvSpPr>
        <p:spPr bwMode="auto">
          <a:xfrm>
            <a:off x="7315200" y="15192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6" action="ppaction://hlinksldjump"/>
              </a:rPr>
              <a:t>100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52" name="Rectangle 80"/>
          <p:cNvSpPr>
            <a:spLocks noChangeArrowheads="1"/>
          </p:cNvSpPr>
          <p:nvPr/>
        </p:nvSpPr>
        <p:spPr bwMode="auto">
          <a:xfrm>
            <a:off x="0" y="25860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7" action="ppaction://hlinksldjump"/>
              </a:rPr>
              <a:t>200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53" name="Rectangle 81"/>
          <p:cNvSpPr>
            <a:spLocks noChangeArrowheads="1"/>
          </p:cNvSpPr>
          <p:nvPr/>
        </p:nvSpPr>
        <p:spPr bwMode="auto">
          <a:xfrm>
            <a:off x="1828800" y="25860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8" action="ppaction://hlinksldjump"/>
              </a:rPr>
              <a:t>200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54" name="Rectangle 82"/>
          <p:cNvSpPr>
            <a:spLocks noChangeArrowheads="1"/>
          </p:cNvSpPr>
          <p:nvPr/>
        </p:nvSpPr>
        <p:spPr bwMode="auto">
          <a:xfrm>
            <a:off x="3657600" y="25860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9" action="ppaction://hlinksldjump"/>
              </a:rPr>
              <a:t>200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55" name="Rectangle 83"/>
          <p:cNvSpPr>
            <a:spLocks noChangeArrowheads="1"/>
          </p:cNvSpPr>
          <p:nvPr/>
        </p:nvSpPr>
        <p:spPr bwMode="auto">
          <a:xfrm>
            <a:off x="5486400" y="25860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0" action="ppaction://hlinksldjump"/>
              </a:rPr>
              <a:t>200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56" name="Rectangle 84"/>
          <p:cNvSpPr>
            <a:spLocks noChangeArrowheads="1"/>
          </p:cNvSpPr>
          <p:nvPr/>
        </p:nvSpPr>
        <p:spPr bwMode="auto">
          <a:xfrm>
            <a:off x="7315200" y="25860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1" action="ppaction://hlinksldjump"/>
              </a:rPr>
              <a:t>200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57" name="Rectangle 85"/>
          <p:cNvSpPr>
            <a:spLocks noChangeArrowheads="1"/>
          </p:cNvSpPr>
          <p:nvPr/>
        </p:nvSpPr>
        <p:spPr bwMode="auto">
          <a:xfrm>
            <a:off x="0" y="36528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2" action="ppaction://hlinksldjump"/>
              </a:rPr>
              <a:t>300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58" name="Rectangle 86"/>
          <p:cNvSpPr>
            <a:spLocks noChangeArrowheads="1"/>
          </p:cNvSpPr>
          <p:nvPr/>
        </p:nvSpPr>
        <p:spPr bwMode="auto">
          <a:xfrm>
            <a:off x="1828800" y="36528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3" action="ppaction://hlinksldjump"/>
              </a:rPr>
              <a:t>300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59" name="Rectangle 87"/>
          <p:cNvSpPr>
            <a:spLocks noChangeArrowheads="1"/>
          </p:cNvSpPr>
          <p:nvPr/>
        </p:nvSpPr>
        <p:spPr bwMode="auto">
          <a:xfrm>
            <a:off x="3657600" y="36528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4" action="ppaction://hlinksldjump"/>
              </a:rPr>
              <a:t>300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60" name="Rectangle 88"/>
          <p:cNvSpPr>
            <a:spLocks noChangeArrowheads="1"/>
          </p:cNvSpPr>
          <p:nvPr/>
        </p:nvSpPr>
        <p:spPr bwMode="auto">
          <a:xfrm>
            <a:off x="5486400" y="36528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5" action="ppaction://hlinksldjump"/>
              </a:rPr>
              <a:t>300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61" name="Rectangle 89"/>
          <p:cNvSpPr>
            <a:spLocks noChangeArrowheads="1"/>
          </p:cNvSpPr>
          <p:nvPr/>
        </p:nvSpPr>
        <p:spPr bwMode="auto">
          <a:xfrm>
            <a:off x="7315200" y="36528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6" action="ppaction://hlinksldjump"/>
              </a:rPr>
              <a:t>300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62" name="Rectangle 90"/>
          <p:cNvSpPr>
            <a:spLocks noChangeArrowheads="1"/>
          </p:cNvSpPr>
          <p:nvPr/>
        </p:nvSpPr>
        <p:spPr bwMode="auto">
          <a:xfrm>
            <a:off x="0" y="47196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7" action="ppaction://hlinksldjump"/>
              </a:rPr>
              <a:t>400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63" name="Rectangle 91"/>
          <p:cNvSpPr>
            <a:spLocks noChangeArrowheads="1"/>
          </p:cNvSpPr>
          <p:nvPr/>
        </p:nvSpPr>
        <p:spPr bwMode="auto">
          <a:xfrm>
            <a:off x="1828800" y="47196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8" action="ppaction://hlinksldjump"/>
              </a:rPr>
              <a:t>400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64" name="Rectangle 92"/>
          <p:cNvSpPr>
            <a:spLocks noChangeArrowheads="1"/>
          </p:cNvSpPr>
          <p:nvPr/>
        </p:nvSpPr>
        <p:spPr bwMode="auto">
          <a:xfrm>
            <a:off x="3657600" y="47196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9" action="ppaction://hlinksldjump"/>
              </a:rPr>
              <a:t>400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65" name="Rectangle 93"/>
          <p:cNvSpPr>
            <a:spLocks noChangeArrowheads="1"/>
          </p:cNvSpPr>
          <p:nvPr/>
        </p:nvSpPr>
        <p:spPr bwMode="auto">
          <a:xfrm>
            <a:off x="5486400" y="47196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20" action="ppaction://hlinksldjump"/>
              </a:rPr>
              <a:t>400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66" name="Rectangle 94"/>
          <p:cNvSpPr>
            <a:spLocks noChangeArrowheads="1"/>
          </p:cNvSpPr>
          <p:nvPr/>
        </p:nvSpPr>
        <p:spPr bwMode="auto">
          <a:xfrm>
            <a:off x="7315200" y="47196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21" action="ppaction://hlinksldjump"/>
              </a:rPr>
              <a:t>400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67" name="Rectangle 95"/>
          <p:cNvSpPr>
            <a:spLocks noChangeArrowheads="1"/>
          </p:cNvSpPr>
          <p:nvPr/>
        </p:nvSpPr>
        <p:spPr bwMode="auto">
          <a:xfrm>
            <a:off x="0" y="57864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22" action="ppaction://hlinksldjump"/>
              </a:rPr>
              <a:t>500</a:t>
            </a:r>
            <a:endParaRPr lang="en-US" alt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68" name="Rectangle 96"/>
          <p:cNvSpPr>
            <a:spLocks noChangeArrowheads="1"/>
          </p:cNvSpPr>
          <p:nvPr/>
        </p:nvSpPr>
        <p:spPr bwMode="auto">
          <a:xfrm>
            <a:off x="1828800" y="57864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23" action="ppaction://hlinksldjump"/>
              </a:rPr>
              <a:t>500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69" name="Rectangle 97"/>
          <p:cNvSpPr>
            <a:spLocks noChangeArrowheads="1"/>
          </p:cNvSpPr>
          <p:nvPr/>
        </p:nvSpPr>
        <p:spPr bwMode="auto">
          <a:xfrm>
            <a:off x="3657600" y="57864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24" action="ppaction://hlinksldjump"/>
              </a:rPr>
              <a:t>500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70" name="Rectangle 98"/>
          <p:cNvSpPr>
            <a:spLocks noChangeArrowheads="1"/>
          </p:cNvSpPr>
          <p:nvPr/>
        </p:nvSpPr>
        <p:spPr bwMode="auto">
          <a:xfrm>
            <a:off x="5486400" y="57864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25" action="ppaction://hlinksldjump"/>
              </a:rPr>
              <a:t>500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71" name="Rectangle 99">
            <a:hlinkClick r:id="rId26" action="ppaction://hlinksldjump">
              <a:snd r:embed="rId27" name="WHOOSH.WAV"/>
            </a:hlinkClick>
          </p:cNvPr>
          <p:cNvSpPr>
            <a:spLocks noChangeArrowheads="1"/>
          </p:cNvSpPr>
          <p:nvPr/>
        </p:nvSpPr>
        <p:spPr bwMode="auto">
          <a:xfrm>
            <a:off x="7315200" y="57864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26" action="ppaction://hlinksldjump"/>
              </a:rPr>
              <a:t>500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676400"/>
            <a:ext cx="50292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for 300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905001" y="4648200"/>
            <a:ext cx="457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are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trait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theories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 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538655" y="2397948"/>
            <a:ext cx="8077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Theories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that endeavor to describe the characteristics that make up human personality in an effort to predict future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behavior are called ______________.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355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6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6" grpId="0" autoUpdateAnimBg="0"/>
      <p:bldP spid="23561" grpId="0"/>
      <p:bldP spid="235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390107" y="2514600"/>
            <a:ext cx="2362200" cy="304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for 400</a:t>
            </a:r>
          </a:p>
        </p:txBody>
      </p:sp>
      <p:sp>
        <p:nvSpPr>
          <p:cNvPr id="2457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667000" y="4099719"/>
            <a:ext cx="3810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Who is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Cattell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r>
              <a:rPr lang="en-US" altLang="en-US" sz="3200" dirty="0" smtClean="0">
                <a:solidFill>
                  <a:srgbClr val="FFCC99"/>
                </a:solidFill>
                <a:latin typeface="Arial" charset="0"/>
              </a:rPr>
              <a:t> </a:t>
            </a:r>
            <a:endParaRPr lang="en-US" altLang="en-US" sz="3200" dirty="0">
              <a:solidFill>
                <a:srgbClr val="FFCC99"/>
              </a:solidFill>
              <a:latin typeface="Arial" charset="0"/>
            </a:endParaRPr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381001" y="3130820"/>
            <a:ext cx="83804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________ developed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16PF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test.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animBg="1"/>
      <p:bldP spid="24580" grpId="0" autoUpdateAnimBg="0"/>
      <p:bldP spid="2460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901700"/>
            <a:ext cx="1943100" cy="3048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for 500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853761" y="3124200"/>
            <a:ext cx="5368159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are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Extraversion </a:t>
            </a:r>
          </a:p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Agreeableness</a:t>
            </a:r>
          </a:p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Conscientiousness</a:t>
            </a:r>
            <a:endParaRPr lang="en-US" altLang="en-US" sz="3200" i="1" dirty="0">
              <a:solidFill>
                <a:srgbClr val="66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Neuroticism</a:t>
            </a:r>
          </a:p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Openness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14300" y="2479073"/>
            <a:ext cx="891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five factors of the Five-factor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model.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560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8" name="Picture 4" descr="Image result for ocean pictures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"/>
            <a:ext cx="2811597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4" grpId="0" autoUpdateAnimBg="0"/>
      <p:bldP spid="25608" grpId="0"/>
      <p:bldP spid="2560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771900" y="1676400"/>
            <a:ext cx="1600200" cy="304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 for 100</a:t>
            </a:r>
          </a:p>
        </p:txBody>
      </p:sp>
      <p:sp>
        <p:nvSpPr>
          <p:cNvPr id="2662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232636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676400" y="4800600"/>
            <a:ext cx="533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are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Projective tests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00859" y="2397948"/>
            <a:ext cx="86106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Personality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assessments that present ambiguous visual stimuli to the client and ask the client to respond with whatever comes to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mind are called __________.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6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animBg="1"/>
      <p:bldP spid="26628" grpId="0" autoUpdateAnimBg="0"/>
      <p:bldP spid="266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1752600"/>
            <a:ext cx="2133600" cy="381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 for 200</a:t>
            </a:r>
          </a:p>
        </p:txBody>
      </p:sp>
      <p:sp>
        <p:nvSpPr>
          <p:cNvPr id="2765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800100" y="4302028"/>
            <a:ext cx="7543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the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Thematic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Apperception Test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(TAT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356747" y="25146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857646" y="2382570"/>
            <a:ext cx="742870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Projective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test that uses twenty pictures of people in ambiguous situations as the visual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stimuli.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animBg="1"/>
      <p:bldP spid="27652" grpId="0" autoUpdateAnimBg="0"/>
      <p:bldP spid="276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838200"/>
            <a:ext cx="2209800" cy="304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 for 300</a:t>
            </a:r>
          </a:p>
        </p:txBody>
      </p:sp>
      <p:sp>
        <p:nvSpPr>
          <p:cNvPr id="2867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295400" y="2992218"/>
            <a:ext cx="69342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are</a:t>
            </a:r>
          </a:p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individualism/collectivism</a:t>
            </a:r>
          </a:p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power distance</a:t>
            </a:r>
          </a:p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masculinity/femininity</a:t>
            </a:r>
          </a:p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uncertainty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avoidance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659324" y="1676400"/>
            <a:ext cx="7848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Four basic dimensions of personality along which cultures may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vary.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2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animBg="1"/>
      <p:bldP spid="28676" grpId="0" autoUpdateAnimBg="0"/>
      <p:bldP spid="2867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71900" y="1447800"/>
            <a:ext cx="16002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 for 400</a:t>
            </a:r>
          </a:p>
        </p:txBody>
      </p:sp>
      <p:sp>
        <p:nvSpPr>
          <p:cNvPr id="2969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609850" y="4876800"/>
            <a:ext cx="3771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eritability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76200" y="2397948"/>
            <a:ext cx="89916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How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much some trait within a population can be attributed to genetic influences, and the extent individual genetic variation impacts differences in observed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behavior is called ________.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animBg="1"/>
      <p:bldP spid="29701" grpId="0" autoUpdateAnimBg="0"/>
      <p:bldP spid="2970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140866"/>
            <a:ext cx="22860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 for 500</a:t>
            </a:r>
          </a:p>
        </p:txBody>
      </p:sp>
      <p:sp>
        <p:nvSpPr>
          <p:cNvPr id="3072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186152" y="5257800"/>
            <a:ext cx="472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the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halo effect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58696" y="2819399"/>
            <a:ext cx="86106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tendency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of an interviewer to allow positive characteristics of a client to influence the assessments of the client’s behavior and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statements is called the __________.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050" name="Picture 2" descr="Image result for angel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17" y="359978"/>
            <a:ext cx="1984670" cy="221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animBg="1"/>
      <p:bldP spid="30724" grpId="0" autoUpdateAnimBg="0"/>
      <p:bldP spid="307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2095500" y="2590800"/>
            <a:ext cx="4953000" cy="15557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600">
                <a:solidFill>
                  <a:schemeClr val="hlink"/>
                </a:solidFill>
                <a:latin typeface="Arial" charset="0"/>
              </a:rPr>
              <a:t>The End</a:t>
            </a:r>
            <a:r>
              <a:rPr lang="en-US" altLang="en-US" sz="3200">
                <a:solidFill>
                  <a:schemeClr val="hlink"/>
                </a:solidFill>
                <a:latin typeface="Arial" charset="0"/>
              </a:rPr>
              <a:t> </a:t>
            </a:r>
          </a:p>
        </p:txBody>
      </p:sp>
      <p:sp>
        <p:nvSpPr>
          <p:cNvPr id="84995" name="AutoShape 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6934200" y="6248400"/>
            <a:ext cx="762000" cy="609600"/>
          </a:xfrm>
          <a:prstGeom prst="actionButtonHome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6248400"/>
            <a:ext cx="685800" cy="609600"/>
          </a:xfrm>
          <a:prstGeom prst="actionButtonInformatio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002" name="Picture 10" descr="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1600200"/>
            <a:ext cx="635000" cy="889000"/>
          </a:xfrm>
          <a:prstGeom prst="rect">
            <a:avLst/>
          </a:prstGeom>
          <a:noFill/>
          <a:effectLst>
            <a:outerShdw dist="45791" dir="3378596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4" name="Picture 12" descr="g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609600" cy="914400"/>
          </a:xfrm>
          <a:prstGeom prst="rect">
            <a:avLst/>
          </a:prstGeom>
          <a:noFill/>
          <a:effectLst>
            <a:outerShdw dist="53882" dir="2700000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5" name="Picture 13" descr="lifespan_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00200"/>
            <a:ext cx="635000" cy="889000"/>
          </a:xfrm>
          <a:prstGeom prst="rect">
            <a:avLst/>
          </a:prstGeom>
          <a:noFill/>
          <a:effectLst>
            <a:outerShdw dist="53882" dir="2700000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6" name="Picture 14" descr="2mickeymouse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48200"/>
            <a:ext cx="9048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8" name="Picture 16" descr="2mickeymouse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610100"/>
            <a:ext cx="8953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9" name="Picture 17" descr="2mickeymouse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464820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10" name="Picture 18" descr="2mickeymouse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4820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11" name="Picture 19" descr="2mickeymouse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648200"/>
            <a:ext cx="7429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12" name="AutoShape 20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5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5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800" decel="100000" fill="hold"/>
                                        <p:tgtEl>
                                          <p:spTgt spid="8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800" decel="100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800" decel="1000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 animBg="1"/>
      <p:bldP spid="84997" grpId="0" animBg="1"/>
      <p:bldP spid="850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2057400"/>
            <a:ext cx="2286000" cy="609600"/>
          </a:xfrm>
          <a:effectLst>
            <a:outerShdw dist="35921" dir="2700000" algn="ctr" rotWithShape="0">
              <a:schemeClr val="tx1"/>
            </a:outerShdw>
          </a:effectLst>
          <a:extLst/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for 100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98120" y="2890391"/>
            <a:ext cx="896112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unique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&amp; relatively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stable ways in which people think, feel, &amp;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behave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are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called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________.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90237" y="4582961"/>
            <a:ext cx="8686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Personality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09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4" grpId="0"/>
      <p:bldP spid="4105" grpId="0"/>
      <p:bldP spid="40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2057400"/>
            <a:ext cx="1981200" cy="381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for 200</a:t>
            </a:r>
          </a:p>
        </p:txBody>
      </p:sp>
      <p:sp>
        <p:nvSpPr>
          <p:cNvPr id="5123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90600" y="4110137"/>
            <a:ext cx="716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latin typeface="Arial" charset="0"/>
              </a:rPr>
              <a:t>What is </a:t>
            </a:r>
            <a:r>
              <a:rPr lang="en-US" altLang="en-US" sz="3200" i="1" dirty="0">
                <a:solidFill>
                  <a:srgbClr val="66FF99"/>
                </a:solidFill>
                <a:latin typeface="Arial" charset="0"/>
              </a:rPr>
              <a:t>Temperament</a:t>
            </a:r>
            <a:r>
              <a:rPr lang="en-US" altLang="en-US" sz="3200" i="1" dirty="0">
                <a:solidFill>
                  <a:srgbClr val="FFCC99"/>
                </a:solidFill>
                <a:latin typeface="Arial" charset="0"/>
              </a:rPr>
              <a:t>?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342900" y="2885182"/>
            <a:ext cx="8458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enduring characteristics with which each person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are born are called _______.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animBg="1"/>
      <p:bldP spid="5124" grpId="0" autoUpdateAnimBg="0"/>
      <p:bldP spid="819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990600"/>
            <a:ext cx="1828800" cy="3048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for 300</a:t>
            </a:r>
          </a:p>
        </p:txBody>
      </p:sp>
      <p:sp>
        <p:nvSpPr>
          <p:cNvPr id="6147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57200" y="2819400"/>
            <a:ext cx="8229600" cy="280076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are: The </a:t>
            </a:r>
            <a:r>
              <a:rPr lang="fr-FR" altLang="en-US" sz="3200" i="1" dirty="0" err="1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Psychodynamic</a:t>
            </a:r>
            <a:r>
              <a:rPr lang="fr-FR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perspective</a:t>
            </a:r>
            <a:endParaRPr lang="fr-FR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fr-FR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</a:t>
            </a:r>
            <a:r>
              <a:rPr lang="fr-FR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he </a:t>
            </a:r>
            <a:r>
              <a:rPr lang="fr-FR" altLang="en-US" sz="3200" i="1" dirty="0" err="1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Behaviorist</a:t>
            </a:r>
            <a:r>
              <a:rPr lang="fr-FR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fr-FR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perspective  </a:t>
            </a:r>
          </a:p>
          <a:p>
            <a:pPr>
              <a:spcBef>
                <a:spcPct val="50000"/>
              </a:spcBef>
            </a:pPr>
            <a:r>
              <a:rPr lang="fr-FR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</a:t>
            </a:r>
            <a:r>
              <a:rPr lang="fr-FR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he </a:t>
            </a:r>
            <a:r>
              <a:rPr lang="fr-FR" altLang="en-US" sz="3200" i="1" dirty="0" err="1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Humanistic</a:t>
            </a:r>
            <a:r>
              <a:rPr lang="fr-FR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fr-FR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perspective</a:t>
            </a:r>
          </a:p>
          <a:p>
            <a:pPr>
              <a:spcBef>
                <a:spcPct val="50000"/>
              </a:spcBef>
            </a:pPr>
            <a:r>
              <a:rPr lang="fr-FR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</a:t>
            </a:r>
            <a:r>
              <a:rPr lang="fr-FR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nd the </a:t>
            </a:r>
            <a:r>
              <a:rPr lang="fr-FR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Trait </a:t>
            </a:r>
            <a:r>
              <a:rPr lang="fr-FR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perspective?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57200" y="2057400"/>
            <a:ext cx="822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Four Perspectives in Study of Personality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animBg="1"/>
      <p:bldP spid="6148" grpId="0" autoUpdateAnimBg="0"/>
      <p:bldP spid="61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638550" y="2057400"/>
            <a:ext cx="1866900" cy="4572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for 400</a:t>
            </a:r>
          </a:p>
        </p:txBody>
      </p:sp>
      <p:sp>
        <p:nvSpPr>
          <p:cNvPr id="717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62732" y="2890391"/>
            <a:ext cx="86090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 was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founder of the psychoanalytic movement in psychology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866900" y="4267200"/>
            <a:ext cx="541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Who is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Freud</a:t>
            </a:r>
            <a:r>
              <a:rPr lang="en-US" altLang="en-US" sz="3200" i="1" dirty="0" smtClean="0">
                <a:solidFill>
                  <a:srgbClr val="FFCC99"/>
                </a:solidFill>
                <a:latin typeface="Arial" charset="0"/>
              </a:rPr>
              <a:t>?</a:t>
            </a:r>
            <a:endParaRPr lang="en-US" altLang="en-US" sz="3200" i="1" dirty="0">
              <a:solidFill>
                <a:srgbClr val="FFCC99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animBg="1"/>
      <p:bldP spid="7175" grpId="0"/>
      <p:bldP spid="717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14700" y="2057400"/>
            <a:ext cx="2514600" cy="838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for 500</a:t>
            </a:r>
          </a:p>
        </p:txBody>
      </p:sp>
      <p:sp>
        <p:nvSpPr>
          <p:cNvPr id="819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CC99"/>
              </a:solidFill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105693" y="4016644"/>
            <a:ext cx="69326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are the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id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ego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and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superego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n-US" alt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95300" y="3138488"/>
            <a:ext cx="815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Freud’s three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levels of the mind.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2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animBg="1"/>
      <p:bldP spid="8201" grpId="0"/>
      <p:bldP spid="82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62350" y="1905000"/>
            <a:ext cx="1676400" cy="381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for 100</a:t>
            </a:r>
          </a:p>
        </p:txBody>
      </p:sp>
      <p:sp>
        <p:nvSpPr>
          <p:cNvPr id="1126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480060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are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Psychological defense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mechanisms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38150" y="2644170"/>
            <a:ext cx="7924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Unconscious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distortions of a person’s perception of reality that reduce stress and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anxiety are called _______________. 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animBg="1"/>
      <p:bldP spid="11268" grpId="0" autoUpdateAnimBg="0"/>
      <p:bldP spid="112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1066800"/>
            <a:ext cx="1676400" cy="304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for 200</a:t>
            </a:r>
          </a:p>
        </p:txBody>
      </p:sp>
      <p:sp>
        <p:nvSpPr>
          <p:cNvPr id="12291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524000" y="4589141"/>
            <a:ext cx="609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Projection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52400" y="2209800"/>
            <a:ext cx="8763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When unacceptable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or threatening impulses or feelings are seen as originating with someone else, usually the target of the impulses or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feelings it’s called ________.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animBg="1"/>
      <p:bldP spid="12292" grpId="0" autoUpdateAnimBg="0"/>
      <p:bldP spid="12293" grpId="0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00660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B8AA"/>
      </a:accent3>
      <a:accent4>
        <a:srgbClr val="000000"/>
      </a:accent4>
      <a:accent5>
        <a:srgbClr val="AAE2CA"/>
      </a:accent5>
      <a:accent6>
        <a:srgbClr val="2D2DB9"/>
      </a:accent6>
      <a:hlink>
        <a:srgbClr val="FFFFFF"/>
      </a:hlink>
      <a:folHlink>
        <a:srgbClr val="0000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1951</TotalTime>
  <Words>722</Words>
  <Application>Microsoft Office PowerPoint</Application>
  <PresentationFormat>On-screen Show (4:3)</PresentationFormat>
  <Paragraphs>123</Paragraphs>
  <Slides>29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Blank Presentation</vt:lpstr>
      <vt:lpstr> </vt:lpstr>
      <vt:lpstr>PowerPoint Presentation</vt:lpstr>
      <vt:lpstr>1 for 100</vt:lpstr>
      <vt:lpstr>1 for 200</vt:lpstr>
      <vt:lpstr>1 for 300</vt:lpstr>
      <vt:lpstr>1 for 400</vt:lpstr>
      <vt:lpstr>1 for 500</vt:lpstr>
      <vt:lpstr>2 for 100</vt:lpstr>
      <vt:lpstr>2 for 200</vt:lpstr>
      <vt:lpstr>2 for 300</vt:lpstr>
      <vt:lpstr>2 for 400 </vt:lpstr>
      <vt:lpstr>2 for 500</vt:lpstr>
      <vt:lpstr>3 for 100</vt:lpstr>
      <vt:lpstr>3 for 200</vt:lpstr>
      <vt:lpstr>3 for 300</vt:lpstr>
      <vt:lpstr>3 for 400 </vt:lpstr>
      <vt:lpstr>3 for 500</vt:lpstr>
      <vt:lpstr>4 for 100</vt:lpstr>
      <vt:lpstr>4 for 200</vt:lpstr>
      <vt:lpstr>4 for 300</vt:lpstr>
      <vt:lpstr>4 for 400</vt:lpstr>
      <vt:lpstr>4 for 500</vt:lpstr>
      <vt:lpstr>5 for 100</vt:lpstr>
      <vt:lpstr>5 for 200</vt:lpstr>
      <vt:lpstr>5 for 300</vt:lpstr>
      <vt:lpstr>5 for 400</vt:lpstr>
      <vt:lpstr>5 for 500</vt:lpstr>
      <vt:lpstr>PowerPoint Presentation</vt:lpstr>
      <vt:lpstr>PowerPoint Presentation</vt:lpstr>
    </vt:vector>
  </TitlesOfParts>
  <Company>CJC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CCNA Jeopardy Template</dc:title>
  <dc:subject>Review and Quiz</dc:subject>
  <dc:creator>Robert C. Gates</dc:creator>
  <cp:lastModifiedBy>Robert Gates</cp:lastModifiedBy>
  <cp:revision>410</cp:revision>
  <dcterms:created xsi:type="dcterms:W3CDTF">2000-06-26T17:56:44Z</dcterms:created>
  <dcterms:modified xsi:type="dcterms:W3CDTF">2016-11-22T23:44:20Z</dcterms:modified>
</cp:coreProperties>
</file>