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CC99"/>
    <a:srgbClr val="66FF99"/>
    <a:srgbClr val="FF3399"/>
    <a:srgbClr val="FF5050"/>
    <a:srgbClr val="F8F8F8"/>
    <a:srgbClr val="FFCC66"/>
    <a:srgbClr val="FFFFCC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5" autoAdjust="0"/>
    <p:restoredTop sz="94714" autoAdjust="0"/>
  </p:normalViewPr>
  <p:slideViewPr>
    <p:cSldViewPr showGuides="1">
      <p:cViewPr varScale="1">
        <p:scale>
          <a:sx n="67" d="100"/>
          <a:sy n="67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70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9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78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38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4014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7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8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353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8212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7758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1.png"/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12" Type="http://schemas.openxmlformats.org/officeDocument/2006/relationships/image" Target="../media/image3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slide" Target="slide2.xml"/><Relationship Id="rId5" Type="http://schemas.openxmlformats.org/officeDocument/2006/relationships/image" Target="../media/image27.jpeg"/><Relationship Id="rId10" Type="http://schemas.openxmlformats.org/officeDocument/2006/relationships/image" Target="../media/image23.gif"/><Relationship Id="rId4" Type="http://schemas.openxmlformats.org/officeDocument/2006/relationships/image" Target="../media/image26.jpeg"/><Relationship Id="rId9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52800" y="3230562"/>
            <a:ext cx="2514600" cy="2865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200" b="1" dirty="0">
                <a:solidFill>
                  <a:srgbClr val="FFFFCC"/>
                </a:solidFill>
              </a:rPr>
              <a:t>?</a:t>
            </a:r>
            <a:endParaRPr lang="en-US" altLang="en-US" sz="1800" dirty="0">
              <a:solidFill>
                <a:srgbClr val="FFFFCC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609600"/>
            <a:ext cx="2590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6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3600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77000" y="55626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hlink"/>
                </a:solidFill>
                <a:latin typeface="Arial" charset="0"/>
              </a:defRPr>
            </a:lvl1pPr>
            <a:lvl2pPr>
              <a:defRPr sz="4400">
                <a:solidFill>
                  <a:schemeClr val="hlink"/>
                </a:solidFill>
                <a:latin typeface="Arial" charset="0"/>
              </a:defRPr>
            </a:lvl2pPr>
            <a:lvl3pPr>
              <a:defRPr sz="4400">
                <a:solidFill>
                  <a:schemeClr val="hlink"/>
                </a:solidFill>
                <a:latin typeface="Arial" charset="0"/>
              </a:defRPr>
            </a:lvl3pPr>
            <a:lvl4pPr>
              <a:defRPr sz="4400">
                <a:solidFill>
                  <a:schemeClr val="hlink"/>
                </a:solidFill>
                <a:latin typeface="Arial" charset="0"/>
              </a:defRPr>
            </a:lvl4pPr>
            <a:lvl5pPr>
              <a:defRPr sz="4400">
                <a:solidFill>
                  <a:schemeClr val="hlink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Interactive Topic Test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90700" y="914584"/>
            <a:ext cx="5562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Social </a:t>
            </a:r>
            <a:r>
              <a:rPr lang="en-US" altLang="en-US" sz="80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Psychology</a:t>
            </a:r>
            <a:endParaRPr lang="en-US" altLang="en-US" sz="80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489950" y="64912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rcg</a:t>
            </a:r>
          </a:p>
        </p:txBody>
      </p:sp>
      <p:pic>
        <p:nvPicPr>
          <p:cNvPr id="8" name="Picture 14" descr="2mickeymou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4328466"/>
            <a:ext cx="904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tar gif 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8" y="52863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images.clipartpanda.com/multiple-clipart-output-clipart-PeopleClipArt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658"/>
          <a:stretch/>
        </p:blipFill>
        <p:spPr bwMode="auto">
          <a:xfrm>
            <a:off x="771525" y="4328466"/>
            <a:ext cx="2400300" cy="1530287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mission.wav"/>
          </p:stSnd>
        </p:sndAc>
      </p:transition>
    </mc:Choice>
    <mc:Fallback xmlns="">
      <p:transition spd="med">
        <p:fade/>
        <p:sndAc>
          <p:stSnd>
            <p:snd r:embed="rId6" name="miss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2" grpId="0"/>
      <p:bldP spid="2056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300</a:t>
            </a:r>
          </a:p>
        </p:txBody>
      </p:sp>
      <p:sp>
        <p:nvSpPr>
          <p:cNvPr id="133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81050" y="52578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Door-in-the-face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3450015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Asking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a large commitment and then, after being refused, asking for a smaller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commitment  is known as the  ______________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technique. 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nimBg="1"/>
      <p:bldP spid="13316" grpId="0" autoUpdateAnimBg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055" y="1347787"/>
            <a:ext cx="3429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400 </a:t>
            </a:r>
          </a:p>
        </p:txBody>
      </p:sp>
      <p:sp>
        <p:nvSpPr>
          <p:cNvPr id="143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71650" y="5124450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Obedience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8168" y="3810000"/>
            <a:ext cx="7923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 is changing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one’s behavior at the command of an authority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figure.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4" name="Picture 2" descr="https://www.searchlock.com/mirror/p?e=1&amp;h=mjXk6o1erJucxMtXMz3KDJjMsINov3HwhJbNFAXiWhV5wdzcAuZMWqXmmCEzejRObIeOlUUEYD0lbcuwMZyfQn3OIBx8qiWxb0XNA1cjVyapznc1Ks9bY7KqZteo5uit&amp;u=http://religionnews.com/wp-content/uploads/2014/04/Obey-one-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6" y="533400"/>
            <a:ext cx="3849687" cy="2525395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animBg="1"/>
      <p:bldP spid="14340" grpId="0" autoUpdateAnimBg="0"/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0" y="609600"/>
            <a:ext cx="19050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500</a:t>
            </a:r>
          </a:p>
        </p:txBody>
      </p:sp>
      <p:sp>
        <p:nvSpPr>
          <p:cNvPr id="153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2050"/>
            <a:ext cx="758825" cy="612775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7772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endParaRPr lang="en-US" altLang="en-US" sz="3200" i="1" dirty="0" smtClean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affective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(emotional)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component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behavioral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component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cognitive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component?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7658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three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components of an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attitude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2"/>
          <a:stretch/>
        </p:blipFill>
        <p:spPr bwMode="auto">
          <a:xfrm>
            <a:off x="3157537" y="5088573"/>
            <a:ext cx="2828925" cy="118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 autoUpdateAnimBg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657349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100</a:t>
            </a:r>
          </a:p>
        </p:txBody>
      </p:sp>
      <p:sp>
        <p:nvSpPr>
          <p:cNvPr id="163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28800" y="5668962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poor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38862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Attitudes are often </a:t>
            </a:r>
            <a:r>
              <a:rPr lang="en-US" sz="3200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 </a:t>
            </a:r>
            <a:r>
              <a:rPr lang="en-US" sz="3200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predictors of behavior unless the attitude is very specific or very </a:t>
            </a:r>
            <a:r>
              <a:rPr lang="en-US" sz="3200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strong.</a:t>
            </a:r>
            <a:endParaRPr lang="en-US" sz="3200" i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s://motivationquotes.files.wordpress.com/2010/11/positif-attitu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6237"/>
            <a:ext cx="2943225" cy="301942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7749" y="157162"/>
            <a:ext cx="5295900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200</a:t>
            </a:r>
            <a:b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Elaboration Likelihood Model </a:t>
            </a:r>
            <a:r>
              <a:rPr lang="en-US" altLang="en-US" sz="20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Persuasion </a:t>
            </a:r>
            <a:endParaRPr lang="en-US" altLang="en-US" sz="20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43100" y="61722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Central-route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611" name="Text Box 1059"/>
          <p:cNvSpPr txBox="1">
            <a:spLocks noChangeArrowheads="1"/>
          </p:cNvSpPr>
          <p:nvPr/>
        </p:nvSpPr>
        <p:spPr bwMode="auto">
          <a:xfrm>
            <a:off x="557212" y="460254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 processing involves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attending to the content of the message itself – greater long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term effectiveness.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2" name="Picture 2" descr="https://www.searchlock.com/mirror/p?e=1&amp;h=l5CV6EShAodKQ0T/qR7Nb5+/yFXr6uabpm7A2/IbYBMZGMtxRggECLptmXf1kalDg25uCDvoCpZy7QTr8fcTkMy9f3++PAPGQLZTnFBMqbwptqhsVnzhhzRJ7W5exApHPsxluuTMaI2JoxxJ308EiASHVgDvukBfWj/Y86apKZ8=&amp;u=http://upload.wikimedia.org/wikipedia/en/8/84/Elaboration_Likelihood_Model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/>
          <a:stretch/>
        </p:blipFill>
        <p:spPr bwMode="auto">
          <a:xfrm>
            <a:off x="1867749" y="1147762"/>
            <a:ext cx="5408501" cy="3348038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17412" grpId="0"/>
      <p:bldP spid="24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0350" y="685800"/>
            <a:ext cx="35433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</a:t>
            </a:r>
            <a:r>
              <a:rPr lang="en-US" altLang="en-US" sz="20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</a:t>
            </a:r>
            <a:br>
              <a:rPr lang="en-US" altLang="en-US" sz="20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Elaboration </a:t>
            </a:r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Likelihood Model of Persuasion </a:t>
            </a:r>
          </a:p>
        </p:txBody>
      </p:sp>
      <p:sp>
        <p:nvSpPr>
          <p:cNvPr id="184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65960" y="4968081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eripheral-route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6260" y="2133600"/>
            <a:ext cx="8001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 processing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involves attending to factors not involved in the message, such as the expertise of the source of the message, the length of the message, and other non-content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factors.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utoUpdateAnimBg="0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770484"/>
            <a:ext cx="17526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400 </a:t>
            </a:r>
          </a:p>
        </p:txBody>
      </p:sp>
      <p:sp>
        <p:nvSpPr>
          <p:cNvPr id="194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43000" y="5951250"/>
            <a:ext cx="64160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cognitive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dissonance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3872506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sense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discomfort or distress that occurs when a person’s behavior does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correspond to that person’s impression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called _______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https://www.psych2go.net/wp-content/uploads/2015/06/sipress-cognitive-dissonance-300x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4346"/>
            <a:ext cx="4486389" cy="34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/>
      <p:bldP spid="19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667000"/>
            <a:ext cx="2362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500</a:t>
            </a: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8039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source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the message,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message itself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target audience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medium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4820" y="3139281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Four key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elements in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persuasion.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07" y="491331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4" grpId="0" autoUpdateAnimBg="0"/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828800"/>
            <a:ext cx="3048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100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19300" y="4522599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stereotype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5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43877" y="2644170"/>
            <a:ext cx="79705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_________ is a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set of characteristics that people believe is shared by all members of a particular social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category.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2" name="Picture 4" descr="Image result for star gif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67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 autoUpdateAnimBg="0"/>
      <p:bldP spid="21507" grpId="0" animBg="1"/>
      <p:bldP spid="215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219200"/>
            <a:ext cx="3200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200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19200" y="4191000"/>
            <a:ext cx="6400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endParaRPr lang="en-US" altLang="en-US" sz="3200" i="1" dirty="0" smtClean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Fundamental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attribution error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actor-observer bias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87973" y="19812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tendency to overestimate the influence of internal factors in determining behavior while underestimating situational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factors is called  ___________________________.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animBg="1"/>
      <p:bldP spid="22533" grpId="0"/>
      <p:bldP spid="225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288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6576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4864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3152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8288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6576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4864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3152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8288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6576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4864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73152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8288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6576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4864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3152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8288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6576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4864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73152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2" name="Rectangle 70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 useBgFill="1">
        <p:nvSpPr>
          <p:cNvPr id="3143" name="Rectangle 71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altLang="en-US" sz="6600" i="1">
              <a:solidFill>
                <a:srgbClr val="00FFFF"/>
              </a:solidFill>
              <a:latin typeface="Arial" charset="0"/>
            </a:endParaRPr>
          </a:p>
        </p:txBody>
      </p:sp>
      <p:sp useBgFill="1">
        <p:nvSpPr>
          <p:cNvPr id="3144" name="Rectangle 72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en-US" altLang="en-US" sz="6600" i="1">
              <a:solidFill>
                <a:srgbClr val="99FF66"/>
              </a:solidFill>
              <a:latin typeface="Arial" charset="0"/>
            </a:endParaRPr>
          </a:p>
        </p:txBody>
      </p:sp>
      <p:sp useBgFill="1">
        <p:nvSpPr>
          <p:cNvPr id="3145" name="Rectangle 73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solidFill>
            <a:srgbClr val="FFCC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7" name="Rectangle 75"/>
          <p:cNvSpPr>
            <a:spLocks noChangeArrowheads="1"/>
          </p:cNvSpPr>
          <p:nvPr/>
        </p:nvSpPr>
        <p:spPr bwMode="auto">
          <a:xfrm>
            <a:off x="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" action="ppaction://hlinksldjump"/>
              </a:rPr>
              <a:t>100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8" name="Rectangle 76"/>
          <p:cNvSpPr>
            <a:spLocks noChangeArrowheads="1"/>
          </p:cNvSpPr>
          <p:nvPr/>
        </p:nvSpPr>
        <p:spPr bwMode="auto">
          <a:xfrm>
            <a:off x="18288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9" name="Rectangle 77"/>
          <p:cNvSpPr>
            <a:spLocks noChangeArrowheads="1"/>
          </p:cNvSpPr>
          <p:nvPr/>
        </p:nvSpPr>
        <p:spPr bwMode="auto">
          <a:xfrm>
            <a:off x="36576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0" name="Rectangle 78"/>
          <p:cNvSpPr>
            <a:spLocks noChangeArrowheads="1"/>
          </p:cNvSpPr>
          <p:nvPr/>
        </p:nvSpPr>
        <p:spPr bwMode="auto">
          <a:xfrm>
            <a:off x="54864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1" name="Rectangle 79"/>
          <p:cNvSpPr>
            <a:spLocks noChangeArrowheads="1"/>
          </p:cNvSpPr>
          <p:nvPr/>
        </p:nvSpPr>
        <p:spPr bwMode="auto">
          <a:xfrm>
            <a:off x="73152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6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2" name="Rectangle 80"/>
          <p:cNvSpPr>
            <a:spLocks noChangeArrowheads="1"/>
          </p:cNvSpPr>
          <p:nvPr/>
        </p:nvSpPr>
        <p:spPr bwMode="auto">
          <a:xfrm>
            <a:off x="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7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3" name="Rectangle 81"/>
          <p:cNvSpPr>
            <a:spLocks noChangeArrowheads="1"/>
          </p:cNvSpPr>
          <p:nvPr/>
        </p:nvSpPr>
        <p:spPr bwMode="auto">
          <a:xfrm>
            <a:off x="18288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8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4" name="Rectangle 82"/>
          <p:cNvSpPr>
            <a:spLocks noChangeArrowheads="1"/>
          </p:cNvSpPr>
          <p:nvPr/>
        </p:nvSpPr>
        <p:spPr bwMode="auto">
          <a:xfrm>
            <a:off x="36576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9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5" name="Rectangle 83"/>
          <p:cNvSpPr>
            <a:spLocks noChangeArrowheads="1"/>
          </p:cNvSpPr>
          <p:nvPr/>
        </p:nvSpPr>
        <p:spPr bwMode="auto">
          <a:xfrm>
            <a:off x="54864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0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6" name="Rectangle 84"/>
          <p:cNvSpPr>
            <a:spLocks noChangeArrowheads="1"/>
          </p:cNvSpPr>
          <p:nvPr/>
        </p:nvSpPr>
        <p:spPr bwMode="auto">
          <a:xfrm>
            <a:off x="73152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1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7" name="Rectangle 85"/>
          <p:cNvSpPr>
            <a:spLocks noChangeArrowheads="1"/>
          </p:cNvSpPr>
          <p:nvPr/>
        </p:nvSpPr>
        <p:spPr bwMode="auto">
          <a:xfrm>
            <a:off x="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2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8" name="Rectangle 86"/>
          <p:cNvSpPr>
            <a:spLocks noChangeArrowheads="1"/>
          </p:cNvSpPr>
          <p:nvPr/>
        </p:nvSpPr>
        <p:spPr bwMode="auto">
          <a:xfrm>
            <a:off x="18288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3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9" name="Rectangle 87"/>
          <p:cNvSpPr>
            <a:spLocks noChangeArrowheads="1"/>
          </p:cNvSpPr>
          <p:nvPr/>
        </p:nvSpPr>
        <p:spPr bwMode="auto">
          <a:xfrm>
            <a:off x="36576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4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0" name="Rectangle 88"/>
          <p:cNvSpPr>
            <a:spLocks noChangeArrowheads="1"/>
          </p:cNvSpPr>
          <p:nvPr/>
        </p:nvSpPr>
        <p:spPr bwMode="auto">
          <a:xfrm>
            <a:off x="54864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5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1" name="Rectangle 89"/>
          <p:cNvSpPr>
            <a:spLocks noChangeArrowheads="1"/>
          </p:cNvSpPr>
          <p:nvPr/>
        </p:nvSpPr>
        <p:spPr bwMode="auto">
          <a:xfrm>
            <a:off x="73152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6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2" name="Rectangle 90"/>
          <p:cNvSpPr>
            <a:spLocks noChangeArrowheads="1"/>
          </p:cNvSpPr>
          <p:nvPr/>
        </p:nvSpPr>
        <p:spPr bwMode="auto">
          <a:xfrm>
            <a:off x="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7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3" name="Rectangle 91"/>
          <p:cNvSpPr>
            <a:spLocks noChangeArrowheads="1"/>
          </p:cNvSpPr>
          <p:nvPr/>
        </p:nvSpPr>
        <p:spPr bwMode="auto">
          <a:xfrm>
            <a:off x="18288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8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4" name="Rectangle 92"/>
          <p:cNvSpPr>
            <a:spLocks noChangeArrowheads="1"/>
          </p:cNvSpPr>
          <p:nvPr/>
        </p:nvSpPr>
        <p:spPr bwMode="auto">
          <a:xfrm>
            <a:off x="36576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9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5" name="Rectangle 93"/>
          <p:cNvSpPr>
            <a:spLocks noChangeArrowheads="1"/>
          </p:cNvSpPr>
          <p:nvPr/>
        </p:nvSpPr>
        <p:spPr bwMode="auto">
          <a:xfrm>
            <a:off x="54864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0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6" name="Rectangle 94"/>
          <p:cNvSpPr>
            <a:spLocks noChangeArrowheads="1"/>
          </p:cNvSpPr>
          <p:nvPr/>
        </p:nvSpPr>
        <p:spPr bwMode="auto">
          <a:xfrm>
            <a:off x="73152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1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7" name="Rectangle 95"/>
          <p:cNvSpPr>
            <a:spLocks noChangeArrowheads="1"/>
          </p:cNvSpPr>
          <p:nvPr/>
        </p:nvSpPr>
        <p:spPr bwMode="auto">
          <a:xfrm>
            <a:off x="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2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8" name="Rectangle 96"/>
          <p:cNvSpPr>
            <a:spLocks noChangeArrowheads="1"/>
          </p:cNvSpPr>
          <p:nvPr/>
        </p:nvSpPr>
        <p:spPr bwMode="auto">
          <a:xfrm>
            <a:off x="18288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3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9" name="Rectangle 97"/>
          <p:cNvSpPr>
            <a:spLocks noChangeArrowheads="1"/>
          </p:cNvSpPr>
          <p:nvPr/>
        </p:nvSpPr>
        <p:spPr bwMode="auto">
          <a:xfrm>
            <a:off x="36576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4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0" name="Rectangle 98"/>
          <p:cNvSpPr>
            <a:spLocks noChangeArrowheads="1"/>
          </p:cNvSpPr>
          <p:nvPr/>
        </p:nvSpPr>
        <p:spPr bwMode="auto">
          <a:xfrm>
            <a:off x="54864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5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1" name="Rectangle 99">
            <a:hlinkClick r:id="rId26" action="ppaction://hlinksldjump">
              <a:snd r:embed="rId27" name="WHOOSH.WAV"/>
            </a:hlinkClick>
          </p:cNvPr>
          <p:cNvSpPr>
            <a:spLocks noChangeArrowheads="1"/>
          </p:cNvSpPr>
          <p:nvPr/>
        </p:nvSpPr>
        <p:spPr bwMode="auto">
          <a:xfrm>
            <a:off x="73152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6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419225"/>
            <a:ext cx="22098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300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24046" y="5903534"/>
            <a:ext cx="7618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Prejudice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Discrimination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86093" y="3329015"/>
            <a:ext cx="78943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 is a negative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attitude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held by a person about the members of a particular social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group,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while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 is the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treating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people differently because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 group to which they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belong.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6" descr="http://img.medscape.com/thumbnail_library/dt_151023_prejudice_discrimination_bias_bullying_8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28600"/>
            <a:ext cx="3886200" cy="2914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utoUpdateAnimBg="0"/>
      <p:bldP spid="23561" grpId="0"/>
      <p:bldP spid="235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04950"/>
            <a:ext cx="2362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400</a:t>
            </a:r>
          </a:p>
        </p:txBody>
      </p:sp>
      <p:sp>
        <p:nvSpPr>
          <p:cNvPr id="245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64920" y="5334000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vulnerability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09600" y="3271897"/>
            <a:ext cx="81518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effect that people’s awareness of the stereotypes associated with their social group has on their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 is called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stereotype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218" name="Picture 2" descr="https://s-media-cache-ak0.pinimg.com/736x/38/fa/80/38fa80e6f1ce91830f19408f67df0c7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9"/>
          <a:stretch/>
        </p:blipFill>
        <p:spPr bwMode="auto">
          <a:xfrm>
            <a:off x="4953000" y="228600"/>
            <a:ext cx="2614931" cy="2857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1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animBg="1"/>
      <p:bldP spid="24580" grpId="0" autoUpdateAnimBg="0"/>
      <p:bldP spid="246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834356"/>
            <a:ext cx="1676400" cy="31353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500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71600" y="5944613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prophecy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57200" y="3776662"/>
            <a:ext cx="8229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tendency of one’s expectations to affect one’s behavior in such a way as to make the expectation more likely to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occur is known as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elf-fulfilling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2" descr="http://media-cache-ak0.pinimg.com/originals/9d/79/90/9d7990a1d48bd3d2d3fcafcdb276e4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263525"/>
            <a:ext cx="3141662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autoUpdateAnimBg="0"/>
      <p:bldP spid="25608" grpId="0"/>
      <p:bldP spid="256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1295400"/>
            <a:ext cx="1600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100</a:t>
            </a: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00362" y="2939969"/>
            <a:ext cx="3276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intimacy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passion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commitment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38200" y="1831627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Sternberg’s three components 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00" name="Picture 4" descr="http://www.clker.com/cliparts/6/e/e/7/12781834832021651265gif_heart_44_512x512x32%20copy-hi.png#hearts%20gif%20600x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024187" cy="23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ker.com/cliparts/6/e/e/7/12781834832021651265gif_heart_44_512x512x32%20copy-hi.png#hearts%20gif%20600x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93434"/>
            <a:ext cx="2953440" cy="229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 autoUpdateAnimBg="0"/>
      <p:bldP spid="26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828800"/>
            <a:ext cx="2133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200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5967" y="4587081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Altruism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333500" y="3200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89561" y="2644170"/>
            <a:ext cx="84566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Prosocial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 that is done with no expectation of reward and may involve the risk of harm to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oneself is called 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" name="Picture 19" descr="2mickeymous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92" y="533400"/>
            <a:ext cx="742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  <p:bldP spid="27652" grpId="0" autoUpdateAnimBg="0"/>
      <p:bldP spid="276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381000"/>
            <a:ext cx="2209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300</a:t>
            </a:r>
          </a:p>
        </p:txBody>
      </p:sp>
      <p:sp>
        <p:nvSpPr>
          <p:cNvPr id="286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04900" y="5664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bystander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1325" y="3581400"/>
            <a:ext cx="83439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________ effect acknowledges that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presence of other people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affects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decision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a person to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 or not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 someone in trouble.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4" name="Picture 2" descr="http://www.mtholyoke.edu/~asif25s/images/bystander%20eff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41780"/>
            <a:ext cx="7239000" cy="2382457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animBg="1"/>
      <p:bldP spid="28676" grpId="0" autoUpdateAnimBg="0"/>
      <p:bldP spid="286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205" y="6858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400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52972" y="1965544"/>
            <a:ext cx="6038056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noticing</a:t>
            </a:r>
            <a:endParaRPr lang="en-US" altLang="en-US" sz="3200" i="1" dirty="0">
              <a:solidFill>
                <a:srgbClr val="66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defining an emergency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taking responsibility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planning a course of action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taking action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2587" y="1244025"/>
            <a:ext cx="83042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Five steps in making a decision to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1" grpId="0" autoUpdateAnimBg="0"/>
      <p:bldP spid="29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9" y="381000"/>
            <a:ext cx="2286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500</a:t>
            </a: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6219" y="1719323"/>
            <a:ext cx="8610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physical attractiveness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proximity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physical or geographical nearness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people like people who 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similar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to themselves </a:t>
            </a:r>
            <a:r>
              <a:rPr lang="en-US" altLang="en-US" sz="32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who 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different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from themselves (complementary)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reciprocity of liking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993" y="914400"/>
            <a:ext cx="8228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Four Factors in Interpersonal attraction.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24" grpId="0" autoUpdateAnimBg="0"/>
      <p:bldP spid="307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095500" y="2590800"/>
            <a:ext cx="49530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  <a:latin typeface="Arial" charset="0"/>
              </a:rPr>
              <a:t>The End</a:t>
            </a:r>
            <a:r>
              <a:rPr lang="en-US" altLang="en-US" sz="32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8499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34200" y="6248400"/>
            <a:ext cx="762000" cy="609600"/>
          </a:xfrm>
          <a:prstGeom prst="actionButtonHom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85800" cy="609600"/>
          </a:xfrm>
          <a:prstGeom prst="actionButtonInformatio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2" name="Picture 10" descr="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600200"/>
            <a:ext cx="635000" cy="889000"/>
          </a:xfrm>
          <a:prstGeom prst="rect">
            <a:avLst/>
          </a:prstGeom>
          <a:noFill/>
          <a:effectLst>
            <a:outerShdw dist="45791" dir="3378596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g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609600" cy="9144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lifespan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635000" cy="8890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2mickeymous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904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2mickeymouse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10100"/>
            <a:ext cx="895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9" name="Picture 17" descr="2mickeymous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0" name="Picture 18" descr="2mickeymous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1" name="Picture 19" descr="2mickeymouse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48200"/>
            <a:ext cx="742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2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4" descr="Image result for star gif animat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8" y="52863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ker.com/cliparts/6/e/e/7/12781834832021651265gif_heart_44_512x512x32%20copy-hi.png#hearts%20gif%20600x46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936982"/>
            <a:ext cx="1707857" cy="13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animBg="1"/>
      <p:bldP spid="84997" grpId="0" animBg="1"/>
      <p:bldP spid="850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6650"/>
            <a:ext cx="22860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100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2819400"/>
            <a:ext cx="8534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 _________is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scientific study of how people's thoughts, feelings, and behaviors are influenced by the actual, imagined, or implied presence of others.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857703" y="5156775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ocial psychology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6" descr="http://www.appsychology.com/Book/Social/socialhomepics/gangant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875"/>
            <a:ext cx="3333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/>
      <p:bldP spid="4105" grpId="0"/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200</a:t>
            </a:r>
          </a:p>
        </p:txBody>
      </p:sp>
      <p:sp>
        <p:nvSpPr>
          <p:cNvPr id="51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90600" y="440909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latin typeface="Arial" charset="0"/>
              </a:rPr>
              <a:t>Conformity</a:t>
            </a:r>
            <a:r>
              <a:rPr lang="en-US" altLang="en-US" sz="3200" i="1" dirty="0" smtClean="0">
                <a:solidFill>
                  <a:srgbClr val="FFCC99"/>
                </a:solidFill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95300" y="31242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 is the changing of one’s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own behavior to match that of other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people.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" name="Picture 6" descr="Image result for Conform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307" y="775138"/>
            <a:ext cx="3613393" cy="2032921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76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1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utoUpdateAnimBg="0"/>
      <p:bldP spid="819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75880"/>
            <a:ext cx="18288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300</a:t>
            </a:r>
          </a:p>
        </p:txBody>
      </p:sp>
      <p:sp>
        <p:nvSpPr>
          <p:cNvPr id="614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91543" y="5946211"/>
            <a:ext cx="4760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Compliance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4257675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Changing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one’s behavior as a result of other people directing or asking for the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change is called 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https://www.searchlock.com/mirror/p?e=1&amp;h=/3wB16/1lhL2nhLhzvPCiVVpkoU34fabINOLCRkpXo0dpGA8IyJjTzO/18jFgmc51v9X431I31dWTmzjyfp3V2tZde3NV2V+f4aSwF4mvt/OAYIvI7YTIyeHxv1l1Ml3JLABj875iurbAnEN3LV47IdXmayTsX3j5odFm19gGAA=&amp;u=http://3.bp.blogspot.com/-0WBoxj2XWLk/UUSyKDkG6JI/AAAAAAAAARg/ILhu36FAgSk/s1600/comp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5601"/>
            <a:ext cx="4364832" cy="3819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 autoUpdateAnimBg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71600"/>
            <a:ext cx="1866900" cy="457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400</a:t>
            </a:r>
          </a:p>
        </p:txBody>
      </p:sp>
      <p:sp>
        <p:nvSpPr>
          <p:cNvPr id="71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3153152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_________occurs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when people place more importance on maintaining group cohesiveness than on assessing the facts of the problem with which the group is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concerned.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866900" y="5374481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Groupthink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pic>
        <p:nvPicPr>
          <p:cNvPr id="6" name="Picture 6" descr="Image result for Groupth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3" b="21124"/>
          <a:stretch>
            <a:fillRect/>
          </a:stretch>
        </p:blipFill>
        <p:spPr bwMode="auto">
          <a:xfrm>
            <a:off x="3560763" y="381000"/>
            <a:ext cx="52006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1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5" grpId="0"/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667000"/>
            <a:ext cx="225266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500</a:t>
            </a:r>
          </a:p>
        </p:txBody>
      </p:sp>
      <p:sp>
        <p:nvSpPr>
          <p:cNvPr id="81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395657" y="5953919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polarization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04542" y="3276600"/>
            <a:ext cx="87349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When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members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involved in a group discussion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take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somewhat more extreme positions and suggest riskier actions  than do individuals who have not participated in a group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discussion, group ___________ has occurred.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https://www.searchlock.com/mirror/p?e=1&amp;h=oapjF2f9nigoutCP7Cs1CaScky7i++fR+KZNLj4hze/T4jXxURgcVcvd3Fw1tN9rBF6cZZpBKASFClRkBRQkIP2K8S4Sm0QeFKSygsEjbrDCD5hoE9BnWe4Xc95mirlvqP16Bj8+rvYQDXgHtDtBsBYnIQmkYb0RygrcOiblFIU=&amp;u=http://www.whereoware.com/blog/wp-content/uploads/PolarBear-Holidaygoodies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95" y="0"/>
            <a:ext cx="236321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201" grpId="0"/>
      <p:bldP spid="8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4587" y="3033712"/>
            <a:ext cx="1676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100</a:t>
            </a:r>
          </a:p>
        </p:txBody>
      </p:sp>
      <p:sp>
        <p:nvSpPr>
          <p:cNvPr id="112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27237" y="5668962"/>
            <a:ext cx="4991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facilitation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1000" y="3462337"/>
            <a:ext cx="8382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The opposite of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 impairment (negative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influence of others on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performance) is social ________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(positive influence of others on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performance).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2" name="Picture 4" descr="http://www.primelearninggroup.com/wp-content/uploads/2012/04/facili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95275"/>
            <a:ext cx="3429000" cy="257175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autoUpdateAnimBg="0"/>
      <p:bldP spid="112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981200"/>
            <a:ext cx="16764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200</a:t>
            </a:r>
          </a:p>
        </p:txBody>
      </p:sp>
      <p:sp>
        <p:nvSpPr>
          <p:cNvPr id="122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5044599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loafing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0375" y="2667000"/>
            <a:ext cx="8153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phenomenon of a person exerting less effort to achieve a goal when they work in a group than when they work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alone is known as _____ 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AutoShape 4" descr="Image result for social loafing transparent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04800"/>
            <a:ext cx="3752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 autoUpdateAnimBg="0"/>
      <p:bldP spid="12293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66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B8AA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00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2102</TotalTime>
  <Words>809</Words>
  <Application>Microsoft Office PowerPoint</Application>
  <PresentationFormat>On-screen Show (4:3)</PresentationFormat>
  <Paragraphs>128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 </vt:lpstr>
      <vt:lpstr>PowerPoint Presentation</vt:lpstr>
      <vt:lpstr>1 for 100</vt:lpstr>
      <vt:lpstr>1 for 200</vt:lpstr>
      <vt:lpstr>1 for 300</vt:lpstr>
      <vt:lpstr>1 for 400</vt:lpstr>
      <vt:lpstr>1 for 500</vt:lpstr>
      <vt:lpstr>2 for 100</vt:lpstr>
      <vt:lpstr>2 for 200</vt:lpstr>
      <vt:lpstr>2 for 300</vt:lpstr>
      <vt:lpstr>2 for 400 </vt:lpstr>
      <vt:lpstr>2 for 500</vt:lpstr>
      <vt:lpstr>3 for 100</vt:lpstr>
      <vt:lpstr>3 for 200 Elaboration Likelihood Model of Persuasion </vt:lpstr>
      <vt:lpstr>3 for 300 Elaboration Likelihood Model of Persuasion </vt:lpstr>
      <vt:lpstr>3 for 400 </vt:lpstr>
      <vt:lpstr>3 for 500</vt:lpstr>
      <vt:lpstr>4 for 100</vt:lpstr>
      <vt:lpstr>4 for 200</vt:lpstr>
      <vt:lpstr>4 for 300</vt:lpstr>
      <vt:lpstr>4 for 400</vt:lpstr>
      <vt:lpstr>4 for 500</vt:lpstr>
      <vt:lpstr>5 for 100</vt:lpstr>
      <vt:lpstr>5 for 200</vt:lpstr>
      <vt:lpstr>5 for 300</vt:lpstr>
      <vt:lpstr>5 for 400</vt:lpstr>
      <vt:lpstr>5 for 500</vt:lpstr>
      <vt:lpstr>PowerPoint Presentation</vt:lpstr>
      <vt:lpstr>PowerPoint Presentation</vt:lpstr>
    </vt:vector>
  </TitlesOfParts>
  <Company>CJC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CCNA Jeopardy Template</dc:title>
  <dc:subject>Review and Quiz</dc:subject>
  <dc:creator>Robert C. Gates</dc:creator>
  <cp:lastModifiedBy>Robert Gates</cp:lastModifiedBy>
  <cp:revision>421</cp:revision>
  <dcterms:created xsi:type="dcterms:W3CDTF">2000-06-26T17:56:44Z</dcterms:created>
  <dcterms:modified xsi:type="dcterms:W3CDTF">2017-04-14T09:53:53Z</dcterms:modified>
</cp:coreProperties>
</file>