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5" r:id="rId29"/>
    <p:sldId id="287" r:id="rId3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F8F8F8"/>
    <a:srgbClr val="99FF66"/>
    <a:srgbClr val="FFCC99"/>
    <a:srgbClr val="FFCC66"/>
    <a:srgbClr val="FFFFCC"/>
    <a:srgbClr val="00FFFF"/>
    <a:srgbClr val="FF5050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5" autoAdjust="0"/>
    <p:restoredTop sz="94714" autoAdjust="0"/>
  </p:normalViewPr>
  <p:slideViewPr>
    <p:cSldViewPr showGuides="1">
      <p:cViewPr varScale="1">
        <p:scale>
          <a:sx n="62" d="100"/>
          <a:sy n="62" d="100"/>
        </p:scale>
        <p:origin x="-1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0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715707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1090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878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93842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40145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5746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086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176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913532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982124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177580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hlink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>
          <a:solidFill>
            <a:schemeClr val="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400">
          <a:solidFill>
            <a:schemeClr val="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000">
          <a:solidFill>
            <a:schemeClr val="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0.xml"/><Relationship Id="rId18" Type="http://schemas.openxmlformats.org/officeDocument/2006/relationships/slide" Target="slide11.xml"/><Relationship Id="rId26" Type="http://schemas.openxmlformats.org/officeDocument/2006/relationships/slide" Target="slide27.xml"/><Relationship Id="rId3" Type="http://schemas.openxmlformats.org/officeDocument/2006/relationships/slide" Target="slide8.xml"/><Relationship Id="rId21" Type="http://schemas.openxmlformats.org/officeDocument/2006/relationships/slide" Target="slide26.xml"/><Relationship Id="rId7" Type="http://schemas.openxmlformats.org/officeDocument/2006/relationships/slide" Target="slide4.xml"/><Relationship Id="rId12" Type="http://schemas.openxmlformats.org/officeDocument/2006/relationships/slide" Target="slide5.xml"/><Relationship Id="rId17" Type="http://schemas.openxmlformats.org/officeDocument/2006/relationships/slide" Target="slide6.xml"/><Relationship Id="rId25" Type="http://schemas.openxmlformats.org/officeDocument/2006/relationships/slide" Target="slide22.xml"/><Relationship Id="rId2" Type="http://schemas.openxmlformats.org/officeDocument/2006/relationships/slide" Target="slide3.xml"/><Relationship Id="rId16" Type="http://schemas.openxmlformats.org/officeDocument/2006/relationships/slide" Target="slide25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23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18.xml"/><Relationship Id="rId15" Type="http://schemas.openxmlformats.org/officeDocument/2006/relationships/slide" Target="slide20.xml"/><Relationship Id="rId23" Type="http://schemas.openxmlformats.org/officeDocument/2006/relationships/slide" Target="slide12.xml"/><Relationship Id="rId10" Type="http://schemas.openxmlformats.org/officeDocument/2006/relationships/slide" Target="slide19.xml"/><Relationship Id="rId19" Type="http://schemas.openxmlformats.org/officeDocument/2006/relationships/slide" Target="slide16.xml"/><Relationship Id="rId4" Type="http://schemas.openxmlformats.org/officeDocument/2006/relationships/slide" Target="slide13.xml"/><Relationship Id="rId9" Type="http://schemas.openxmlformats.org/officeDocument/2006/relationships/slide" Target="slide14.xml"/><Relationship Id="rId14" Type="http://schemas.openxmlformats.org/officeDocument/2006/relationships/slide" Target="slide15.xml"/><Relationship Id="rId22" Type="http://schemas.openxmlformats.org/officeDocument/2006/relationships/slide" Target="slide7.xml"/><Relationship Id="rId27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gif"/><Relationship Id="rId3" Type="http://schemas.openxmlformats.org/officeDocument/2006/relationships/image" Target="../media/image3.jpeg"/><Relationship Id="rId7" Type="http://schemas.openxmlformats.org/officeDocument/2006/relationships/image" Target="../media/image7.gif"/><Relationship Id="rId2" Type="http://schemas.openxmlformats.org/officeDocument/2006/relationships/slide" Target="slide2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gif"/><Relationship Id="rId11" Type="http://schemas.openxmlformats.org/officeDocument/2006/relationships/slide" Target="slide2.xml"/><Relationship Id="rId5" Type="http://schemas.openxmlformats.org/officeDocument/2006/relationships/image" Target="../media/image5.jpeg"/><Relationship Id="rId10" Type="http://schemas.openxmlformats.org/officeDocument/2006/relationships/image" Target="../media/image2.gif"/><Relationship Id="rId4" Type="http://schemas.openxmlformats.org/officeDocument/2006/relationships/image" Target="../media/image4.jpeg"/><Relationship Id="rId9" Type="http://schemas.openxmlformats.org/officeDocument/2006/relationships/image" Target="../media/image9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314700" y="3230562"/>
            <a:ext cx="2514600" cy="2865438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8200" b="1" dirty="0">
                <a:solidFill>
                  <a:srgbClr val="FFFFCC"/>
                </a:solidFill>
              </a:rPr>
              <a:t>?</a:t>
            </a:r>
            <a:endParaRPr lang="en-US" altLang="en-US" sz="1800" dirty="0">
              <a:solidFill>
                <a:srgbClr val="FFFFCC"/>
              </a:solidFill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76600" y="609600"/>
            <a:ext cx="2590800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600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876800"/>
            <a:ext cx="6400800" cy="685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3600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477000" y="5562600"/>
            <a:ext cx="152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4400">
                <a:solidFill>
                  <a:schemeClr val="hlink"/>
                </a:solidFill>
                <a:latin typeface="Arial" charset="0"/>
              </a:defRPr>
            </a:lvl1pPr>
            <a:lvl2pPr>
              <a:defRPr sz="4400">
                <a:solidFill>
                  <a:schemeClr val="hlink"/>
                </a:solidFill>
                <a:latin typeface="Arial" charset="0"/>
              </a:defRPr>
            </a:lvl2pPr>
            <a:lvl3pPr>
              <a:defRPr sz="4400">
                <a:solidFill>
                  <a:schemeClr val="hlink"/>
                </a:solidFill>
                <a:latin typeface="Arial" charset="0"/>
              </a:defRPr>
            </a:lvl3pPr>
            <a:lvl4pPr>
              <a:defRPr sz="4400">
                <a:solidFill>
                  <a:schemeClr val="hlink"/>
                </a:solidFill>
                <a:latin typeface="Arial" charset="0"/>
              </a:defRPr>
            </a:lvl4pPr>
            <a:lvl5pPr>
              <a:defRPr sz="4400">
                <a:solidFill>
                  <a:schemeClr val="hlink"/>
                </a:solidFill>
                <a:latin typeface="Arial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hlink"/>
                </a:solidFill>
                <a:latin typeface="Arial" charset="0"/>
              </a:defRPr>
            </a:lvl9pPr>
          </a:lstStyle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Interactive Topic Test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354012" y="1371600"/>
            <a:ext cx="8435975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tress </a:t>
            </a:r>
            <a:r>
              <a:rPr lang="en-US" altLang="en-US" sz="8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H</a:t>
            </a:r>
            <a:r>
              <a:rPr lang="en-US" altLang="en-US" sz="80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ealth</a:t>
            </a:r>
            <a:endParaRPr lang="en-US" altLang="en-US" sz="8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8489950" y="6491288"/>
            <a:ext cx="501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rcg</a:t>
            </a:r>
          </a:p>
        </p:txBody>
      </p:sp>
      <p:pic>
        <p:nvPicPr>
          <p:cNvPr id="8" name="Picture 19" descr="2mickeymouse4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76750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sndAc>
      <p:stSnd>
        <p:snd r:embed="rId2" name="miss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2" grpId="0"/>
      <p:bldP spid="2056" grpId="0"/>
      <p:bldP spid="205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22098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300</a:t>
            </a:r>
          </a:p>
        </p:txBody>
      </p:sp>
      <p:sp>
        <p:nvSpPr>
          <p:cNvPr id="1331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800100" y="38862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Psychoneuroimmunology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05593" y="2808982"/>
            <a:ext cx="8532813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______________ is the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study of the effects of psychological factors on the immune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system.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animBg="1"/>
      <p:bldP spid="13316" grpId="0" autoUpdateAnimBg="0"/>
      <p:bldP spid="133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0" y="1066800"/>
            <a:ext cx="3429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400 </a:t>
            </a:r>
          </a:p>
        </p:txBody>
      </p:sp>
      <p:sp>
        <p:nvSpPr>
          <p:cNvPr id="1433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828800" y="4876800"/>
            <a:ext cx="5486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rimary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495300" y="2133600"/>
            <a:ext cx="8153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Cognitive appraisal approach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________appraisal involves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estimating the severity of a stressor and classifying it as either a threat or a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challenge.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animBg="1"/>
      <p:bldP spid="14340" grpId="0" autoUpdateAnimBg="0"/>
      <p:bldP spid="1434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0" y="777240"/>
            <a:ext cx="19050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500</a:t>
            </a:r>
          </a:p>
        </p:txBody>
      </p:sp>
      <p:sp>
        <p:nvSpPr>
          <p:cNvPr id="1536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2050"/>
            <a:ext cx="758825" cy="612775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4770438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Secondary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990600" y="2274838"/>
            <a:ext cx="76581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folHlink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Cognitive appraisal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approach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 appraisal involves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estimating the resources available to the person for coping with a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stressor.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animBg="1"/>
      <p:bldP spid="15364" grpId="0" autoUpdateAnimBg="0"/>
      <p:bldP spid="1536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9906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100</a:t>
            </a:r>
          </a:p>
        </p:txBody>
      </p:sp>
      <p:sp>
        <p:nvSpPr>
          <p:cNvPr id="1638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12620" y="4648200"/>
            <a:ext cx="5257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Distress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;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eustress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895600" y="2468563"/>
            <a:ext cx="3352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90500" y="1905506"/>
            <a:ext cx="8686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smtClean="0">
                <a:solidFill>
                  <a:srgbClr val="F8F8F8"/>
                </a:solidFill>
                <a:latin typeface="+mn-lt"/>
              </a:rPr>
              <a:t>________ results from  </a:t>
            </a:r>
            <a:r>
              <a:rPr lang="en-US" sz="3200" i="1" dirty="0">
                <a:solidFill>
                  <a:srgbClr val="F8F8F8"/>
                </a:solidFill>
                <a:latin typeface="+mn-lt"/>
              </a:rPr>
              <a:t>the effect of unpleasant and undesirable stressors while </a:t>
            </a:r>
            <a:r>
              <a:rPr lang="en-US" sz="3200" i="1" dirty="0" smtClean="0">
                <a:solidFill>
                  <a:srgbClr val="F8F8F8"/>
                </a:solidFill>
                <a:latin typeface="+mn-lt"/>
              </a:rPr>
              <a:t>________ results from the </a:t>
            </a:r>
            <a:r>
              <a:rPr lang="en-US" sz="3200" i="1" dirty="0">
                <a:solidFill>
                  <a:srgbClr val="F8F8F8"/>
                </a:solidFill>
                <a:latin typeface="+mn-lt"/>
              </a:rPr>
              <a:t>effect of positive events, or the optimal amount of stress that people need to promote health and </a:t>
            </a:r>
            <a:r>
              <a:rPr lang="en-US" sz="3200" i="1" dirty="0" smtClean="0">
                <a:solidFill>
                  <a:srgbClr val="F8F8F8"/>
                </a:solidFill>
                <a:latin typeface="+mn-lt"/>
              </a:rPr>
              <a:t>well-being.</a:t>
            </a:r>
            <a:endParaRPr lang="en-US" sz="3200" i="1" dirty="0">
              <a:solidFill>
                <a:srgbClr val="F8F8F8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3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animBg="1"/>
      <p:bldP spid="16388" grpId="0" autoUpdateAnimBg="0"/>
      <p:bldP spid="1638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0" y="228600"/>
            <a:ext cx="17145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200</a:t>
            </a:r>
          </a:p>
        </p:txBody>
      </p:sp>
      <p:sp>
        <p:nvSpPr>
          <p:cNvPr id="1741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1781493" y="5719921"/>
            <a:ext cx="518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hardy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611" name="Text Box 1059"/>
          <p:cNvSpPr txBox="1">
            <a:spLocks noChangeArrowheads="1"/>
          </p:cNvSpPr>
          <p:nvPr/>
        </p:nvSpPr>
        <p:spPr bwMode="auto">
          <a:xfrm>
            <a:off x="333693" y="1038285"/>
            <a:ext cx="842772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_____ personality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seems to thrive on stress but lacks the anger and hostility of the Type A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personality,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 a deep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sense of commitment to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values,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 a sense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of control over their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lives,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views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problems as challenges to be met and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answered.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74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animBg="1"/>
      <p:bldP spid="17412" grpId="0"/>
      <p:bldP spid="246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219200"/>
            <a:ext cx="19050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300</a:t>
            </a:r>
          </a:p>
        </p:txBody>
      </p:sp>
      <p:sp>
        <p:nvSpPr>
          <p:cNvPr id="1843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524000" y="3883372"/>
            <a:ext cx="6096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optimists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;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pessimists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571500" y="2209800"/>
            <a:ext cx="80010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_________: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expect positive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outcomes.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_________: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expect negative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outcomes.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animBg="1"/>
      <p:bldP spid="18436" grpId="0" autoUpdateAnimBg="0"/>
      <p:bldP spid="184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619500" y="533400"/>
            <a:ext cx="17526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400 </a:t>
            </a:r>
          </a:p>
        </p:txBody>
      </p:sp>
      <p:sp>
        <p:nvSpPr>
          <p:cNvPr id="1945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81000" y="1900743"/>
            <a:ext cx="845820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  <a:endParaRPr lang="en-US" altLang="en-US" sz="3200" i="1" dirty="0" smtClean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problem-focused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coping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one tries to eliminate the source of a stress or reduce its impact through direct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actions and 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emotion-focused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coping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: one changes the impact of a stressor by changing the emotional reaction to the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stressor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971550" y="1143000"/>
            <a:ext cx="7200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hlink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two types of coping strategies.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animBg="1"/>
      <p:bldP spid="19460" grpId="0"/>
      <p:bldP spid="1946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390900" y="1066800"/>
            <a:ext cx="2362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 for 500</a:t>
            </a:r>
          </a:p>
        </p:txBody>
      </p:sp>
      <p:sp>
        <p:nvSpPr>
          <p:cNvPr id="2048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400300" y="2704208"/>
            <a:ext cx="43434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ntegration</a:t>
            </a:r>
            <a:endParaRPr lang="en-US" altLang="en-US" sz="3200" i="1" dirty="0">
              <a:solidFill>
                <a:srgbClr val="66FF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Assimilation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Separation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arginalization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95300" y="19050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45791" dir="3378596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Four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methods of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acculturation.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animBg="1"/>
      <p:bldP spid="20484" grpId="0" autoUpdateAnimBg="0"/>
      <p:bldP spid="2048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0" y="1447800"/>
            <a:ext cx="3048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100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43000" y="4739322"/>
            <a:ext cx="685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Concentrative meditation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Text Box 9"/>
          <p:cNvSpPr txBox="1">
            <a:spLocks noChangeArrowheads="1"/>
          </p:cNvSpPr>
          <p:nvPr/>
        </p:nvSpPr>
        <p:spPr bwMode="auto">
          <a:xfrm>
            <a:off x="266700" y="2093655"/>
            <a:ext cx="86106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 __________ occurs when 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 focuses the mind on some repetitive or unchanging stimulus so that the mind can be cleared of disturbing thoughts and the body can experience relaxation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9" grpId="0" autoUpdateAnimBg="0"/>
      <p:bldP spid="21507" grpId="0" animBg="1"/>
      <p:bldP spid="215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6413" y="1447800"/>
            <a:ext cx="32004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200</a:t>
            </a:r>
          </a:p>
        </p:txBody>
      </p:sp>
      <p:sp>
        <p:nvSpPr>
          <p:cNvPr id="2253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362200" y="4215825"/>
            <a:ext cx="4419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Stressors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531813" y="2468940"/>
            <a:ext cx="8229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9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chemeClr val="folHlink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 are specific events that disrupt equilibrium and initiate the stress response in the body.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animBg="1"/>
      <p:bldP spid="22533" grpId="0"/>
      <p:bldP spid="225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505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1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18288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36576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54864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7315200" y="15240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8288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36576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54864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7315200" y="25908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18288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36576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54864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3" name="Rectangle 21"/>
          <p:cNvSpPr>
            <a:spLocks noChangeArrowheads="1"/>
          </p:cNvSpPr>
          <p:nvPr/>
        </p:nvSpPr>
        <p:spPr bwMode="auto">
          <a:xfrm>
            <a:off x="7315200" y="36576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5" name="Rectangle 23"/>
          <p:cNvSpPr>
            <a:spLocks noChangeArrowheads="1"/>
          </p:cNvSpPr>
          <p:nvPr/>
        </p:nvSpPr>
        <p:spPr bwMode="auto">
          <a:xfrm>
            <a:off x="18288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6" name="Rectangle 24"/>
          <p:cNvSpPr>
            <a:spLocks noChangeArrowheads="1"/>
          </p:cNvSpPr>
          <p:nvPr/>
        </p:nvSpPr>
        <p:spPr bwMode="auto">
          <a:xfrm>
            <a:off x="36576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Rectangle 25"/>
          <p:cNvSpPr>
            <a:spLocks noChangeArrowheads="1"/>
          </p:cNvSpPr>
          <p:nvPr/>
        </p:nvSpPr>
        <p:spPr bwMode="auto">
          <a:xfrm>
            <a:off x="54864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8" name="Rectangle 26"/>
          <p:cNvSpPr>
            <a:spLocks noChangeArrowheads="1"/>
          </p:cNvSpPr>
          <p:nvPr/>
        </p:nvSpPr>
        <p:spPr bwMode="auto">
          <a:xfrm>
            <a:off x="7315200" y="47244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99" name="Rectangle 27"/>
          <p:cNvSpPr>
            <a:spLocks noChangeArrowheads="1"/>
          </p:cNvSpPr>
          <p:nvPr/>
        </p:nvSpPr>
        <p:spPr bwMode="auto">
          <a:xfrm>
            <a:off x="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auto">
          <a:xfrm>
            <a:off x="18288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6576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4864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7315200" y="5791200"/>
            <a:ext cx="1828800" cy="1066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2" name="Rectangle 70"/>
          <p:cNvSpPr>
            <a:spLocks noChangeArrowheads="1"/>
          </p:cNvSpPr>
          <p:nvPr/>
        </p:nvSpPr>
        <p:spPr bwMode="auto">
          <a:xfrm>
            <a:off x="18288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wrap="none" anchor="ctr"/>
          <a:lstStyle/>
          <a:p>
            <a:r>
              <a:rPr lang="en-US" altLang="en-US" sz="6600" i="1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2</a:t>
            </a:r>
          </a:p>
        </p:txBody>
      </p:sp>
      <p:sp useBgFill="1">
        <p:nvSpPr>
          <p:cNvPr id="3143" name="Rectangle 71"/>
          <p:cNvSpPr>
            <a:spLocks noChangeArrowheads="1"/>
          </p:cNvSpPr>
          <p:nvPr/>
        </p:nvSpPr>
        <p:spPr bwMode="auto">
          <a:xfrm>
            <a:off x="36576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00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3</a:t>
            </a:r>
            <a:endParaRPr lang="en-US" altLang="en-US" sz="6600" i="1">
              <a:solidFill>
                <a:srgbClr val="00FFFF"/>
              </a:solidFill>
              <a:latin typeface="Arial" charset="0"/>
            </a:endParaRPr>
          </a:p>
        </p:txBody>
      </p:sp>
      <p:sp useBgFill="1">
        <p:nvSpPr>
          <p:cNvPr id="3144" name="Rectangle 72"/>
          <p:cNvSpPr>
            <a:spLocks noChangeArrowheads="1"/>
          </p:cNvSpPr>
          <p:nvPr/>
        </p:nvSpPr>
        <p:spPr bwMode="auto">
          <a:xfrm>
            <a:off x="54864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4</a:t>
            </a:r>
            <a:endParaRPr lang="en-US" altLang="en-US" sz="6600" i="1">
              <a:solidFill>
                <a:srgbClr val="99FF66"/>
              </a:solidFill>
              <a:latin typeface="Arial" charset="0"/>
            </a:endParaRPr>
          </a:p>
        </p:txBody>
      </p:sp>
      <p:sp useBgFill="1">
        <p:nvSpPr>
          <p:cNvPr id="3145" name="Rectangle 73"/>
          <p:cNvSpPr>
            <a:spLocks noChangeArrowheads="1"/>
          </p:cNvSpPr>
          <p:nvPr/>
        </p:nvSpPr>
        <p:spPr bwMode="auto">
          <a:xfrm>
            <a:off x="7315200" y="0"/>
            <a:ext cx="1828800" cy="12954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66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5</a:t>
            </a:r>
            <a:r>
              <a:rPr lang="en-US" altLang="en-US" sz="6600" i="1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3146" name="Rectangle 74"/>
          <p:cNvSpPr>
            <a:spLocks noChangeArrowheads="1"/>
          </p:cNvSpPr>
          <p:nvPr/>
        </p:nvSpPr>
        <p:spPr bwMode="auto">
          <a:xfrm>
            <a:off x="0" y="1295400"/>
            <a:ext cx="9144000" cy="228600"/>
          </a:xfrm>
          <a:prstGeom prst="rect">
            <a:avLst/>
          </a:prstGeom>
          <a:solidFill>
            <a:srgbClr val="FFCC99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 useBgFill="1">
        <p:nvSpPr>
          <p:cNvPr id="3147" name="Rectangle 75"/>
          <p:cNvSpPr>
            <a:spLocks noChangeArrowheads="1"/>
          </p:cNvSpPr>
          <p:nvPr/>
        </p:nvSpPr>
        <p:spPr bwMode="auto">
          <a:xfrm>
            <a:off x="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8" name="Rectangle 76"/>
          <p:cNvSpPr>
            <a:spLocks noChangeArrowheads="1"/>
          </p:cNvSpPr>
          <p:nvPr/>
        </p:nvSpPr>
        <p:spPr bwMode="auto">
          <a:xfrm>
            <a:off x="18288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3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49" name="Rectangle 77"/>
          <p:cNvSpPr>
            <a:spLocks noChangeArrowheads="1"/>
          </p:cNvSpPr>
          <p:nvPr/>
        </p:nvSpPr>
        <p:spPr bwMode="auto">
          <a:xfrm>
            <a:off x="36576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4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0" name="Rectangle 78"/>
          <p:cNvSpPr>
            <a:spLocks noChangeArrowheads="1"/>
          </p:cNvSpPr>
          <p:nvPr/>
        </p:nvSpPr>
        <p:spPr bwMode="auto">
          <a:xfrm>
            <a:off x="54864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5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1" name="Rectangle 79"/>
          <p:cNvSpPr>
            <a:spLocks noChangeArrowheads="1"/>
          </p:cNvSpPr>
          <p:nvPr/>
        </p:nvSpPr>
        <p:spPr bwMode="auto">
          <a:xfrm>
            <a:off x="7315200" y="15192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6" action="ppaction://hlinksldjump"/>
              </a:rPr>
              <a:t>100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2" name="Rectangle 80"/>
          <p:cNvSpPr>
            <a:spLocks noChangeArrowheads="1"/>
          </p:cNvSpPr>
          <p:nvPr/>
        </p:nvSpPr>
        <p:spPr bwMode="auto">
          <a:xfrm>
            <a:off x="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7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3" name="Rectangle 81"/>
          <p:cNvSpPr>
            <a:spLocks noChangeArrowheads="1"/>
          </p:cNvSpPr>
          <p:nvPr/>
        </p:nvSpPr>
        <p:spPr bwMode="auto">
          <a:xfrm>
            <a:off x="18288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8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4" name="Rectangle 82"/>
          <p:cNvSpPr>
            <a:spLocks noChangeArrowheads="1"/>
          </p:cNvSpPr>
          <p:nvPr/>
        </p:nvSpPr>
        <p:spPr bwMode="auto">
          <a:xfrm>
            <a:off x="36576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9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5" name="Rectangle 83"/>
          <p:cNvSpPr>
            <a:spLocks noChangeArrowheads="1"/>
          </p:cNvSpPr>
          <p:nvPr/>
        </p:nvSpPr>
        <p:spPr bwMode="auto">
          <a:xfrm>
            <a:off x="54864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0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6" name="Rectangle 84"/>
          <p:cNvSpPr>
            <a:spLocks noChangeArrowheads="1"/>
          </p:cNvSpPr>
          <p:nvPr/>
        </p:nvSpPr>
        <p:spPr bwMode="auto">
          <a:xfrm>
            <a:off x="7315200" y="25860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1" action="ppaction://hlinksldjump"/>
              </a:rPr>
              <a:t>200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7" name="Rectangle 85"/>
          <p:cNvSpPr>
            <a:spLocks noChangeArrowheads="1"/>
          </p:cNvSpPr>
          <p:nvPr/>
        </p:nvSpPr>
        <p:spPr bwMode="auto">
          <a:xfrm>
            <a:off x="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2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8" name="Rectangle 86"/>
          <p:cNvSpPr>
            <a:spLocks noChangeArrowheads="1"/>
          </p:cNvSpPr>
          <p:nvPr/>
        </p:nvSpPr>
        <p:spPr bwMode="auto">
          <a:xfrm>
            <a:off x="18288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3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59" name="Rectangle 87"/>
          <p:cNvSpPr>
            <a:spLocks noChangeArrowheads="1"/>
          </p:cNvSpPr>
          <p:nvPr/>
        </p:nvSpPr>
        <p:spPr bwMode="auto">
          <a:xfrm>
            <a:off x="36576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4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0" name="Rectangle 88"/>
          <p:cNvSpPr>
            <a:spLocks noChangeArrowheads="1"/>
          </p:cNvSpPr>
          <p:nvPr/>
        </p:nvSpPr>
        <p:spPr bwMode="auto">
          <a:xfrm>
            <a:off x="54864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5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1" name="Rectangle 89"/>
          <p:cNvSpPr>
            <a:spLocks noChangeArrowheads="1"/>
          </p:cNvSpPr>
          <p:nvPr/>
        </p:nvSpPr>
        <p:spPr bwMode="auto">
          <a:xfrm>
            <a:off x="7315200" y="36528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6" action="ppaction://hlinksldjump"/>
              </a:rPr>
              <a:t>300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2" name="Rectangle 90"/>
          <p:cNvSpPr>
            <a:spLocks noChangeArrowheads="1"/>
          </p:cNvSpPr>
          <p:nvPr/>
        </p:nvSpPr>
        <p:spPr bwMode="auto">
          <a:xfrm>
            <a:off x="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7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3" name="Rectangle 91"/>
          <p:cNvSpPr>
            <a:spLocks noChangeArrowheads="1"/>
          </p:cNvSpPr>
          <p:nvPr/>
        </p:nvSpPr>
        <p:spPr bwMode="auto">
          <a:xfrm>
            <a:off x="18288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8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4" name="Rectangle 92"/>
          <p:cNvSpPr>
            <a:spLocks noChangeArrowheads="1"/>
          </p:cNvSpPr>
          <p:nvPr/>
        </p:nvSpPr>
        <p:spPr bwMode="auto">
          <a:xfrm>
            <a:off x="36576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19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5" name="Rectangle 93"/>
          <p:cNvSpPr>
            <a:spLocks noChangeArrowheads="1"/>
          </p:cNvSpPr>
          <p:nvPr/>
        </p:nvSpPr>
        <p:spPr bwMode="auto">
          <a:xfrm>
            <a:off x="54864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0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6" name="Rectangle 94"/>
          <p:cNvSpPr>
            <a:spLocks noChangeArrowheads="1"/>
          </p:cNvSpPr>
          <p:nvPr/>
        </p:nvSpPr>
        <p:spPr bwMode="auto">
          <a:xfrm>
            <a:off x="7315200" y="47196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1" action="ppaction://hlinksldjump"/>
              </a:rPr>
              <a:t>400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7" name="Rectangle 95"/>
          <p:cNvSpPr>
            <a:spLocks noChangeArrowheads="1"/>
          </p:cNvSpPr>
          <p:nvPr/>
        </p:nvSpPr>
        <p:spPr bwMode="auto">
          <a:xfrm>
            <a:off x="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2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8" name="Rectangle 96"/>
          <p:cNvSpPr>
            <a:spLocks noChangeArrowheads="1"/>
          </p:cNvSpPr>
          <p:nvPr/>
        </p:nvSpPr>
        <p:spPr bwMode="auto">
          <a:xfrm>
            <a:off x="18288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3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69" name="Rectangle 97"/>
          <p:cNvSpPr>
            <a:spLocks noChangeArrowheads="1"/>
          </p:cNvSpPr>
          <p:nvPr/>
        </p:nvSpPr>
        <p:spPr bwMode="auto">
          <a:xfrm>
            <a:off x="36576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4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0" name="Rectangle 98"/>
          <p:cNvSpPr>
            <a:spLocks noChangeArrowheads="1"/>
          </p:cNvSpPr>
          <p:nvPr/>
        </p:nvSpPr>
        <p:spPr bwMode="auto">
          <a:xfrm>
            <a:off x="54864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5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 useBgFill="1">
        <p:nvSpPr>
          <p:cNvPr id="3171" name="Rectangle 99">
            <a:hlinkClick r:id="rId26" action="ppaction://hlinksldjump">
              <a:snd r:embed="rId27" name="WHOOSH.WAV"/>
            </a:hlinkClick>
          </p:cNvPr>
          <p:cNvSpPr>
            <a:spLocks noChangeArrowheads="1"/>
          </p:cNvSpPr>
          <p:nvPr/>
        </p:nvSpPr>
        <p:spPr bwMode="auto">
          <a:xfrm>
            <a:off x="7315200" y="5786438"/>
            <a:ext cx="1828800" cy="1066800"/>
          </a:xfrm>
          <a:prstGeom prst="rect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4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hlinkClick r:id="rId26" action="ppaction://hlinksldjump"/>
              </a:rPr>
              <a:t>500</a:t>
            </a:r>
            <a:endParaRPr lang="en-US" alt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>
    <p:sndAc>
      <p:endSnd/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752600"/>
            <a:ext cx="5029200" cy="5334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300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086100" y="4495800"/>
            <a:ext cx="33909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Type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432501" y="2644170"/>
            <a:ext cx="87614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Type ______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personality is described as being excessively hostile, competitive, driven, and impatient.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355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6" grpId="0" autoUpdateAnimBg="0"/>
      <p:bldP spid="23561" grpId="0"/>
      <p:bldP spid="2355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1905000"/>
            <a:ext cx="2362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400</a:t>
            </a:r>
          </a:p>
        </p:txBody>
      </p:sp>
      <p:sp>
        <p:nvSpPr>
          <p:cNvPr id="2457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905000" y="4648200"/>
            <a:ext cx="4572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Behavioral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266700" y="2644170"/>
            <a:ext cx="8610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 effects of stress include being accident prone, excessive eating and drinking, loss of appetite, and nervous laughter.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animBg="1"/>
      <p:bldP spid="24580" grpId="0" autoUpdateAnimBg="0"/>
      <p:bldP spid="2460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00450" y="2133600"/>
            <a:ext cx="19431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 for 500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1372393" y="4749225"/>
            <a:ext cx="63992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 response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8" name="Text Box 8"/>
          <p:cNvSpPr txBox="1">
            <a:spLocks noChangeArrowheads="1"/>
          </p:cNvSpPr>
          <p:nvPr/>
        </p:nvSpPr>
        <p:spPr bwMode="auto">
          <a:xfrm>
            <a:off x="-76200" y="2941260"/>
            <a:ext cx="91059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 ________is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series of events, caused by stressors, within the body that involves chemicals, hormones, and neural impulses.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0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800" decel="100000" fill="hold"/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4" grpId="0" autoUpdateAnimBg="0"/>
      <p:bldP spid="25608" grpId="0"/>
      <p:bldP spid="2560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771900" y="2667000"/>
            <a:ext cx="16002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100</a:t>
            </a:r>
          </a:p>
        </p:txBody>
      </p:sp>
      <p:sp>
        <p:nvSpPr>
          <p:cNvPr id="2662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90800" y="4023519"/>
            <a:ext cx="3810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Coping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685800" y="3136612"/>
            <a:ext cx="7772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__________ is an adaptation to stress.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animBg="1"/>
      <p:bldP spid="26628" grpId="0" autoUpdateAnimBg="0"/>
      <p:bldP spid="266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2209800"/>
            <a:ext cx="21336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200</a:t>
            </a:r>
          </a:p>
        </p:txBody>
      </p:sp>
      <p:sp>
        <p:nvSpPr>
          <p:cNvPr id="2765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00100" y="4160679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control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6" name="Text Box 8"/>
          <p:cNvSpPr txBox="1">
            <a:spLocks noChangeArrowheads="1"/>
          </p:cNvSpPr>
          <p:nvPr/>
        </p:nvSpPr>
        <p:spPr bwMode="auto">
          <a:xfrm>
            <a:off x="1333500" y="3200400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800100" y="2890391"/>
            <a:ext cx="72771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Lack of __________ is one source of stress in the workplace.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  <p:bldP spid="27651" grpId="0" animBg="1"/>
      <p:bldP spid="27652" grpId="0" autoUpdateAnimBg="0"/>
      <p:bldP spid="276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467100" y="2286000"/>
            <a:ext cx="22098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300</a:t>
            </a:r>
          </a:p>
        </p:txBody>
      </p:sp>
      <p:sp>
        <p:nvSpPr>
          <p:cNvPr id="28675" name="AutoShape 3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1120140" y="4312761"/>
            <a:ext cx="6934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recognize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243840" y="2890391"/>
            <a:ext cx="865632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You must first be able to __________ stress before you can begin to manage it effectively.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  <p:bldP spid="28675" grpId="0" animBg="1"/>
      <p:bldP spid="28676" grpId="0" autoUpdateAnimBg="0"/>
      <p:bldP spid="2867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00" y="1676400"/>
            <a:ext cx="16002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for 400</a:t>
            </a:r>
          </a:p>
        </p:txBody>
      </p:sp>
      <p:sp>
        <p:nvSpPr>
          <p:cNvPr id="296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686050" y="4389438"/>
            <a:ext cx="37719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priorities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267493" y="2529107"/>
            <a:ext cx="860901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	By setting __________ you can control the stressors in your life rather than allowing them to control you.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 animBg="1"/>
      <p:bldP spid="29701" grpId="0" autoUpdateAnimBg="0"/>
      <p:bldP spid="2970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1981200"/>
            <a:ext cx="2286000" cy="457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 </a:t>
            </a:r>
            <a:r>
              <a:rPr lang="en-US" altLang="en-US" sz="20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for </a:t>
            </a:r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500</a:t>
            </a:r>
          </a:p>
        </p:txBody>
      </p:sp>
      <p:sp>
        <p:nvSpPr>
          <p:cNvPr id="307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2667000" y="4313238"/>
            <a:ext cx="3810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Who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Lazarus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1333500" y="2644170"/>
            <a:ext cx="6477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Cognitive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appraisal approach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to stress was developed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by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Richard _______.  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animBg="1"/>
      <p:bldP spid="30724" grpId="0" autoUpdateAnimBg="0"/>
      <p:bldP spid="3072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8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2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2095500" y="2590800"/>
            <a:ext cx="4953000" cy="15557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9600">
                <a:solidFill>
                  <a:schemeClr val="hlink"/>
                </a:solidFill>
                <a:latin typeface="Arial" charset="0"/>
              </a:rPr>
              <a:t>The End</a:t>
            </a:r>
            <a:r>
              <a:rPr lang="en-US" altLang="en-US" sz="3200">
                <a:solidFill>
                  <a:schemeClr val="hlink"/>
                </a:solidFill>
                <a:latin typeface="Arial" charset="0"/>
              </a:rPr>
              <a:t> </a:t>
            </a:r>
          </a:p>
        </p:txBody>
      </p:sp>
      <p:sp>
        <p:nvSpPr>
          <p:cNvPr id="84995" name="AutoShape 3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934200" y="6248400"/>
            <a:ext cx="762000" cy="609600"/>
          </a:xfrm>
          <a:prstGeom prst="actionButtonHome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4997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96200" y="6248400"/>
            <a:ext cx="685800" cy="609600"/>
          </a:xfrm>
          <a:prstGeom prst="actionButtonInformatio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85002" name="Picture 10" descr="s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500" y="1600200"/>
            <a:ext cx="635000" cy="889000"/>
          </a:xfrm>
          <a:prstGeom prst="rect">
            <a:avLst/>
          </a:prstGeom>
          <a:noFill/>
          <a:effectLst>
            <a:outerShdw dist="45791" dir="3378596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4" name="Picture 12" descr="g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600200"/>
            <a:ext cx="609600" cy="9144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5" name="Picture 13" descr="lifespan_s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1600200"/>
            <a:ext cx="635000" cy="889000"/>
          </a:xfrm>
          <a:prstGeom prst="rect">
            <a:avLst/>
          </a:prstGeom>
          <a:noFill/>
          <a:effectLst>
            <a:outerShdw dist="53882" dir="2700000" algn="ctr" rotWithShape="0">
              <a:schemeClr val="folHlink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6" name="Picture 14" descr="2mickeymouse1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648200"/>
            <a:ext cx="904875" cy="11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8" name="Picture 16" descr="2mickeymouse0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610100"/>
            <a:ext cx="895350" cy="125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9" name="Picture 17" descr="2mickeymouse3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0" name="Picture 18" descr="2mickeymouse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648200"/>
            <a:ext cx="9525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11" name="Picture 19" descr="2mickeymouse4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650" y="4648200"/>
            <a:ext cx="742950" cy="108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5012" name="AutoShape 20">
            <a:hlinkClick r:id="rId11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49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8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5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85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85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85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9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85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21000"/>
                            </p:stCondLst>
                            <p:childTnLst>
                              <p:par>
                                <p:cTn id="4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850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0" decel="100000" fill="hold"/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800" decel="1000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0" decel="1000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4" grpId="0"/>
      <p:bldP spid="84995" grpId="0" animBg="1"/>
      <p:bldP spid="84997" grpId="0" animBg="1"/>
      <p:bldP spid="850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0" y="685800"/>
            <a:ext cx="2286000" cy="6096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100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231183" y="1447800"/>
            <a:ext cx="876300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 is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simply a reaction to a stimulus that disturbs our physical or mental equilibrium. In other words, it's an omnipresent part of life. A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_____</a:t>
            </a:r>
            <a:r>
              <a:rPr lang="en-US" altLang="en-US" sz="3200" i="1" dirty="0" err="1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ful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event can trigger the “fight-or-flight” response, causing hormones such as adrenaline and cortisol to surge through the body.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3089974" y="4987230"/>
            <a:ext cx="304541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99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Stress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099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104" grpId="0"/>
      <p:bldP spid="4105" grpId="0"/>
      <p:bldP spid="409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81400" y="1371600"/>
            <a:ext cx="19812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200</a:t>
            </a:r>
          </a:p>
        </p:txBody>
      </p:sp>
      <p:sp>
        <p:nvSpPr>
          <p:cNvPr id="512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277382" y="2881851"/>
            <a:ext cx="8839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is the </a:t>
            </a:r>
            <a:r>
              <a:rPr lang="en-US" altLang="en-US" sz="3200" i="1" dirty="0">
                <a:solidFill>
                  <a:srgbClr val="66FF99"/>
                </a:solidFill>
                <a:latin typeface="Arial" charset="0"/>
              </a:rPr>
              <a:t>Social Readjustment Rating Scale 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(measures </a:t>
            </a:r>
            <a:r>
              <a:rPr lang="en-US" altLang="en-US" sz="3200" i="1" dirty="0">
                <a:solidFill>
                  <a:srgbClr val="FFCC99"/>
                </a:solidFill>
                <a:latin typeface="Arial" charset="0"/>
              </a:rPr>
              <a:t>the amount of stress resulting from major life events in a person’s life over a one-year 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period)</a:t>
            </a:r>
            <a:r>
              <a:rPr lang="en-US" altLang="en-US" sz="3200" i="1" dirty="0" smtClean="0">
                <a:solidFill>
                  <a:srgbClr val="FFCC99"/>
                </a:solidFill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latin typeface="Arial" charset="0"/>
            </a:endParaRP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086100" y="1981200"/>
            <a:ext cx="2971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SRRS</a:t>
            </a:r>
            <a:endParaRPr lang="en-US" altLang="en-US" sz="40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4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animBg="1"/>
      <p:bldP spid="5124" grpId="0" autoUpdateAnimBg="0"/>
      <p:bldP spid="819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1676400"/>
            <a:ext cx="1828800" cy="304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300</a:t>
            </a:r>
          </a:p>
        </p:txBody>
      </p:sp>
      <p:sp>
        <p:nvSpPr>
          <p:cNvPr id="6147" name="AutoShape 3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19264" y="2895600"/>
            <a:ext cx="85344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the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College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Undergraduate Stress Scale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(measures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amount of stress resulting from major life events in a college student’s life over a one-year period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)?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457200" y="2133600"/>
            <a:ext cx="8229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CUSS</a:t>
            </a:r>
            <a:endParaRPr lang="en-US" altLang="en-US" sz="36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800" decel="100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animBg="1"/>
      <p:bldP spid="6148" grpId="0" autoUpdateAnimBg="0"/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768884" y="1752600"/>
            <a:ext cx="1866900" cy="4572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400</a:t>
            </a:r>
          </a:p>
        </p:txBody>
      </p:sp>
      <p:sp>
        <p:nvSpPr>
          <p:cNvPr id="717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52400" y="2437879"/>
            <a:ext cx="909986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 _______ is a psychological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experience of being pulled toward or drawn to two or more desires or goals, only one of which may be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attained.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828800" y="4283650"/>
            <a:ext cx="5410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conflict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2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animBg="1"/>
      <p:bldP spid="7175" grpId="0"/>
      <p:bldP spid="717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314700" y="1676400"/>
            <a:ext cx="2514600" cy="8382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 for 500</a:t>
            </a:r>
          </a:p>
        </p:txBody>
      </p:sp>
      <p:sp>
        <p:nvSpPr>
          <p:cNvPr id="8195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solidFill>
                <a:srgbClr val="FFCC99"/>
              </a:solidFill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152400" y="4419600"/>
            <a:ext cx="8839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is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voidance–avoidance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r>
              <a:rPr lang="en-US" altLang="en-US" sz="3200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 </a:t>
            </a:r>
            <a:endParaRPr lang="en-US" altLang="en-US" sz="3200" dirty="0">
              <a:solidFill>
                <a:srgbClr val="FFCC99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838200" y="2644170"/>
            <a:ext cx="7467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 _________________ conflict occurs when a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person must choose between two undesirable </a:t>
            </a: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goals.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601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animBg="1"/>
      <p:bldP spid="8201" grpId="0"/>
      <p:bldP spid="82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905000"/>
            <a:ext cx="1676400" cy="381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100</a:t>
            </a:r>
          </a:p>
        </p:txBody>
      </p:sp>
      <p:sp>
        <p:nvSpPr>
          <p:cNvPr id="11267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2000" y="6248400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723900" y="3444240"/>
            <a:ext cx="7696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is </a:t>
            </a: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General Adaptation </a:t>
            </a: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Syndrome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 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3349" y="2442120"/>
            <a:ext cx="137730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i="1" dirty="0">
                <a:solidFill>
                  <a:srgbClr val="F8F8F8"/>
                </a:solidFill>
                <a:latin typeface="+mn-lt"/>
              </a:rPr>
              <a:t>GAS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800" decel="1000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animBg="1"/>
      <p:bldP spid="11268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733800" y="1600200"/>
            <a:ext cx="1676400" cy="3048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 sz="20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 for 200</a:t>
            </a:r>
          </a:p>
        </p:txBody>
      </p:sp>
      <p:sp>
        <p:nvSpPr>
          <p:cNvPr id="12291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380413" y="6243638"/>
            <a:ext cx="762000" cy="609600"/>
          </a:xfrm>
          <a:prstGeom prst="actionButtonReturn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24000" y="3261360"/>
            <a:ext cx="60960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What 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are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alarm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resistance</a:t>
            </a:r>
          </a:p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rgbClr val="66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exhaustion</a:t>
            </a:r>
            <a:r>
              <a:rPr lang="en-US" altLang="en-US" sz="3200" i="1" dirty="0" smtClean="0">
                <a:solidFill>
                  <a:srgbClr val="FFCC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?</a:t>
            </a:r>
            <a:endParaRPr lang="en-US" altLang="en-US" sz="3200" i="1" dirty="0">
              <a:solidFill>
                <a:srgbClr val="FFCC99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608013" y="2105720"/>
            <a:ext cx="81534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The </a:t>
            </a:r>
            <a:r>
              <a:rPr lang="en-US" altLang="en-US" sz="3200" i="1" dirty="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three stages of the body’s physiological adaptation to stress</a:t>
            </a:r>
            <a:endParaRPr lang="en-US" altLang="en-US" sz="3200" i="1" dirty="0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4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animBg="1"/>
      <p:bldP spid="12292" grpId="0" autoUpdateAnimBg="0"/>
      <p:bldP spid="12293" grpId="0"/>
    </p:bld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0066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AB8AA"/>
      </a:accent3>
      <a:accent4>
        <a:srgbClr val="000000"/>
      </a:accent4>
      <a:accent5>
        <a:srgbClr val="AAE2CA"/>
      </a:accent5>
      <a:accent6>
        <a:srgbClr val="2D2DB9"/>
      </a:accent6>
      <a:hlink>
        <a:srgbClr val="FFFFFF"/>
      </a:hlink>
      <a:folHlink>
        <a:srgbClr val="00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CC99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1929</TotalTime>
  <Words>746</Words>
  <Application>Microsoft Office PowerPoint</Application>
  <PresentationFormat>On-screen Show (4:3)</PresentationFormat>
  <Paragraphs>128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Blank Presentation</vt:lpstr>
      <vt:lpstr> </vt:lpstr>
      <vt:lpstr>PowerPoint Presentation</vt:lpstr>
      <vt:lpstr>1 for 100</vt:lpstr>
      <vt:lpstr>1 for 200</vt:lpstr>
      <vt:lpstr>1 for 300</vt:lpstr>
      <vt:lpstr>1 for 400</vt:lpstr>
      <vt:lpstr>1 for 500</vt:lpstr>
      <vt:lpstr>2 for 100</vt:lpstr>
      <vt:lpstr>2 for 200</vt:lpstr>
      <vt:lpstr>2 for 300</vt:lpstr>
      <vt:lpstr>2 for 400 </vt:lpstr>
      <vt:lpstr>2 for 500</vt:lpstr>
      <vt:lpstr>3 for 100</vt:lpstr>
      <vt:lpstr>3 for 200</vt:lpstr>
      <vt:lpstr>3 for 300</vt:lpstr>
      <vt:lpstr>3 for 400 </vt:lpstr>
      <vt:lpstr>3 for 500</vt:lpstr>
      <vt:lpstr>4 for 100</vt:lpstr>
      <vt:lpstr>4 for 200</vt:lpstr>
      <vt:lpstr>4 for 300</vt:lpstr>
      <vt:lpstr>4 for 400</vt:lpstr>
      <vt:lpstr>4 for 500</vt:lpstr>
      <vt:lpstr>5 for 100</vt:lpstr>
      <vt:lpstr>5 for 200</vt:lpstr>
      <vt:lpstr>5 for 300</vt:lpstr>
      <vt:lpstr>5 for 400</vt:lpstr>
      <vt:lpstr>5 for 500</vt:lpstr>
      <vt:lpstr>PowerPoint Presentation</vt:lpstr>
      <vt:lpstr>PowerPoint Presentation</vt:lpstr>
    </vt:vector>
  </TitlesOfParts>
  <Company>CJC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CCNA Jeopardy Template</dc:title>
  <dc:subject>Review and Quiz</dc:subject>
  <dc:creator>Robert C. Gates</dc:creator>
  <cp:lastModifiedBy>Robert Gates</cp:lastModifiedBy>
  <cp:revision>390</cp:revision>
  <dcterms:created xsi:type="dcterms:W3CDTF">2000-06-26T17:56:44Z</dcterms:created>
  <dcterms:modified xsi:type="dcterms:W3CDTF">2016-11-25T14:17:39Z</dcterms:modified>
</cp:coreProperties>
</file>