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5" r:id="rId29"/>
    <p:sldId id="287" r:id="rId30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FFCC99"/>
    <a:srgbClr val="99FF66"/>
    <a:srgbClr val="FFCC66"/>
    <a:srgbClr val="FFFFCC"/>
    <a:srgbClr val="00FFFF"/>
    <a:srgbClr val="FF5050"/>
    <a:srgbClr val="33CC33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5" autoAdjust="0"/>
    <p:restoredTop sz="94714" autoAdjust="0"/>
  </p:normalViewPr>
  <p:slideViewPr>
    <p:cSldViewPr showGuides="1">
      <p:cViewPr varScale="1">
        <p:scale>
          <a:sx n="64" d="100"/>
          <a:sy n="64" d="100"/>
        </p:scale>
        <p:origin x="-5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5707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109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8781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938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140145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5746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086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1766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913532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982124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177580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chemeClr val="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hlink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hlink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hlink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hlink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images/search?q=+.transgendered+.png&amp;view=detailv2&amp;&amp;id=2A476D90782EC1E53D44A44365C13FC696D4CF30&amp;selectedIndex=8&amp;ccid=%2fEST%2f93C&amp;simid=608039663873884540&amp;thid=OIP.Mfc4493ffddc26948ba39f68993e98374o0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images/search?q=Androgyny+.png&amp;view=detailv2&amp;&amp;id=3B182BAAD61CA4A3EA0A5A4DB0332C2157AAB5BC&amp;selectedIndex=16&amp;ccid=jIfmBjje&amp;simid=608023965749411866&amp;thid=OIP.M8c87e60638de5e3acd8c62aa0b6e7a1co0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0.xml"/><Relationship Id="rId18" Type="http://schemas.openxmlformats.org/officeDocument/2006/relationships/slide" Target="slide11.xml"/><Relationship Id="rId26" Type="http://schemas.openxmlformats.org/officeDocument/2006/relationships/slide" Target="slide27.xml"/><Relationship Id="rId3" Type="http://schemas.openxmlformats.org/officeDocument/2006/relationships/slide" Target="slide8.xml"/><Relationship Id="rId21" Type="http://schemas.openxmlformats.org/officeDocument/2006/relationships/slide" Target="slide26.xml"/><Relationship Id="rId7" Type="http://schemas.openxmlformats.org/officeDocument/2006/relationships/slide" Target="slide4.xml"/><Relationship Id="rId12" Type="http://schemas.openxmlformats.org/officeDocument/2006/relationships/slide" Target="slide5.xml"/><Relationship Id="rId17" Type="http://schemas.openxmlformats.org/officeDocument/2006/relationships/slide" Target="slide6.xml"/><Relationship Id="rId25" Type="http://schemas.openxmlformats.org/officeDocument/2006/relationships/slide" Target="slide22.xml"/><Relationship Id="rId2" Type="http://schemas.openxmlformats.org/officeDocument/2006/relationships/slide" Target="slide3.xml"/><Relationship Id="rId16" Type="http://schemas.openxmlformats.org/officeDocument/2006/relationships/slide" Target="slide25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3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18.xml"/><Relationship Id="rId15" Type="http://schemas.openxmlformats.org/officeDocument/2006/relationships/slide" Target="slide20.xml"/><Relationship Id="rId23" Type="http://schemas.openxmlformats.org/officeDocument/2006/relationships/slide" Target="slide12.xml"/><Relationship Id="rId10" Type="http://schemas.openxmlformats.org/officeDocument/2006/relationships/slide" Target="slide19.xml"/><Relationship Id="rId19" Type="http://schemas.openxmlformats.org/officeDocument/2006/relationships/slide" Target="slide16.xml"/><Relationship Id="rId4" Type="http://schemas.openxmlformats.org/officeDocument/2006/relationships/slide" Target="slide13.xml"/><Relationship Id="rId9" Type="http://schemas.openxmlformats.org/officeDocument/2006/relationships/slide" Target="slide14.xml"/><Relationship Id="rId14" Type="http://schemas.openxmlformats.org/officeDocument/2006/relationships/slide" Target="slide15.xml"/><Relationship Id="rId22" Type="http://schemas.openxmlformats.org/officeDocument/2006/relationships/slide" Target="slide7.xml"/><Relationship Id="rId27" Type="http://schemas.openxmlformats.org/officeDocument/2006/relationships/audio" Target="../media/audio2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slide" Target="slide2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gif"/><Relationship Id="rId11" Type="http://schemas.openxmlformats.org/officeDocument/2006/relationships/slide" Target="slide2.xml"/><Relationship Id="rId5" Type="http://schemas.openxmlformats.org/officeDocument/2006/relationships/image" Target="../media/image11.jpeg"/><Relationship Id="rId10" Type="http://schemas.openxmlformats.org/officeDocument/2006/relationships/image" Target="../media/image15.gif"/><Relationship Id="rId4" Type="http://schemas.openxmlformats.org/officeDocument/2006/relationships/image" Target="../media/image10.jpeg"/><Relationship Id="rId9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314700" y="3230562"/>
            <a:ext cx="2514600" cy="2865438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folHlink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200" b="1" dirty="0">
                <a:solidFill>
                  <a:srgbClr val="FFFFCC"/>
                </a:solidFill>
              </a:rPr>
              <a:t>?</a:t>
            </a:r>
            <a:endParaRPr lang="en-US" altLang="en-US" sz="1800" dirty="0">
              <a:solidFill>
                <a:srgbClr val="FFFFCC"/>
              </a:solidFill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6600" y="609600"/>
            <a:ext cx="2590800" cy="1143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altLang="en-US" sz="600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76800"/>
            <a:ext cx="6400800" cy="6858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altLang="en-US" sz="3600"/>
              <a:t> 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477000" y="5562600"/>
            <a:ext cx="152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hlink"/>
                </a:solidFill>
                <a:latin typeface="Arial" charset="0"/>
              </a:defRPr>
            </a:lvl1pPr>
            <a:lvl2pPr>
              <a:defRPr sz="4400">
                <a:solidFill>
                  <a:schemeClr val="hlink"/>
                </a:solidFill>
                <a:latin typeface="Arial" charset="0"/>
              </a:defRPr>
            </a:lvl2pPr>
            <a:lvl3pPr>
              <a:defRPr sz="4400">
                <a:solidFill>
                  <a:schemeClr val="hlink"/>
                </a:solidFill>
                <a:latin typeface="Arial" charset="0"/>
              </a:defRPr>
            </a:lvl3pPr>
            <a:lvl4pPr>
              <a:defRPr sz="4400">
                <a:solidFill>
                  <a:schemeClr val="hlink"/>
                </a:solidFill>
                <a:latin typeface="Arial" charset="0"/>
              </a:defRPr>
            </a:lvl4pPr>
            <a:lvl5pPr>
              <a:defRPr sz="4400">
                <a:solidFill>
                  <a:schemeClr val="hlink"/>
                </a:solidFill>
                <a:latin typeface="Arial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Arial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Arial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Arial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Arial" charset="0"/>
              </a:defRPr>
            </a:lvl9pPr>
          </a:lstStyle>
          <a:p>
            <a:r>
              <a:rPr lang="en-US" altLang="en-US" sz="1800" i="1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Interactive Topic Test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55625" y="990600"/>
            <a:ext cx="803275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Sexuality and </a:t>
            </a:r>
            <a:r>
              <a:rPr lang="en-US" altLang="en-US" sz="80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Gender</a:t>
            </a:r>
            <a:endParaRPr lang="en-US" altLang="en-US" sz="80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8489950" y="6491288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i="1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rcg</a:t>
            </a:r>
          </a:p>
        </p:txBody>
      </p:sp>
      <p:pic>
        <p:nvPicPr>
          <p:cNvPr id="8" name="Picture 18" descr="2mickeymouse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0" y="4258456"/>
            <a:ext cx="9525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ndAc>
      <p:stSnd>
        <p:snd r:embed="rId2" name="miss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2" grpId="0"/>
      <p:bldP spid="2056" grpId="0"/>
      <p:bldP spid="205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393" y="1752600"/>
            <a:ext cx="1981200" cy="381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for 300</a:t>
            </a:r>
          </a:p>
        </p:txBody>
      </p:sp>
      <p:sp>
        <p:nvSpPr>
          <p:cNvPr id="1331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72618" y="4724400"/>
            <a:ext cx="754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schema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82587" y="2433697"/>
            <a:ext cx="8532813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Gender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theory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 a child develops a mental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pattern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for being male or female and then organizes observed and learned behavior around that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mental pattern.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animBg="1"/>
      <p:bldP spid="13316" grpId="0" autoUpdateAnimBg="0"/>
      <p:bldP spid="133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0" y="1905000"/>
            <a:ext cx="3429000" cy="4572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for 400 </a:t>
            </a:r>
          </a:p>
        </p:txBody>
      </p:sp>
      <p:sp>
        <p:nvSpPr>
          <p:cNvPr id="1433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981200" y="4648200"/>
            <a:ext cx="548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is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Social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learning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81000" y="2397948"/>
            <a:ext cx="86868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folHlink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 _______ theory proposes that gender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identity is formed through reinforcement of appropriate gender behavior as well as imitation of gender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models.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6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animBg="1"/>
      <p:bldP spid="14340" grpId="0" autoUpdateAnimBg="0"/>
      <p:bldP spid="143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0" y="6054595"/>
            <a:ext cx="19050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for 500</a:t>
            </a:r>
          </a:p>
        </p:txBody>
      </p:sp>
      <p:sp>
        <p:nvSpPr>
          <p:cNvPr id="1536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2050"/>
            <a:ext cx="758825" cy="612775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85800" y="5486400"/>
            <a:ext cx="777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folHlink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is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transgendered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52400" y="3733800"/>
            <a:ext cx="8763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folHlink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person is said to be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when their sense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 gender identity does 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not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match their external experience or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chromosomes.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2050" name="Picture 2" descr="https://tse1.mm.bing.net/th?&amp;id=OIP.Mfc4493ffddc26948ba39f68993e98374o0&amp;w=299&amp;h=299&amp;c=0&amp;pid=1.9&amp;rs=0&amp;p=0&amp;r=0">
            <a:hlinkClick r:id="rId3" tooltip="View image details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849" y="207363"/>
            <a:ext cx="3394102" cy="3394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4" grpId="0" autoUpdateAnimBg="0"/>
      <p:bldP spid="153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70651" y="1219200"/>
            <a:ext cx="1600200" cy="4572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for 100</a:t>
            </a:r>
          </a:p>
        </p:txBody>
      </p:sp>
      <p:sp>
        <p:nvSpPr>
          <p:cNvPr id="1638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332251" y="5410200"/>
            <a:ext cx="6477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Stereotype; stereotype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r>
              <a:rPr lang="en-US" altLang="en-US" sz="3200" dirty="0" smtClean="0">
                <a:solidFill>
                  <a:srgbClr val="FFCC99"/>
                </a:solidFill>
                <a:latin typeface="Arial" charset="0"/>
              </a:rPr>
              <a:t> </a:t>
            </a:r>
            <a:endParaRPr lang="en-US" altLang="en-US" sz="3200" dirty="0">
              <a:solidFill>
                <a:srgbClr val="FFCC99"/>
              </a:solidFill>
              <a:latin typeface="Arial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532151" y="1782395"/>
            <a:ext cx="80772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___________ :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concept held about a person or group of people that is based on superficial, irrelevant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characteristics.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gender __________ is a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concept held about a person or group of people that is based on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their being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male or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female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animBg="1"/>
      <p:bldP spid="16388" grpId="0" autoUpdateAnimBg="0"/>
      <p:bldP spid="1638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14750" y="533400"/>
            <a:ext cx="1714500" cy="381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for 200</a:t>
            </a:r>
          </a:p>
        </p:txBody>
      </p:sp>
      <p:sp>
        <p:nvSpPr>
          <p:cNvPr id="1741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132013" y="2788860"/>
            <a:ext cx="518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Benevolent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4611" name="Text Box 1059"/>
          <p:cNvSpPr txBox="1">
            <a:spLocks noChangeArrowheads="1"/>
          </p:cNvSpPr>
          <p:nvPr/>
        </p:nvSpPr>
        <p:spPr bwMode="auto">
          <a:xfrm>
            <a:off x="684213" y="1219200"/>
            <a:ext cx="8077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folHlink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sexism is the acceptance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 positive stereotypes of males and females that leads to unequal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treatment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3074" name="Picture 2" descr="Image result for Benevolent sexi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3581400"/>
            <a:ext cx="4381500" cy="2857500"/>
          </a:xfrm>
          <a:prstGeom prst="rect">
            <a:avLst/>
          </a:prstGeom>
          <a:noFill/>
          <a:ln>
            <a:solidFill>
              <a:schemeClr val="accent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animBg="1"/>
      <p:bldP spid="17412" grpId="0"/>
      <p:bldP spid="246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0" y="304800"/>
            <a:ext cx="1905000" cy="381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for 300</a:t>
            </a:r>
          </a:p>
        </p:txBody>
      </p:sp>
      <p:sp>
        <p:nvSpPr>
          <p:cNvPr id="1843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928110" y="5646621"/>
            <a:ext cx="518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Androgyny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28600" y="4067872"/>
            <a:ext cx="8763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is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characteristic of possessing the most positive personality characteristics of males and females regardless of actual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sex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4098" name="Picture 2" descr="https://tse1.mm.bing.net/th?&amp;id=OIP.M8c87e60638de5e3acd8c62aa0b6e7a1co0&amp;w=253&amp;h=184&amp;c=0&amp;pid=1.9&amp;rs=0&amp;p=0&amp;r=0">
            <a:hlinkClick r:id="rId3" tooltip="View image details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2577" y="914400"/>
            <a:ext cx="4152666" cy="3032105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animBg="1"/>
      <p:bldP spid="18436" grpId="0" autoUpdateAnimBg="0"/>
      <p:bldP spid="184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646488" y="2362200"/>
            <a:ext cx="1752600" cy="4572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for 400 </a:t>
            </a:r>
          </a:p>
        </p:txBody>
      </p:sp>
      <p:sp>
        <p:nvSpPr>
          <p:cNvPr id="1945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828800" y="3886200"/>
            <a:ext cx="5486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are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excitement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plateau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orgasm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and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resolution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665163" y="3022937"/>
            <a:ext cx="77152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Four stages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human sexual response.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animBg="1"/>
      <p:bldP spid="19460" grpId="0"/>
      <p:bldP spid="1946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390900" y="2514600"/>
            <a:ext cx="23622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for 500</a:t>
            </a:r>
          </a:p>
        </p:txBody>
      </p:sp>
      <p:sp>
        <p:nvSpPr>
          <p:cNvPr id="2048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066800" y="3992940"/>
            <a:ext cx="7010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are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Masters and Johnson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Kinsey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Studies, 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and the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Janus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Report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95300" y="3168650"/>
            <a:ext cx="815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Three major sex studies.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animBg="1"/>
      <p:bldP spid="20484" grpId="0" autoUpdateAnimBg="0"/>
      <p:bldP spid="2048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0525" y="1905000"/>
            <a:ext cx="3048000" cy="4572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for 100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981825" y="4376946"/>
            <a:ext cx="510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orientation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150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724525" y="2697540"/>
            <a:ext cx="7620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Sexual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is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person’s sexual attraction preference for members of a particular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sex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9" grpId="0" autoUpdateAnimBg="0"/>
      <p:bldP spid="21507" grpId="0" animBg="1"/>
      <p:bldP spid="215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3200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for 200</a:t>
            </a:r>
          </a:p>
        </p:txBody>
      </p:sp>
      <p:sp>
        <p:nvSpPr>
          <p:cNvPr id="2253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180953" y="3732809"/>
            <a:ext cx="278209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folHlink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endParaRPr lang="en-US" altLang="en-US" sz="3200" i="1" dirty="0" smtClean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heterosexual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; </a:t>
            </a:r>
            <a:endParaRPr lang="en-US" altLang="en-US" sz="3200" i="1" dirty="0" smtClean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homosexual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; </a:t>
            </a:r>
            <a:endParaRPr lang="en-US" altLang="en-US" sz="3200" i="1" dirty="0" smtClean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bisexual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228601" y="1447800"/>
            <a:ext cx="8762999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folHlink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: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attracted to the opposite sex</a:t>
            </a:r>
          </a:p>
          <a:p>
            <a:pPr algn="l"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: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attracted to the same sex</a:t>
            </a:r>
          </a:p>
          <a:p>
            <a:pPr algn="l"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: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attracted to both men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&amp; women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8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animBg="1"/>
      <p:bldP spid="22533" grpId="0"/>
      <p:bldP spid="225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828800" cy="12954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r>
              <a:rPr lang="en-US" altLang="en-US" sz="6600" i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828800" y="0"/>
            <a:ext cx="1828800" cy="1295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657600" y="0"/>
            <a:ext cx="1828800" cy="1295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5486400" y="0"/>
            <a:ext cx="1828800" cy="1295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7315200" y="0"/>
            <a:ext cx="1828800" cy="1295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828800" y="15240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3657600" y="15240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5486400" y="15240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7315200" y="15240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25908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1828800" y="25908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657600" y="25908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5486400" y="25908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7315200" y="25908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36576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1828800" y="36576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3657600" y="36576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5486400" y="36576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7315200" y="36576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0" y="47244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1828800" y="47244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3657600" y="47244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5486400" y="47244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7315200" y="47244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0" y="57912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1828800" y="57912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3657600" y="57912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5486400" y="57912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auto">
          <a:xfrm>
            <a:off x="7315200" y="5791200"/>
            <a:ext cx="1828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3142" name="Rectangle 70"/>
          <p:cNvSpPr>
            <a:spLocks noChangeArrowheads="1"/>
          </p:cNvSpPr>
          <p:nvPr/>
        </p:nvSpPr>
        <p:spPr bwMode="auto">
          <a:xfrm>
            <a:off x="1828800" y="0"/>
            <a:ext cx="1828800" cy="12954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r>
              <a:rPr lang="en-US" altLang="en-US" sz="6600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</a:p>
        </p:txBody>
      </p:sp>
      <p:sp useBgFill="1">
        <p:nvSpPr>
          <p:cNvPr id="3143" name="Rectangle 71"/>
          <p:cNvSpPr>
            <a:spLocks noChangeArrowheads="1"/>
          </p:cNvSpPr>
          <p:nvPr/>
        </p:nvSpPr>
        <p:spPr bwMode="auto">
          <a:xfrm>
            <a:off x="3657600" y="0"/>
            <a:ext cx="1828800" cy="12954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6600" i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</a:t>
            </a:r>
            <a:endParaRPr lang="en-US" altLang="en-US" sz="6600" i="1">
              <a:solidFill>
                <a:srgbClr val="00FFFF"/>
              </a:solidFill>
              <a:latin typeface="Arial" charset="0"/>
            </a:endParaRPr>
          </a:p>
        </p:txBody>
      </p:sp>
      <p:sp useBgFill="1">
        <p:nvSpPr>
          <p:cNvPr id="3144" name="Rectangle 72"/>
          <p:cNvSpPr>
            <a:spLocks noChangeArrowheads="1"/>
          </p:cNvSpPr>
          <p:nvPr/>
        </p:nvSpPr>
        <p:spPr bwMode="auto">
          <a:xfrm>
            <a:off x="5486400" y="0"/>
            <a:ext cx="1828800" cy="12954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6600" i="1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</a:t>
            </a:r>
            <a:endParaRPr lang="en-US" altLang="en-US" sz="6600" i="1">
              <a:solidFill>
                <a:srgbClr val="99FF66"/>
              </a:solidFill>
              <a:latin typeface="Arial" charset="0"/>
            </a:endParaRPr>
          </a:p>
        </p:txBody>
      </p:sp>
      <p:sp useBgFill="1">
        <p:nvSpPr>
          <p:cNvPr id="3145" name="Rectangle 73"/>
          <p:cNvSpPr>
            <a:spLocks noChangeArrowheads="1"/>
          </p:cNvSpPr>
          <p:nvPr/>
        </p:nvSpPr>
        <p:spPr bwMode="auto">
          <a:xfrm>
            <a:off x="7315200" y="0"/>
            <a:ext cx="1828800" cy="12954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6600" i="1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</a:t>
            </a:r>
            <a:r>
              <a:rPr lang="en-US" altLang="en-US" sz="6600" i="1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146" name="Rectangle 74"/>
          <p:cNvSpPr>
            <a:spLocks noChangeArrowheads="1"/>
          </p:cNvSpPr>
          <p:nvPr/>
        </p:nvSpPr>
        <p:spPr bwMode="auto">
          <a:xfrm>
            <a:off x="0" y="1295400"/>
            <a:ext cx="9144000" cy="228600"/>
          </a:xfrm>
          <a:prstGeom prst="rect">
            <a:avLst/>
          </a:prstGeom>
          <a:solidFill>
            <a:srgbClr val="FFCC99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3147" name="Rectangle 75"/>
          <p:cNvSpPr>
            <a:spLocks noChangeArrowheads="1"/>
          </p:cNvSpPr>
          <p:nvPr/>
        </p:nvSpPr>
        <p:spPr bwMode="auto">
          <a:xfrm>
            <a:off x="0" y="15192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2" action="ppaction://hlinksldjump"/>
              </a:rPr>
              <a:t>100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48" name="Rectangle 76"/>
          <p:cNvSpPr>
            <a:spLocks noChangeArrowheads="1"/>
          </p:cNvSpPr>
          <p:nvPr/>
        </p:nvSpPr>
        <p:spPr bwMode="auto">
          <a:xfrm>
            <a:off x="1828800" y="15192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3" action="ppaction://hlinksldjump"/>
              </a:rPr>
              <a:t>100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49" name="Rectangle 77"/>
          <p:cNvSpPr>
            <a:spLocks noChangeArrowheads="1"/>
          </p:cNvSpPr>
          <p:nvPr/>
        </p:nvSpPr>
        <p:spPr bwMode="auto">
          <a:xfrm>
            <a:off x="3657600" y="15192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4" action="ppaction://hlinksldjump"/>
              </a:rPr>
              <a:t>100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50" name="Rectangle 78"/>
          <p:cNvSpPr>
            <a:spLocks noChangeArrowheads="1"/>
          </p:cNvSpPr>
          <p:nvPr/>
        </p:nvSpPr>
        <p:spPr bwMode="auto">
          <a:xfrm>
            <a:off x="5486400" y="15192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5" action="ppaction://hlinksldjump"/>
              </a:rPr>
              <a:t>100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51" name="Rectangle 79"/>
          <p:cNvSpPr>
            <a:spLocks noChangeArrowheads="1"/>
          </p:cNvSpPr>
          <p:nvPr/>
        </p:nvSpPr>
        <p:spPr bwMode="auto">
          <a:xfrm>
            <a:off x="7315200" y="15192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6" action="ppaction://hlinksldjump"/>
              </a:rPr>
              <a:t>100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52" name="Rectangle 80"/>
          <p:cNvSpPr>
            <a:spLocks noChangeArrowheads="1"/>
          </p:cNvSpPr>
          <p:nvPr/>
        </p:nvSpPr>
        <p:spPr bwMode="auto">
          <a:xfrm>
            <a:off x="0" y="25860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7" action="ppaction://hlinksldjump"/>
              </a:rPr>
              <a:t>200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53" name="Rectangle 81"/>
          <p:cNvSpPr>
            <a:spLocks noChangeArrowheads="1"/>
          </p:cNvSpPr>
          <p:nvPr/>
        </p:nvSpPr>
        <p:spPr bwMode="auto">
          <a:xfrm>
            <a:off x="1828800" y="25860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8" action="ppaction://hlinksldjump"/>
              </a:rPr>
              <a:t>200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54" name="Rectangle 82"/>
          <p:cNvSpPr>
            <a:spLocks noChangeArrowheads="1"/>
          </p:cNvSpPr>
          <p:nvPr/>
        </p:nvSpPr>
        <p:spPr bwMode="auto">
          <a:xfrm>
            <a:off x="3657600" y="25860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9" action="ppaction://hlinksldjump"/>
              </a:rPr>
              <a:t>200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55" name="Rectangle 83"/>
          <p:cNvSpPr>
            <a:spLocks noChangeArrowheads="1"/>
          </p:cNvSpPr>
          <p:nvPr/>
        </p:nvSpPr>
        <p:spPr bwMode="auto">
          <a:xfrm>
            <a:off x="5486400" y="25860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10" action="ppaction://hlinksldjump"/>
              </a:rPr>
              <a:t>200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56" name="Rectangle 84"/>
          <p:cNvSpPr>
            <a:spLocks noChangeArrowheads="1"/>
          </p:cNvSpPr>
          <p:nvPr/>
        </p:nvSpPr>
        <p:spPr bwMode="auto">
          <a:xfrm>
            <a:off x="7315200" y="25860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11" action="ppaction://hlinksldjump"/>
              </a:rPr>
              <a:t>200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57" name="Rectangle 85"/>
          <p:cNvSpPr>
            <a:spLocks noChangeArrowheads="1"/>
          </p:cNvSpPr>
          <p:nvPr/>
        </p:nvSpPr>
        <p:spPr bwMode="auto">
          <a:xfrm>
            <a:off x="0" y="36528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12" action="ppaction://hlinksldjump"/>
              </a:rPr>
              <a:t>300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58" name="Rectangle 86"/>
          <p:cNvSpPr>
            <a:spLocks noChangeArrowheads="1"/>
          </p:cNvSpPr>
          <p:nvPr/>
        </p:nvSpPr>
        <p:spPr bwMode="auto">
          <a:xfrm>
            <a:off x="1828800" y="36528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13" action="ppaction://hlinksldjump"/>
              </a:rPr>
              <a:t>300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59" name="Rectangle 87"/>
          <p:cNvSpPr>
            <a:spLocks noChangeArrowheads="1"/>
          </p:cNvSpPr>
          <p:nvPr/>
        </p:nvSpPr>
        <p:spPr bwMode="auto">
          <a:xfrm>
            <a:off x="3657600" y="36528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14" action="ppaction://hlinksldjump"/>
              </a:rPr>
              <a:t>300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60" name="Rectangle 88"/>
          <p:cNvSpPr>
            <a:spLocks noChangeArrowheads="1"/>
          </p:cNvSpPr>
          <p:nvPr/>
        </p:nvSpPr>
        <p:spPr bwMode="auto">
          <a:xfrm>
            <a:off x="5486400" y="36528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15" action="ppaction://hlinksldjump"/>
              </a:rPr>
              <a:t>300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61" name="Rectangle 89"/>
          <p:cNvSpPr>
            <a:spLocks noChangeArrowheads="1"/>
          </p:cNvSpPr>
          <p:nvPr/>
        </p:nvSpPr>
        <p:spPr bwMode="auto">
          <a:xfrm>
            <a:off x="7315200" y="36528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16" action="ppaction://hlinksldjump"/>
              </a:rPr>
              <a:t>300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62" name="Rectangle 90"/>
          <p:cNvSpPr>
            <a:spLocks noChangeArrowheads="1"/>
          </p:cNvSpPr>
          <p:nvPr/>
        </p:nvSpPr>
        <p:spPr bwMode="auto">
          <a:xfrm>
            <a:off x="0" y="47196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17" action="ppaction://hlinksldjump"/>
              </a:rPr>
              <a:t>400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63" name="Rectangle 91"/>
          <p:cNvSpPr>
            <a:spLocks noChangeArrowheads="1"/>
          </p:cNvSpPr>
          <p:nvPr/>
        </p:nvSpPr>
        <p:spPr bwMode="auto">
          <a:xfrm>
            <a:off x="1828800" y="47196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18" action="ppaction://hlinksldjump"/>
              </a:rPr>
              <a:t>400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64" name="Rectangle 92"/>
          <p:cNvSpPr>
            <a:spLocks noChangeArrowheads="1"/>
          </p:cNvSpPr>
          <p:nvPr/>
        </p:nvSpPr>
        <p:spPr bwMode="auto">
          <a:xfrm>
            <a:off x="3657600" y="47196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19" action="ppaction://hlinksldjump"/>
              </a:rPr>
              <a:t>400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65" name="Rectangle 93"/>
          <p:cNvSpPr>
            <a:spLocks noChangeArrowheads="1"/>
          </p:cNvSpPr>
          <p:nvPr/>
        </p:nvSpPr>
        <p:spPr bwMode="auto">
          <a:xfrm>
            <a:off x="5486400" y="47196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20" action="ppaction://hlinksldjump"/>
              </a:rPr>
              <a:t>400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66" name="Rectangle 94"/>
          <p:cNvSpPr>
            <a:spLocks noChangeArrowheads="1"/>
          </p:cNvSpPr>
          <p:nvPr/>
        </p:nvSpPr>
        <p:spPr bwMode="auto">
          <a:xfrm>
            <a:off x="7315200" y="47196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21" action="ppaction://hlinksldjump"/>
              </a:rPr>
              <a:t>400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67" name="Rectangle 95"/>
          <p:cNvSpPr>
            <a:spLocks noChangeArrowheads="1"/>
          </p:cNvSpPr>
          <p:nvPr/>
        </p:nvSpPr>
        <p:spPr bwMode="auto">
          <a:xfrm>
            <a:off x="0" y="57864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22" action="ppaction://hlinksldjump"/>
              </a:rPr>
              <a:t>500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68" name="Rectangle 96"/>
          <p:cNvSpPr>
            <a:spLocks noChangeArrowheads="1"/>
          </p:cNvSpPr>
          <p:nvPr/>
        </p:nvSpPr>
        <p:spPr bwMode="auto">
          <a:xfrm>
            <a:off x="1828800" y="57864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23" action="ppaction://hlinksldjump"/>
              </a:rPr>
              <a:t>500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69" name="Rectangle 97"/>
          <p:cNvSpPr>
            <a:spLocks noChangeArrowheads="1"/>
          </p:cNvSpPr>
          <p:nvPr/>
        </p:nvSpPr>
        <p:spPr bwMode="auto">
          <a:xfrm>
            <a:off x="3657600" y="57864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24" action="ppaction://hlinksldjump"/>
              </a:rPr>
              <a:t>500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70" name="Rectangle 98"/>
          <p:cNvSpPr>
            <a:spLocks noChangeArrowheads="1"/>
          </p:cNvSpPr>
          <p:nvPr/>
        </p:nvSpPr>
        <p:spPr bwMode="auto">
          <a:xfrm>
            <a:off x="5486400" y="57864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25" action="ppaction://hlinksldjump"/>
              </a:rPr>
              <a:t>500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 useBgFill="1">
        <p:nvSpPr>
          <p:cNvPr id="3171" name="Rectangle 99">
            <a:hlinkClick r:id="rId26" action="ppaction://hlinksldjump">
              <a:snd r:embed="rId27" name="WHOOSH.WAV"/>
            </a:hlinkClick>
          </p:cNvPr>
          <p:cNvSpPr>
            <a:spLocks noChangeArrowheads="1"/>
          </p:cNvSpPr>
          <p:nvPr/>
        </p:nvSpPr>
        <p:spPr bwMode="auto">
          <a:xfrm>
            <a:off x="7315200" y="5786438"/>
            <a:ext cx="1828800" cy="10668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hlinkClick r:id="rId26" action="ppaction://hlinksldjump"/>
              </a:rPr>
              <a:t>500</a:t>
            </a:r>
            <a:endParaRPr lang="en-US" alt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447800"/>
            <a:ext cx="50292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for 300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084851" y="4724400"/>
            <a:ext cx="28575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Aids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209095" y="2169855"/>
            <a:ext cx="860901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 is a sexually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transmitted viral disorder that causes deterioration of the immune system and eventually results in death due to complicating infections that the body can no longer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fight.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3555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6" grpId="0" autoUpdateAnimBg="0"/>
      <p:bldP spid="23561" grpId="0"/>
      <p:bldP spid="2355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390900" y="2438400"/>
            <a:ext cx="2362200" cy="304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for 400</a:t>
            </a:r>
          </a:p>
        </p:txBody>
      </p:sp>
      <p:sp>
        <p:nvSpPr>
          <p:cNvPr id="2457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485900" y="3962400"/>
            <a:ext cx="6172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are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bacterial 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and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viral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r>
              <a:rPr lang="en-US" altLang="en-US" sz="3200" dirty="0" smtClean="0">
                <a:solidFill>
                  <a:srgbClr val="FFCC99"/>
                </a:solidFill>
                <a:latin typeface="Arial" charset="0"/>
              </a:rPr>
              <a:t> </a:t>
            </a:r>
            <a:endParaRPr lang="en-US" altLang="en-US" sz="3200" dirty="0">
              <a:solidFill>
                <a:srgbClr val="FFCC99"/>
              </a:solidFill>
              <a:latin typeface="Arial" charset="0"/>
            </a:endParaRP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2667000" y="3138488"/>
            <a:ext cx="3810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Two types of STIs.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animBg="1"/>
      <p:bldP spid="24580" grpId="0" autoUpdateAnimBg="0"/>
      <p:bldP spid="2460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600450" y="1828800"/>
            <a:ext cx="1943100" cy="3048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for 500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819400" y="4376946"/>
            <a:ext cx="3505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bacterial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704850" y="2644170"/>
            <a:ext cx="7734300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Common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STIs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are chlamydia, syphilis, and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gonorrhea which are treatable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with antibiotics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560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4" grpId="0" autoUpdateAnimBg="0"/>
      <p:bldP spid="25608" grpId="0" animBg="1"/>
      <p:bldP spid="2560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771900" y="1447800"/>
            <a:ext cx="1600200" cy="304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for 100</a:t>
            </a:r>
          </a:p>
        </p:txBody>
      </p:sp>
      <p:sp>
        <p:nvSpPr>
          <p:cNvPr id="2662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447800" y="4648200"/>
            <a:ext cx="624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are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Sexual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dysfunctions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52400" y="1981200"/>
            <a:ext cx="86106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 __________ are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heterogeneous group of disorders that are typically characterized by a clinically significant disturbance in a person’s ability to respond sexually or to experience sexual pleasure. 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6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animBg="1"/>
      <p:bldP spid="26628" grpId="0" autoUpdateAnimBg="0"/>
      <p:bldP spid="266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05200" y="152400"/>
            <a:ext cx="2133600" cy="381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for 200</a:t>
            </a:r>
          </a:p>
        </p:txBody>
      </p:sp>
      <p:sp>
        <p:nvSpPr>
          <p:cNvPr id="2765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806633" y="1295217"/>
            <a:ext cx="7924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are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Sexually transmitted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infections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333500" y="32004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029262" y="508633"/>
            <a:ext cx="3048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STI</a:t>
            </a:r>
            <a:endParaRPr lang="en-US" altLang="en-US" sz="40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5122" name="Picture 2" descr="Image result for sexually transmitted infecti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231" y="2238376"/>
            <a:ext cx="4310062" cy="4310062"/>
          </a:xfrm>
          <a:prstGeom prst="rect">
            <a:avLst/>
          </a:prstGeom>
          <a:noFill/>
          <a:ln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animBg="1"/>
      <p:bldP spid="27652" grpId="0" autoUpdateAnimBg="0"/>
      <p:bldP spid="2765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2133600"/>
            <a:ext cx="2209800" cy="304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for 300</a:t>
            </a:r>
          </a:p>
        </p:txBody>
      </p:sp>
      <p:sp>
        <p:nvSpPr>
          <p:cNvPr id="28675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104900" y="4191000"/>
            <a:ext cx="693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agree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690172" y="2885182"/>
            <a:ext cx="7848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For most people, biological sex, gender identity, and gender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role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animBg="1"/>
      <p:bldP spid="28676" grpId="0" autoUpdateAnimBg="0"/>
      <p:bldP spid="2867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7887" y="1876471"/>
            <a:ext cx="1600200" cy="4572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for 400</a:t>
            </a:r>
          </a:p>
        </p:txBody>
      </p:sp>
      <p:sp>
        <p:nvSpPr>
          <p:cNvPr id="2969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686050" y="4282281"/>
            <a:ext cx="3771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culture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90787" y="2353658"/>
            <a:ext cx="8534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woman wears perfume, a soft hair style, and make-up. These feminine characteristics are determined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by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animBg="1"/>
      <p:bldP spid="29701" grpId="0" autoUpdateAnimBg="0"/>
      <p:bldP spid="2970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1905000"/>
            <a:ext cx="2286000" cy="4572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for 500</a:t>
            </a:r>
          </a:p>
        </p:txBody>
      </p:sp>
      <p:sp>
        <p:nvSpPr>
          <p:cNvPr id="3072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247900" y="4462151"/>
            <a:ext cx="464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androgynous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04800" y="2608848"/>
            <a:ext cx="8610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Robert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is decisive, nurturing, aggressive, and compassionate. Given these characteristics,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Robert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might be referred to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as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animBg="1"/>
      <p:bldP spid="30724" grpId="0" autoUpdateAnimBg="0"/>
      <p:bldP spid="3072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2095500" y="2590800"/>
            <a:ext cx="4953000" cy="15557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9600">
                <a:solidFill>
                  <a:schemeClr val="hlink"/>
                </a:solidFill>
                <a:latin typeface="Arial" charset="0"/>
              </a:rPr>
              <a:t>The End</a:t>
            </a:r>
            <a:r>
              <a:rPr lang="en-US" altLang="en-US" sz="3200">
                <a:solidFill>
                  <a:schemeClr val="hlink"/>
                </a:solidFill>
                <a:latin typeface="Arial" charset="0"/>
              </a:rPr>
              <a:t> </a:t>
            </a:r>
          </a:p>
        </p:txBody>
      </p:sp>
      <p:sp>
        <p:nvSpPr>
          <p:cNvPr id="84995" name="AutoShape 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6934200" y="6248400"/>
            <a:ext cx="762000" cy="609600"/>
          </a:xfrm>
          <a:prstGeom prst="actionButtonHome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997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96200" y="6248400"/>
            <a:ext cx="685800" cy="609600"/>
          </a:xfrm>
          <a:prstGeom prst="actionButtonInformatio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5002" name="Picture 10" descr="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1600200"/>
            <a:ext cx="635000" cy="889000"/>
          </a:xfrm>
          <a:prstGeom prst="rect">
            <a:avLst/>
          </a:prstGeom>
          <a:noFill/>
          <a:effectLst>
            <a:outerShdw dist="45791" dir="3378596" algn="ctr" rotWithShape="0">
              <a:schemeClr val="folHlink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04" name="Picture 12" descr="g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600200"/>
            <a:ext cx="609600" cy="914400"/>
          </a:xfrm>
          <a:prstGeom prst="rect">
            <a:avLst/>
          </a:prstGeom>
          <a:noFill/>
          <a:effectLst>
            <a:outerShdw dist="53882" dir="2700000" algn="ctr" rotWithShape="0">
              <a:schemeClr val="folHlink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05" name="Picture 13" descr="lifespan_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600200"/>
            <a:ext cx="635000" cy="889000"/>
          </a:xfrm>
          <a:prstGeom prst="rect">
            <a:avLst/>
          </a:prstGeom>
          <a:noFill/>
          <a:effectLst>
            <a:outerShdw dist="53882" dir="2700000" algn="ctr" rotWithShape="0">
              <a:schemeClr val="folHlink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06" name="Picture 14" descr="2mickeymouse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648200"/>
            <a:ext cx="90487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08" name="Picture 16" descr="2mickeymouse0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610100"/>
            <a:ext cx="89535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09" name="Picture 17" descr="2mickeymouse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0" y="4648200"/>
            <a:ext cx="9525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10" name="Picture 18" descr="2mickeymouse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48200"/>
            <a:ext cx="9525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11" name="Picture 19" descr="2mickeymouse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4648200"/>
            <a:ext cx="7429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012" name="AutoShape 20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4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5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800" decel="100000" fill="hold"/>
                                        <p:tgtEl>
                                          <p:spTgt spid="85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800" decel="100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800" decel="1000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5" grpId="0" animBg="1"/>
      <p:bldP spid="84997" grpId="0" animBg="1"/>
      <p:bldP spid="850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0" y="1828800"/>
            <a:ext cx="2286000" cy="609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for 100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41026" y="2580846"/>
            <a:ext cx="8458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is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range of characteristics pertaining to, and differentiating between, masculinity and femininity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590800" y="4399691"/>
            <a:ext cx="37719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Gender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 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09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4" grpId="0"/>
      <p:bldP spid="4105" grpId="0"/>
      <p:bldP spid="40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467100" y="1905000"/>
            <a:ext cx="1981200" cy="381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for 200</a:t>
            </a:r>
          </a:p>
        </p:txBody>
      </p:sp>
      <p:sp>
        <p:nvSpPr>
          <p:cNvPr id="512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990600" y="4234449"/>
            <a:ext cx="716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latin typeface="Arial" charset="0"/>
              </a:rPr>
              <a:t>What is </a:t>
            </a:r>
            <a:r>
              <a:rPr lang="en-US" altLang="en-US" sz="3200" i="1" dirty="0">
                <a:solidFill>
                  <a:srgbClr val="66FF99"/>
                </a:solidFill>
                <a:latin typeface="Arial" charset="0"/>
              </a:rPr>
              <a:t>Primary</a:t>
            </a:r>
            <a:r>
              <a:rPr lang="en-US" altLang="en-US" sz="3200" i="1" dirty="0">
                <a:solidFill>
                  <a:srgbClr val="FFCC99"/>
                </a:solidFill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latin typeface="Arial" charset="0"/>
            </a:endParaRP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304800" y="2644170"/>
            <a:ext cx="8305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sex characteristics are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structures that are present at birth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and any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 the body structures directly concerned in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reproduction.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animBg="1"/>
      <p:bldP spid="5124" grpId="0" autoUpdateAnimBg="0"/>
      <p:bldP spid="819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657600" y="1981200"/>
            <a:ext cx="1828800" cy="3048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for 300</a:t>
            </a:r>
          </a:p>
        </p:txBody>
      </p:sp>
      <p:sp>
        <p:nvSpPr>
          <p:cNvPr id="6147" name="AutoShape 3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628900" y="4449762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Secondary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70161" y="2667000"/>
            <a:ext cx="856903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sex characteristics are sexual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organs and traits that develop at puberty and are indirectly involved in human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reproduction.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0" decel="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animBg="1"/>
      <p:bldP spid="6148" grpId="0" autoUpdateAnimBg="0"/>
      <p:bldP spid="61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6" name="Picture 2" descr="Image result for sexual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9072"/>
            <a:ext cx="5256296" cy="403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638550" y="3698090"/>
            <a:ext cx="1866900" cy="4572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for 400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20629" y="4262647"/>
            <a:ext cx="790274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is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capacity of humans to have erotic experiences and responses.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830805" y="5562600"/>
            <a:ext cx="541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 smtClean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Sexuality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0" grpId="0"/>
      <p:bldP spid="7175" grpId="0"/>
      <p:bldP spid="717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314700" y="1891951"/>
            <a:ext cx="2514600" cy="8382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for 500</a:t>
            </a:r>
          </a:p>
        </p:txBody>
      </p:sp>
      <p:sp>
        <p:nvSpPr>
          <p:cNvPr id="819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solidFill>
                <a:srgbClr val="FFCC99"/>
              </a:solidFill>
            </a:endParaRP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416570" y="4609294"/>
            <a:ext cx="624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hlink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are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Estrogens</a:t>
            </a: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; </a:t>
            </a: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Androgens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r>
              <a:rPr lang="en-US" altLang="en-US" sz="3200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endParaRPr lang="en-US" altLang="en-US" sz="3200" dirty="0">
              <a:solidFill>
                <a:srgbClr val="FFCC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95300" y="2715161"/>
            <a:ext cx="8153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hlink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are female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sex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hormones. </a:t>
            </a:r>
          </a:p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__________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are male sex hormones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1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animBg="1"/>
      <p:bldP spid="8201" grpId="0"/>
      <p:bldP spid="82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695700" y="2209800"/>
            <a:ext cx="1676400" cy="381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for 100</a:t>
            </a:r>
          </a:p>
        </p:txBody>
      </p:sp>
      <p:sp>
        <p:nvSpPr>
          <p:cNvPr id="1126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457325" y="4178587"/>
            <a:ext cx="61531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iological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90500" y="2885182"/>
            <a:ext cx="8763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Hormones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chromosomes, and evolutionary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selection are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influences  on gender.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animBg="1"/>
      <p:bldP spid="11268" grpId="0" autoUpdateAnimBg="0"/>
      <p:bldP spid="112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0413" y="6243638"/>
            <a:ext cx="762000" cy="609600"/>
          </a:xfrm>
          <a:prstGeom prst="actionButtonReturn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593850" y="5664200"/>
            <a:ext cx="609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are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roles</a:t>
            </a:r>
            <a:r>
              <a:rPr lang="en-US" altLang="en-US" sz="3200" i="1" dirty="0" smtClean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endParaRPr lang="en-US" altLang="en-US" sz="3200" i="1" dirty="0">
              <a:solidFill>
                <a:srgbClr val="FFCC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704915" y="3276600"/>
            <a:ext cx="787387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Gender </a:t>
            </a:r>
            <a:r>
              <a:rPr lang="en-US" altLang="en-US" sz="3200" i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_______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make up the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culture’s expectations for masculine or feminine </a:t>
            </a:r>
            <a:r>
              <a:rPr lang="en-US" alt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behavior and include attitudes, actions, and personality </a:t>
            </a:r>
            <a:r>
              <a:rPr lang="en-US" altLang="en-US" sz="3200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traits</a:t>
            </a:r>
            <a:endParaRPr lang="en-US" altLang="en-US" sz="3200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1026" name="Picture 2" descr="http://icons.iconarchive.com/icons/aha-soft/free-large-love/512/Sex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52400"/>
            <a:ext cx="3060700" cy="306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2771775"/>
            <a:ext cx="1676400" cy="304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 i="1" dirty="0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for 200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100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2" grpId="0" autoUpdateAnimBg="0"/>
      <p:bldP spid="12293" grpId="0"/>
      <p:bldP spid="12290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00660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AB8AA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FF"/>
      </a:hlink>
      <a:folHlink>
        <a:srgbClr val="0000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1969</TotalTime>
  <Words>705</Words>
  <Application>Microsoft Office PowerPoint</Application>
  <PresentationFormat>On-screen Show (4:3)</PresentationFormat>
  <Paragraphs>119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Blank Presentation</vt:lpstr>
      <vt:lpstr> </vt:lpstr>
      <vt:lpstr>PowerPoint Presentation</vt:lpstr>
      <vt:lpstr>1 for 100</vt:lpstr>
      <vt:lpstr>1 for 200</vt:lpstr>
      <vt:lpstr>1 for 300</vt:lpstr>
      <vt:lpstr>1 for 400</vt:lpstr>
      <vt:lpstr>1 for 500</vt:lpstr>
      <vt:lpstr>2 for 100</vt:lpstr>
      <vt:lpstr>2 for 200</vt:lpstr>
      <vt:lpstr>2 for 300</vt:lpstr>
      <vt:lpstr>2 for 400 </vt:lpstr>
      <vt:lpstr>2 for 500</vt:lpstr>
      <vt:lpstr>3 for 100</vt:lpstr>
      <vt:lpstr>3 for 200</vt:lpstr>
      <vt:lpstr>3 for 300</vt:lpstr>
      <vt:lpstr>3 for 400 </vt:lpstr>
      <vt:lpstr>3 for 500</vt:lpstr>
      <vt:lpstr>4 for 100</vt:lpstr>
      <vt:lpstr>4 for 200</vt:lpstr>
      <vt:lpstr>4 for 300</vt:lpstr>
      <vt:lpstr>4 for 400</vt:lpstr>
      <vt:lpstr>4 for 500</vt:lpstr>
      <vt:lpstr>5 for 100</vt:lpstr>
      <vt:lpstr>5 for 200</vt:lpstr>
      <vt:lpstr>5 for 300</vt:lpstr>
      <vt:lpstr>5 for 400</vt:lpstr>
      <vt:lpstr>5 for 500</vt:lpstr>
      <vt:lpstr>PowerPoint Presentation</vt:lpstr>
      <vt:lpstr>PowerPoint Presentation</vt:lpstr>
    </vt:vector>
  </TitlesOfParts>
  <Company>CJC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CCNA Jeopardy Template</dc:title>
  <dc:subject>Review and Quiz</dc:subject>
  <dc:creator>Robert C. Gates</dc:creator>
  <cp:lastModifiedBy>Robert Gates</cp:lastModifiedBy>
  <cp:revision>381</cp:revision>
  <dcterms:created xsi:type="dcterms:W3CDTF">2000-06-26T17:56:44Z</dcterms:created>
  <dcterms:modified xsi:type="dcterms:W3CDTF">2017-01-08T22:53:38Z</dcterms:modified>
</cp:coreProperties>
</file>